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bin" ContentType="application/vnd.openxmlformats-officedocument.oleObject"/>
  <Override PartName="/ppt/notesSlides/notesSlide23.xml" ContentType="application/vnd.openxmlformats-officedocument.presentationml.notesSlide+xml"/>
  <Override PartName="/ppt/embeddings/oleObject2.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62" r:id="rId1"/>
    <p:sldMasterId id="2147484737" r:id="rId2"/>
    <p:sldMasterId id="2147484749" r:id="rId3"/>
  </p:sldMasterIdLst>
  <p:notesMasterIdLst>
    <p:notesMasterId r:id="rId32"/>
  </p:notesMasterIdLst>
  <p:sldIdLst>
    <p:sldId id="279" r:id="rId4"/>
    <p:sldId id="280" r:id="rId5"/>
    <p:sldId id="281" r:id="rId6"/>
    <p:sldId id="304" r:id="rId7"/>
    <p:sldId id="297" r:id="rId8"/>
    <p:sldId id="298" r:id="rId9"/>
    <p:sldId id="299" r:id="rId10"/>
    <p:sldId id="332" r:id="rId11"/>
    <p:sldId id="303" r:id="rId12"/>
    <p:sldId id="265" r:id="rId13"/>
    <p:sldId id="312" r:id="rId14"/>
    <p:sldId id="313" r:id="rId15"/>
    <p:sldId id="314" r:id="rId16"/>
    <p:sldId id="315" r:id="rId17"/>
    <p:sldId id="316" r:id="rId18"/>
    <p:sldId id="317" r:id="rId19"/>
    <p:sldId id="318" r:id="rId20"/>
    <p:sldId id="319" r:id="rId21"/>
    <p:sldId id="320" r:id="rId22"/>
    <p:sldId id="321" r:id="rId23"/>
    <p:sldId id="331" r:id="rId24"/>
    <p:sldId id="328" r:id="rId25"/>
    <p:sldId id="329" r:id="rId26"/>
    <p:sldId id="325" r:id="rId27"/>
    <p:sldId id="300" r:id="rId28"/>
    <p:sldId id="301" r:id="rId29"/>
    <p:sldId id="302" r:id="rId30"/>
    <p:sldId id="33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512F"/>
    <a:srgbClr val="F68417"/>
    <a:srgbClr val="806C90"/>
    <a:srgbClr val="C1810D"/>
    <a:srgbClr val="FF8417"/>
    <a:srgbClr val="EA9416"/>
    <a:srgbClr val="003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94" autoAdjust="0"/>
    <p:restoredTop sz="64143" autoAdjust="0"/>
  </p:normalViewPr>
  <p:slideViewPr>
    <p:cSldViewPr>
      <p:cViewPr varScale="1">
        <p:scale>
          <a:sx n="90" d="100"/>
          <a:sy n="90" d="100"/>
        </p:scale>
        <p:origin x="-936" y="-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notesMaster" Target="notesMasters/notesMaster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96DDC8-65F8-4F48-80F2-ED524D60F5C0}" type="datetimeFigureOut">
              <a:rPr lang="en-US" smtClean="0"/>
              <a:t>10/02/20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E98958-B5D0-4AEB-9CB8-9B0F4330081C}" type="slidenum">
              <a:rPr lang="en-US" smtClean="0"/>
              <a:t>‹#›</a:t>
            </a:fld>
            <a:endParaRPr lang="en-US" dirty="0"/>
          </a:p>
        </p:txBody>
      </p:sp>
    </p:spTree>
    <p:extLst>
      <p:ext uri="{BB962C8B-B14F-4D97-AF65-F5344CB8AC3E}">
        <p14:creationId xmlns:p14="http://schemas.microsoft.com/office/powerpoint/2010/main" val="1328413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Slide 1</a:t>
            </a:r>
            <a:r>
              <a:rPr lang="en-US" sz="1200" b="1" kern="1200" dirty="0" smtClean="0">
                <a:solidFill>
                  <a:schemeClr val="tx1"/>
                </a:solidFill>
                <a:effectLst/>
                <a:latin typeface="+mn-lt"/>
                <a:ea typeface="+mn-ea"/>
                <a:cs typeface="+mn-cs"/>
              </a:rPr>
              <a:t> (Title/Humor)</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 you friends for having me here.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I want to highlight the kinds of things that are in my mind.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will introduce my ideas using 4 short stories that seem to have resonated in China.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 me explain.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About two years ago, I was invited to Beijing to give a keynote at an event attended by some of the most senior transportation authorities in the country.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thought this was a big deal so I prepared some stories like the ones I’m going to tell you and flew there.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think my hosts liked what they heard because after a few months they asked me to come back, and on this second visit they gave me this plaque.     </a:t>
            </a:r>
            <a:r>
              <a:rPr lang="en-US" sz="1200" b="1" u="sng" kern="1200" dirty="0" smtClean="0">
                <a:solidFill>
                  <a:schemeClr val="tx1"/>
                </a:solidFill>
                <a:effectLst/>
                <a:latin typeface="+mn-lt"/>
                <a:ea typeface="+mn-ea"/>
                <a:cs typeface="+mn-cs"/>
              </a:rPr>
              <a:t>POP1 (plaque)</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should also tell you that before this second trip a Chinese friend had told me that “</a:t>
            </a:r>
            <a:r>
              <a:rPr lang="en-US" sz="1200" kern="1200" dirty="0" err="1" smtClean="0">
                <a:solidFill>
                  <a:schemeClr val="tx1"/>
                </a:solidFill>
                <a:effectLst/>
                <a:latin typeface="+mn-lt"/>
                <a:ea typeface="+mn-ea"/>
                <a:cs typeface="+mn-cs"/>
              </a:rPr>
              <a:t>Daganzo</a:t>
            </a:r>
            <a:r>
              <a:rPr lang="en-US" sz="1200" kern="1200" dirty="0" smtClean="0">
                <a:solidFill>
                  <a:schemeClr val="tx1"/>
                </a:solidFill>
                <a:effectLst/>
                <a:latin typeface="+mn-lt"/>
                <a:ea typeface="+mn-ea"/>
                <a:cs typeface="+mn-cs"/>
              </a:rPr>
              <a:t>” in Chinese sounds like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“Approach the mountain”.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don’t know how much truth there is in this, but I think there could be some because with the plaque my Chinese friends also bestowed on me    </a:t>
            </a:r>
            <a:r>
              <a:rPr lang="en-US" sz="1200" b="1" u="sng" kern="1200" dirty="0" smtClean="0">
                <a:solidFill>
                  <a:schemeClr val="tx1"/>
                </a:solidFill>
                <a:effectLst/>
                <a:latin typeface="+mn-lt"/>
                <a:ea typeface="+mn-ea"/>
                <a:cs typeface="+mn-cs"/>
              </a:rPr>
              <a:t>POP3</a:t>
            </a:r>
            <a:r>
              <a:rPr lang="en-US" sz="1200" kern="1200" dirty="0" smtClean="0">
                <a:solidFill>
                  <a:schemeClr val="tx1"/>
                </a:solidFill>
                <a:effectLst/>
                <a:latin typeface="+mn-lt"/>
                <a:ea typeface="+mn-ea"/>
                <a:cs typeface="+mn-cs"/>
              </a:rPr>
              <a:t>   a mountain of work to do.</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thought this was a strange coincidence, and made me wonder if it was my name and not my stories that got me the plaque.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still lean toward the stories, because I’m sure my hosts realize that approaching a mountain of work is not the same as completing it.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let me tell you the stories and then you can decide for yourselves.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666830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just seen how imaginary experiments can lead to big picture insights. I will now show how imagination restricted by the straitjacket can also help us create new transportation solutions to specific cities, and optimize their configurations. </a:t>
            </a:r>
          </a:p>
          <a:p>
            <a:r>
              <a:rPr lang="en-US" sz="1200" kern="1200" dirty="0" smtClean="0">
                <a:solidFill>
                  <a:schemeClr val="tx1"/>
                </a:solidFill>
                <a:effectLst/>
                <a:latin typeface="+mn-lt"/>
                <a:ea typeface="+mn-ea"/>
                <a:cs typeface="+mn-cs"/>
              </a:rPr>
              <a:t>I will illustrate this idea with a case study from the city of Barcelona where buses have been successfully organized to provide a full mobility solution. The new bus concept had never been tried anywhere, so Barcelona had nothing to copy.</a:t>
            </a:r>
          </a:p>
          <a:p>
            <a:r>
              <a:rPr lang="en-US" sz="1200" kern="1200" dirty="0" smtClean="0">
                <a:solidFill>
                  <a:schemeClr val="tx1"/>
                </a:solidFill>
                <a:effectLst/>
                <a:latin typeface="+mn-lt"/>
                <a:ea typeface="+mn-ea"/>
                <a:cs typeface="+mn-cs"/>
              </a:rPr>
              <a:t>As an aside I want to mention that this story is very meaningful to me because Barcelona is where I grew up. I was actually baptized in the famous church you see on the left; and am a super fan of Barcelona’s soccer team. As you know, the best in the world! </a:t>
            </a:r>
          </a:p>
          <a:p>
            <a:r>
              <a:rPr lang="en-US" sz="1200" kern="1200" dirty="0" smtClean="0">
                <a:solidFill>
                  <a:schemeClr val="tx1"/>
                </a:solidFill>
                <a:effectLst/>
                <a:latin typeface="+mn-lt"/>
                <a:ea typeface="+mn-ea"/>
                <a:cs typeface="+mn-cs"/>
              </a:rPr>
              <a:t>And the story is especially meaningful because I was the inventor of the new bus system.</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t>10</a:t>
            </a:fld>
            <a:endParaRPr lang="en-US" dirty="0"/>
          </a:p>
        </p:txBody>
      </p:sp>
    </p:spTree>
    <p:extLst>
      <p:ext uri="{BB962C8B-B14F-4D97-AF65-F5344CB8AC3E}">
        <p14:creationId xmlns:p14="http://schemas.microsoft.com/office/powerpoint/2010/main" val="363621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back to our topic… As is typical of most cities, Barcelona’s pre-existing bus network  </a:t>
            </a:r>
            <a:r>
              <a:rPr lang="en-US" sz="1200" b="1" u="sng" kern="1200" dirty="0" smtClean="0">
                <a:solidFill>
                  <a:schemeClr val="tx1"/>
                </a:solidFill>
                <a:effectLst/>
                <a:latin typeface="+mn-lt"/>
                <a:ea typeface="+mn-ea"/>
                <a:cs typeface="+mn-cs"/>
              </a:rPr>
              <a:t>POP0</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looked like a plate of noodles.</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lines were twisted and their stops were closely spaced. This has many disadvantages. </a:t>
            </a:r>
            <a:r>
              <a:rPr lang="en-US" sz="1200" b="1" u="sng" kern="1200" dirty="0" smtClean="0">
                <a:solidFill>
                  <a:schemeClr val="tx1"/>
                </a:solidFill>
                <a:effectLst/>
                <a:latin typeface="+mn-lt"/>
                <a:ea typeface="+mn-ea"/>
                <a:cs typeface="+mn-cs"/>
              </a:rPr>
              <a:t>POP1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cover so many lines </a:t>
            </a:r>
            <a:r>
              <a:rPr lang="en-US" sz="1200" b="1" u="sng" kern="1200" dirty="0" smtClean="0">
                <a:solidFill>
                  <a:schemeClr val="tx1"/>
                </a:solidFill>
                <a:effectLst/>
                <a:latin typeface="+mn-lt"/>
                <a:ea typeface="+mn-ea"/>
                <a:cs typeface="+mn-cs"/>
              </a:rPr>
              <a:t>POP2</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many buses are needed.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 result individual lines cannot be populated with many buses. Therefore, </a:t>
            </a:r>
            <a:r>
              <a:rPr lang="en-US" sz="1200" b="1" u="sng" kern="1200" dirty="0" smtClean="0">
                <a:solidFill>
                  <a:schemeClr val="tx1"/>
                </a:solidFill>
                <a:effectLst/>
                <a:latin typeface="+mn-lt"/>
                <a:ea typeface="+mn-ea"/>
                <a:cs typeface="+mn-cs"/>
              </a:rPr>
              <a:t>POP3</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service had to be infrequent.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Moreover, a confusing network and long service intervals discourage transfers. Therefore, </a:t>
            </a:r>
            <a:r>
              <a:rPr lang="en-US" sz="1200" b="1" u="sng" kern="1200" dirty="0" smtClean="0">
                <a:solidFill>
                  <a:schemeClr val="tx1"/>
                </a:solidFill>
                <a:effectLst/>
                <a:latin typeface="+mn-lt"/>
                <a:ea typeface="+mn-ea"/>
                <a:cs typeface="+mn-cs"/>
              </a:rPr>
              <a:t>POP4</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passengers avoided multi-line trips, and only went where individual lines went.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Furthermore, with many stops buses traveled slowly.  As a result of all this, </a:t>
            </a:r>
            <a:r>
              <a:rPr lang="en-US" sz="1200" b="1" u="sng" kern="1200" dirty="0" smtClean="0">
                <a:solidFill>
                  <a:schemeClr val="tx1"/>
                </a:solidFill>
                <a:effectLst/>
                <a:latin typeface="+mn-lt"/>
                <a:ea typeface="+mn-ea"/>
                <a:cs typeface="+mn-cs"/>
              </a:rPr>
              <a:t>POP5</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service was expensive, slow and incomplete.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Therefore something had to be done.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During one of my visits I convinced Barcelona’s authorities that a new system could fix these problems, and they asked me to lead a local design team. The key idea behind the concept I proposed was a basic scaling argument from Euclidean geometry…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principle relates the length of a bus network to the number of stops that it needs to cover. It says </a:t>
            </a:r>
            <a:r>
              <a:rPr lang="en-US" sz="1200" b="1" u="sng" kern="1200" dirty="0" smtClean="0">
                <a:solidFill>
                  <a:schemeClr val="tx1"/>
                </a:solidFill>
                <a:effectLst/>
                <a:latin typeface="+mn-lt"/>
                <a:ea typeface="+mn-ea"/>
                <a:cs typeface="+mn-cs"/>
              </a:rPr>
              <a:t>POP1</a:t>
            </a:r>
            <a:r>
              <a:rPr lang="en-US" sz="1200" kern="1200" dirty="0" smtClean="0">
                <a:solidFill>
                  <a:schemeClr val="tx1"/>
                </a:solidFill>
                <a:effectLst/>
                <a:latin typeface="+mn-lt"/>
                <a:ea typeface="+mn-ea"/>
                <a:cs typeface="+mn-cs"/>
              </a:rPr>
              <a:t> that “</a:t>
            </a:r>
            <a:r>
              <a:rPr lang="en-US" sz="1200" i="1" u="sng" kern="1200" dirty="0" smtClean="0">
                <a:solidFill>
                  <a:schemeClr val="tx1"/>
                </a:solidFill>
                <a:effectLst/>
                <a:latin typeface="+mn-lt"/>
                <a:ea typeface="+mn-ea"/>
                <a:cs typeface="+mn-cs"/>
              </a:rPr>
              <a:t>The length of a network in a region of fixed area is approximately proportional to the square root of number of stops</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an illustration. </a:t>
            </a:r>
            <a:r>
              <a:rPr lang="en-US" sz="1200" b="1"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how the network on the right has 36 stations and is 12 kilometers long, whereas the one on the left has 9 stations and is only 6 kilometers long.</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Given Barcelona’s long network and many stops, it made sense </a:t>
            </a:r>
            <a:r>
              <a:rPr lang="en-US" sz="1200" b="1" u="sng" kern="1200" dirty="0" smtClean="0">
                <a:solidFill>
                  <a:schemeClr val="tx1"/>
                </a:solidFill>
                <a:effectLst/>
                <a:latin typeface="+mn-lt"/>
                <a:ea typeface="+mn-ea"/>
                <a:cs typeface="+mn-cs"/>
              </a:rPr>
              <a:t>POP3 </a:t>
            </a:r>
            <a:r>
              <a:rPr lang="en-US" sz="1200" kern="1200" dirty="0" smtClean="0">
                <a:solidFill>
                  <a:schemeClr val="tx1"/>
                </a:solidFill>
                <a:effectLst/>
                <a:latin typeface="+mn-lt"/>
                <a:ea typeface="+mn-ea"/>
                <a:cs typeface="+mn-cs"/>
              </a:rPr>
              <a:t>to reduce the number of stops.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the old plan again as a basis for comparison. The new one was optimized with physics formulas derived for the occasion. The references on the bottom right give the details. Here is the result. </a:t>
            </a:r>
            <a:r>
              <a:rPr lang="en-US" sz="1200" b="1" u="sng" kern="1200" dirty="0" smtClean="0">
                <a:solidFill>
                  <a:schemeClr val="tx1"/>
                </a:solidFill>
                <a:effectLst/>
                <a:latin typeface="+mn-lt"/>
                <a:ea typeface="+mn-ea"/>
                <a:cs typeface="+mn-cs"/>
              </a:rPr>
              <a:t>POP1</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how easy it is to understand the new network. And how it overcomes the disadvantages of the old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the network is shorter fewer buses are needed to cover it with super high frequency. And this is cheaper for the city.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passengers also benefit. Although they have to walk longer distances to access the new stations, these distances are shorter than for the subway system. This slight disadvantage is more than compensated by shorter waits and faster travel. (In case you wonder: people unable to walk are served with other systems.)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the network simplicity and its high frequency make transfers easy. Therefore people use the bus network as an </a:t>
            </a:r>
            <a:r>
              <a:rPr lang="en-US" sz="1200" u="sng" kern="1200" dirty="0" smtClean="0">
                <a:solidFill>
                  <a:schemeClr val="tx1"/>
                </a:solidFill>
                <a:effectLst/>
                <a:latin typeface="+mn-lt"/>
                <a:ea typeface="+mn-ea"/>
                <a:cs typeface="+mn-cs"/>
              </a:rPr>
              <a:t>integrated system</a:t>
            </a:r>
            <a:r>
              <a:rPr lang="en-US" sz="1200" kern="1200" dirty="0" smtClean="0">
                <a:solidFill>
                  <a:schemeClr val="tx1"/>
                </a:solidFill>
                <a:effectLst/>
                <a:latin typeface="+mn-lt"/>
                <a:ea typeface="+mn-ea"/>
                <a:cs typeface="+mn-cs"/>
              </a:rPr>
              <a:t> that gives them access to the whole city unlike the old system. Let me show you some evidence.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check, we tracked the project over its first three implementation phases. The first lines were opened in late 2012, and then new sets of lines in late 2013 and in late 2014.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determine if people use the system as a system and not as a set of individual lines we looked for evidence of transfers.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413403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wanted to be objective so we let the raw data speak for themselves.  Transfers were detected by observing </a:t>
            </a:r>
            <a:r>
              <a:rPr lang="en-US" sz="1200" b="1" u="sng" kern="1200" dirty="0" smtClean="0">
                <a:solidFill>
                  <a:schemeClr val="tx1"/>
                </a:solidFill>
                <a:effectLst/>
                <a:latin typeface="+mn-lt"/>
                <a:ea typeface="+mn-ea"/>
                <a:cs typeface="+mn-cs"/>
              </a:rPr>
              <a:t>POP1</a:t>
            </a:r>
            <a:r>
              <a:rPr lang="en-US" sz="1200" kern="1200" dirty="0" smtClean="0">
                <a:solidFill>
                  <a:schemeClr val="tx1"/>
                </a:solidFill>
                <a:effectLst/>
                <a:latin typeface="+mn-lt"/>
                <a:ea typeface="+mn-ea"/>
                <a:cs typeface="+mn-cs"/>
              </a:rPr>
              <a:t> whether the usage of existing lines jumped when other lines were opened in later phases.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Transfers are the only explanation for this phenomenon because travel in Barcelona by all modes was very steady.   </a:t>
            </a:r>
            <a:r>
              <a:rPr lang="en-US" sz="1200" b="1" u="sng" kern="1200" dirty="0" smtClean="0">
                <a:solidFill>
                  <a:schemeClr val="tx1"/>
                </a:solidFill>
                <a:effectLst/>
                <a:latin typeface="+mn-lt"/>
                <a:ea typeface="+mn-ea"/>
                <a:cs typeface="+mn-cs"/>
              </a:rPr>
              <a:t>POP 2</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chart shows the number of trips carried by the subway and the amount of car traffic during the three phases.  The vertical axis has been rescaled so the initial values are “1” for both forms of travel. Usage is definitely steady.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let’s look at the new bus system. </a:t>
            </a:r>
            <a:r>
              <a:rPr lang="en-US" sz="1200" b="1" u="sng" kern="1200" dirty="0" smtClean="0">
                <a:solidFill>
                  <a:schemeClr val="tx1"/>
                </a:solidFill>
                <a:effectLst/>
                <a:latin typeface="+mn-lt"/>
                <a:ea typeface="+mn-ea"/>
                <a:cs typeface="+mn-cs"/>
              </a:rPr>
              <a:t>POP 3</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will use red for the lines built in phase 1 and green for those built in phase 2. These red and green dots show their initial usage levels before other lines were opened. The question is whether these usages increased or not as new lines were opened in later phases.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Well, this is what happened.    </a:t>
            </a:r>
            <a:r>
              <a:rPr lang="en-US" sz="1200" b="1" u="sng" kern="1200" dirty="0" smtClean="0">
                <a:solidFill>
                  <a:schemeClr val="tx1"/>
                </a:solidFill>
                <a:effectLst/>
                <a:latin typeface="+mn-lt"/>
                <a:ea typeface="+mn-ea"/>
                <a:cs typeface="+mn-cs"/>
              </a:rPr>
              <a:t>POP 4</a:t>
            </a:r>
            <a:r>
              <a:rPr lang="en-US" sz="1200" kern="1200" dirty="0" smtClean="0">
                <a:solidFill>
                  <a:schemeClr val="tx1"/>
                </a:solidFill>
                <a:effectLst/>
                <a:latin typeface="+mn-lt"/>
                <a:ea typeface="+mn-ea"/>
                <a:cs typeface="+mn-cs"/>
              </a:rPr>
              <a:t> These large increases can only be explained by a high level of transfers.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Simple models also produced this chart.  The reference is on the bottom right.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how the percentage of transfers increases as the network expands, and the large number at completion. These numbers are comparable to those of subways.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they are much larger than for other bus systems in the world.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 point of comparison, here are some benchmarks. </a:t>
            </a:r>
            <a:r>
              <a:rPr lang="en-US" sz="1200" b="1" u="sng" kern="1200" dirty="0" smtClean="0">
                <a:solidFill>
                  <a:schemeClr val="tx1"/>
                </a:solidFill>
                <a:effectLst/>
                <a:latin typeface="+mn-lt"/>
                <a:ea typeface="+mn-ea"/>
                <a:cs typeface="+mn-cs"/>
              </a:rPr>
              <a:t>POP…</a:t>
            </a:r>
            <a:r>
              <a:rPr lang="en-US" sz="1200" kern="1200" dirty="0" smtClean="0">
                <a:solidFill>
                  <a:schemeClr val="tx1"/>
                </a:solidFill>
                <a:effectLst/>
                <a:latin typeface="+mn-lt"/>
                <a:ea typeface="+mn-ea"/>
                <a:cs typeface="+mn-cs"/>
              </a:rPr>
              <a:t>  London, which has one of the highest bus-to-bus transfer rates on record, weighs in at 13% whereas New York City and Boston, which are more typical, have rates below 2%.</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Barcelona’s new system is working as was imagined and carrying more demand than anticipated.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case study illustrates how imagination within the straitjacket can help us tailor solutions to unique situations. </a:t>
            </a:r>
          </a:p>
          <a:p>
            <a:r>
              <a:rPr lang="en-US" sz="1200" kern="1200" dirty="0" smtClean="0">
                <a:solidFill>
                  <a:schemeClr val="tx1"/>
                </a:solidFill>
                <a:effectLst/>
                <a:latin typeface="+mn-lt"/>
                <a:ea typeface="+mn-ea"/>
                <a:cs typeface="+mn-cs"/>
              </a:rPr>
              <a:t>This premise is particularly relevant for China because its largest cities have many unique features. Mobility improvements to Chinese cities require a strong dose of scientific imagination.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 me now share with you the third story.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shows how imagination can also help us understand emergent and future systems, such as those provided by </a:t>
            </a:r>
            <a:r>
              <a:rPr lang="en-US" sz="1200" kern="1200" dirty="0" err="1" smtClean="0">
                <a:solidFill>
                  <a:schemeClr val="tx1"/>
                </a:solidFill>
                <a:effectLst/>
                <a:latin typeface="+mn-lt"/>
                <a:ea typeface="+mn-ea"/>
                <a:cs typeface="+mn-cs"/>
              </a:rPr>
              <a:t>Uber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Lyft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Didi</a:t>
            </a:r>
            <a:r>
              <a:rPr lang="en-US" sz="1200" kern="1200" dirty="0" smtClean="0">
                <a:solidFill>
                  <a:schemeClr val="tx1"/>
                </a:solidFill>
                <a:effectLst/>
                <a:latin typeface="+mn-lt"/>
                <a:ea typeface="+mn-ea"/>
                <a:cs typeface="+mn-cs"/>
              </a:rPr>
              <a:t>, Jump, Lime and other tech companies, so cities can regulate them—or not.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Scientific imagination is   </a:t>
            </a:r>
            <a:r>
              <a:rPr lang="en-US" sz="1200" b="1" u="sng" kern="1200" dirty="0" smtClean="0">
                <a:solidFill>
                  <a:schemeClr val="tx1"/>
                </a:solidFill>
                <a:effectLst/>
                <a:latin typeface="+mn-lt"/>
                <a:ea typeface="+mn-ea"/>
                <a:cs typeface="+mn-cs"/>
              </a:rPr>
              <a:t>POP1</a:t>
            </a:r>
            <a:r>
              <a:rPr lang="en-US" sz="1200" kern="1200" dirty="0" smtClean="0">
                <a:solidFill>
                  <a:schemeClr val="tx1"/>
                </a:solidFill>
                <a:effectLst/>
                <a:latin typeface="+mn-lt"/>
                <a:ea typeface="+mn-ea"/>
                <a:cs typeface="+mn-cs"/>
              </a:rPr>
              <a:t> actually mandatory in these cases because there is little or no prior experience to rely on.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an example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I will show how the taxi ride-sharing services provided by tech companies fit with other forms of service such as solo-ride taxi and mass transit.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will do this for all types of cities as I’ll explain, so we can see what to do with each city type.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physics tool called “dimensional analysis” allows us to reduce the question to its essence. It allows us to classify cities using a single index that we call “bigness”. </a:t>
            </a:r>
            <a:r>
              <a:rPr lang="en-US" sz="1200" b="1" u="sng" kern="1200" dirty="0" smtClean="0">
                <a:solidFill>
                  <a:schemeClr val="tx1"/>
                </a:solidFill>
                <a:effectLst/>
                <a:latin typeface="+mn-lt"/>
                <a:ea typeface="+mn-ea"/>
                <a:cs typeface="+mn-cs"/>
              </a:rPr>
              <a:t>POP1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number encapsulates important things such as the city’s area, its population and its transportation demand level.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Dimensional analysis also allows us to evaluate a transportation technology such as ride-sharing in terms of only two performance indicators: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the fleet size (defined as the number of vehicles in circulation required to provide the service); and (ii) the average door-to-door travel speed users experience, including waiting and walking.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fleet size is a proxy for cost </a:t>
            </a:r>
            <a:r>
              <a:rPr lang="en-US" sz="1200" b="1" u="sng" kern="1200" dirty="0" smtClean="0">
                <a:solidFill>
                  <a:schemeClr val="tx1"/>
                </a:solidFill>
                <a:effectLst/>
                <a:latin typeface="+mn-lt"/>
                <a:ea typeface="+mn-ea"/>
                <a:cs typeface="+mn-cs"/>
              </a:rPr>
              <a:t>POP 3</a:t>
            </a:r>
            <a:r>
              <a:rPr lang="en-US" sz="1200" kern="1200" dirty="0" smtClean="0">
                <a:solidFill>
                  <a:schemeClr val="tx1"/>
                </a:solidFill>
                <a:effectLst/>
                <a:latin typeface="+mn-lt"/>
                <a:ea typeface="+mn-ea"/>
                <a:cs typeface="+mn-cs"/>
              </a:rPr>
              <a:t> and the door-to-door speed for level of service.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Having reduced the problem to its essence we then modeled the systems, within the straitjacket, with a combination of analysis and simulations.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reference on the bottom right contains the details. This chart shows how conventional taxi and mass transit service compare in a city of small bigness.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curve shows the level of service that can be achieved for a given cost by the mode in question, when used alone.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Three things should be noted from the pattern.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that that the gold, solo-ride, taxi-curve is quite high, signifying that taxi can provide a higher level of service;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Second, that the dotted part of the blue transit curve should never be provided;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third </a:t>
            </a:r>
            <a:r>
              <a:rPr lang="en-US" sz="1200" b="1" u="sng" kern="1200" dirty="0" smtClean="0">
                <a:solidFill>
                  <a:schemeClr val="tx1"/>
                </a:solidFill>
                <a:effectLst/>
                <a:latin typeface="+mn-lt"/>
                <a:ea typeface="+mn-ea"/>
                <a:cs typeface="+mn-cs"/>
              </a:rPr>
              <a:t>POP1</a:t>
            </a:r>
            <a:r>
              <a:rPr lang="en-US" sz="1200" kern="1200" dirty="0" smtClean="0">
                <a:solidFill>
                  <a:schemeClr val="tx1"/>
                </a:solidFill>
                <a:effectLst/>
                <a:latin typeface="+mn-lt"/>
                <a:ea typeface="+mn-ea"/>
                <a:cs typeface="+mn-cs"/>
              </a:rPr>
              <a:t> that there is a vertical gap between the solid lines.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gap means that with our two modes citizens of small cities can only receive either very low level of service with transit, or very high with taxi.  The intermediate levels spanned by the green arrow cannot be delivered.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enter ride-sharing </a:t>
            </a:r>
            <a:r>
              <a:rPr lang="en-US" sz="1200" b="1" u="sng" kern="1200" dirty="0" smtClean="0">
                <a:solidFill>
                  <a:schemeClr val="tx1"/>
                </a:solidFill>
                <a:effectLst/>
                <a:latin typeface="+mn-lt"/>
                <a:ea typeface="+mn-ea"/>
                <a:cs typeface="+mn-cs"/>
              </a:rPr>
              <a:t>POP2</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how it neatly fills the gap.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means that in small cities </a:t>
            </a:r>
            <a:r>
              <a:rPr lang="en-US" sz="1200" b="1" u="sng" kern="1200" dirty="0" smtClean="0">
                <a:solidFill>
                  <a:schemeClr val="tx1"/>
                </a:solidFill>
                <a:effectLst/>
                <a:latin typeface="+mn-lt"/>
                <a:ea typeface="+mn-ea"/>
                <a:cs typeface="+mn-cs"/>
              </a:rPr>
              <a:t>POP3</a:t>
            </a:r>
            <a:r>
              <a:rPr lang="en-US" sz="1200" kern="1200" dirty="0" smtClean="0">
                <a:solidFill>
                  <a:schemeClr val="tx1"/>
                </a:solidFill>
                <a:effectLst/>
                <a:latin typeface="+mn-lt"/>
                <a:ea typeface="+mn-ea"/>
                <a:cs typeface="+mn-cs"/>
              </a:rPr>
              <a:t>   ride-sharing services complement the other modes.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Since this happens spontaneously, service providers don’t need to be regulated much.</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what about big cities?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My stories have an idea in common. That any solution you imagine cannot just solve a problem on paper.  For an idea to work as expected it must be consistent with all the mechanistic laws of transportation.  </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And it is not just me saying that … </a:t>
            </a:r>
            <a:r>
              <a:rPr lang="en-US" sz="1200" b="1" u="sng" kern="1200" dirty="0" smtClean="0">
                <a:solidFill>
                  <a:schemeClr val="tx1"/>
                </a:solidFill>
                <a:effectLst/>
                <a:latin typeface="+mn-lt"/>
                <a:ea typeface="+mn-ea"/>
                <a:cs typeface="+mn-cs"/>
              </a:rPr>
              <a:t>POP1 (Einstein)</a:t>
            </a:r>
            <a:r>
              <a:rPr lang="en-US" sz="1200" b="0" kern="1200" dirty="0" smtClean="0">
                <a:solidFill>
                  <a:schemeClr val="tx1"/>
                </a:solidFill>
                <a:effectLst/>
                <a:latin typeface="+mn-lt"/>
                <a:ea typeface="+mn-ea"/>
                <a:cs typeface="+mn-cs"/>
              </a:rPr>
              <a:t> A smart guy I like once said that imagination was more important than knowledge…</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And another smart guy… </a:t>
            </a:r>
            <a:r>
              <a:rPr lang="en-US" sz="1200" b="1" u="sng" kern="1200" dirty="0" smtClean="0">
                <a:solidFill>
                  <a:schemeClr val="tx1"/>
                </a:solidFill>
                <a:effectLst/>
                <a:latin typeface="+mn-lt"/>
                <a:ea typeface="+mn-ea"/>
                <a:cs typeface="+mn-cs"/>
              </a:rPr>
              <a:t>POP2 (Feynman)</a:t>
            </a:r>
            <a:r>
              <a:rPr lang="en-US" sz="1200" b="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clarified that we are not free to imagine anything, however. He used a strait jacket metaphor to stress that scientific imagination must be always restrained by empirical knowledge.  </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straitjacket </a:t>
            </a:r>
            <a:r>
              <a:rPr lang="en-US" sz="1200" b="1" u="sng" kern="1200" dirty="0" smtClean="0">
                <a:solidFill>
                  <a:schemeClr val="tx1"/>
                </a:solidFill>
                <a:effectLst/>
                <a:latin typeface="+mn-lt"/>
                <a:ea typeface="+mn-ea"/>
                <a:cs typeface="+mn-cs"/>
              </a:rPr>
              <a:t>POP3 (straightjacket) </a:t>
            </a:r>
            <a:r>
              <a:rPr lang="en-US" sz="1200" b="0" kern="1200" dirty="0" smtClean="0">
                <a:solidFill>
                  <a:schemeClr val="tx1"/>
                </a:solidFill>
                <a:effectLst/>
                <a:latin typeface="+mn-lt"/>
                <a:ea typeface="+mn-ea"/>
                <a:cs typeface="+mn-cs"/>
              </a:rPr>
              <a:t>applies to any engineering creation be it a structure, an environmental plan or a new transportation system. </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Imagination and creativity are particularly important when we approach unique problems, as China is facing, because then there is nothing to copy. </a:t>
            </a:r>
            <a:r>
              <a:rPr lang="en-US" sz="1200" b="0" u="sng" kern="1200" dirty="0" smtClean="0">
                <a:solidFill>
                  <a:schemeClr val="tx1"/>
                </a:solidFill>
                <a:effectLst/>
                <a:latin typeface="+mn-lt"/>
                <a:ea typeface="+mn-ea"/>
                <a:cs typeface="+mn-cs"/>
              </a:rPr>
              <a:t>But to create something that works as imagined one must know how things work and use this knowledge in the act of creation</a:t>
            </a:r>
            <a:r>
              <a:rPr lang="en-US" sz="1200" b="0"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This should be obvious, but unfortunately is ignored all the time. </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t>2</a:t>
            </a:fld>
            <a:endParaRPr lang="en-US" dirty="0"/>
          </a:p>
        </p:txBody>
      </p:sp>
    </p:spTree>
    <p:extLst>
      <p:ext uri="{BB962C8B-B14F-4D97-AF65-F5344CB8AC3E}">
        <p14:creationId xmlns:p14="http://schemas.microsoft.com/office/powerpoint/2010/main" val="3969218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Here are the results for small and big cities side by side. Note from the picture on the right how the blue transit curve is now entirely above the other two curves. This means that in big cities a good mass transit system </a:t>
            </a:r>
            <a:r>
              <a:rPr lang="en-US" sz="1200" b="1" u="sng" kern="1200" smtClean="0">
                <a:solidFill>
                  <a:schemeClr val="tx1"/>
                </a:solidFill>
                <a:effectLst/>
                <a:latin typeface="+mn-lt"/>
                <a:ea typeface="+mn-ea"/>
                <a:cs typeface="+mn-cs"/>
              </a:rPr>
              <a:t>POP1 </a:t>
            </a:r>
            <a:r>
              <a:rPr lang="en-US" sz="1200" kern="1200" smtClean="0">
                <a:solidFill>
                  <a:schemeClr val="tx1"/>
                </a:solidFill>
                <a:effectLst/>
                <a:latin typeface="+mn-lt"/>
                <a:ea typeface="+mn-ea"/>
                <a:cs typeface="+mn-cs"/>
              </a:rPr>
              <a:t>dominates both traditional taxi and the new ride-sharing services provided by tech companies.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This happens because</a:t>
            </a:r>
            <a:r>
              <a:rPr lang="en-US" sz="1200" b="1"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in big cities a mass transit vehicle can collect many people at a time every time it stops.</a:t>
            </a:r>
            <a:r>
              <a:rPr lang="en-US" sz="1200" b="1" u="sng" kern="1200" smtClean="0">
                <a:solidFill>
                  <a:schemeClr val="tx1"/>
                </a:solidFill>
                <a:effectLst/>
                <a:latin typeface="+mn-lt"/>
                <a:ea typeface="+mn-ea"/>
                <a:cs typeface="+mn-cs"/>
              </a:rPr>
              <a:t> POP2</a:t>
            </a:r>
            <a:r>
              <a:rPr lang="en-US" sz="1200" kern="1200" smtClean="0">
                <a:solidFill>
                  <a:schemeClr val="tx1"/>
                </a:solidFill>
                <a:effectLst/>
                <a:latin typeface="+mn-lt"/>
                <a:ea typeface="+mn-ea"/>
                <a:cs typeface="+mn-cs"/>
              </a:rPr>
              <a:t>.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As you can imagine this is very efficient. Unfortunately, in cities of small bigness the picture is different </a:t>
            </a:r>
            <a:r>
              <a:rPr lang="en-US" sz="1200" b="1" u="sng" kern="1200" smtClean="0">
                <a:solidFill>
                  <a:schemeClr val="tx1"/>
                </a:solidFill>
                <a:effectLst/>
                <a:latin typeface="+mn-lt"/>
                <a:ea typeface="+mn-ea"/>
                <a:cs typeface="+mn-cs"/>
              </a:rPr>
              <a:t>POP3</a:t>
            </a:r>
            <a:r>
              <a:rPr lang="en-US" sz="1200" kern="1200" smtClean="0">
                <a:solidFill>
                  <a:schemeClr val="tx1"/>
                </a:solidFill>
                <a:effectLst/>
                <a:latin typeface="+mn-lt"/>
                <a:ea typeface="+mn-ea"/>
                <a:cs typeface="+mn-cs"/>
              </a:rPr>
              <a:t> because in these cities the demand is too low.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Unfortunately, it is impossible for taxi companies (no matter how techy) to experience the efficiencies in the right pane because their vehicles are too small. This is why transit dominates taxi services in big cities.</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Therefore, for big cities, taxi services of all types are most useful if, </a:t>
            </a:r>
            <a:r>
              <a:rPr lang="en-US" sz="1200" b="1" u="sng" kern="1200" smtClean="0">
                <a:solidFill>
                  <a:schemeClr val="tx1"/>
                </a:solidFill>
                <a:effectLst/>
                <a:latin typeface="+mn-lt"/>
                <a:ea typeface="+mn-ea"/>
                <a:cs typeface="+mn-cs"/>
              </a:rPr>
              <a:t>POP4</a:t>
            </a:r>
            <a:r>
              <a:rPr lang="en-US" sz="1200" b="1"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they </a:t>
            </a:r>
            <a:r>
              <a:rPr lang="en-US" sz="1200" i="1" u="sng" kern="1200" smtClean="0">
                <a:solidFill>
                  <a:schemeClr val="tx1"/>
                </a:solidFill>
                <a:effectLst/>
                <a:latin typeface="+mn-lt"/>
                <a:ea typeface="+mn-ea"/>
                <a:cs typeface="+mn-cs"/>
              </a:rPr>
              <a:t>work together</a:t>
            </a:r>
            <a:r>
              <a:rPr lang="en-US" sz="1200" kern="1200" smtClean="0">
                <a:solidFill>
                  <a:schemeClr val="tx1"/>
                </a:solidFill>
                <a:effectLst/>
                <a:latin typeface="+mn-lt"/>
                <a:ea typeface="+mn-ea"/>
                <a:cs typeface="+mn-cs"/>
              </a:rPr>
              <a:t> with a good mass transit system, for example providing last-mile services rather than as a stand-alone solution that competes with mass transit.  This suggests that regulating the new tech companies is desirable.</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My team and I plan to use the imagination and analysis tools we used in developing these curves to unveil regulations </a:t>
            </a:r>
            <a:r>
              <a:rPr lang="en-US" sz="1200" b="1" u="sng" kern="1200" smtClean="0">
                <a:solidFill>
                  <a:schemeClr val="tx1"/>
                </a:solidFill>
                <a:effectLst/>
                <a:latin typeface="+mn-lt"/>
                <a:ea typeface="+mn-ea"/>
                <a:cs typeface="+mn-cs"/>
              </a:rPr>
              <a:t>POP 5</a:t>
            </a:r>
            <a:r>
              <a:rPr lang="en-US" sz="1200" kern="1200" smtClean="0">
                <a:solidFill>
                  <a:schemeClr val="tx1"/>
                </a:solidFill>
                <a:effectLst/>
                <a:latin typeface="+mn-lt"/>
                <a:ea typeface="+mn-ea"/>
                <a:cs typeface="+mn-cs"/>
              </a:rPr>
              <a:t> that are tailored to each city type.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This is very important both for China and the US because in both countries tech company services are rapidly proliferating, sometimes with undesirable side-effects.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This concludes my third story. The stories so far have discussed long term planning issues. My fourth and final story is about a more immediate problem.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It tells how a subway can be decongested without building anything. This is important in Beijing. It is also relevant locally, given BARTs increased usage.</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Just to get some perspective on the issues in Beijing, let me use the Bay Area as a frame of reference. Consider this. </a:t>
            </a:r>
            <a:r>
              <a:rPr lang="en-US" sz="1200" b="1" u="sng" kern="1200" smtClean="0">
                <a:solidFill>
                  <a:schemeClr val="tx1"/>
                </a:solidFill>
                <a:effectLst/>
                <a:latin typeface="+mn-lt"/>
                <a:ea typeface="+mn-ea"/>
                <a:cs typeface="+mn-cs"/>
              </a:rPr>
              <a:t>POP1</a:t>
            </a:r>
            <a:r>
              <a:rPr lang="en-US" sz="1200" kern="1200" smtClean="0">
                <a:solidFill>
                  <a:schemeClr val="tx1"/>
                </a:solidFill>
                <a:effectLst/>
                <a:latin typeface="+mn-lt"/>
                <a:ea typeface="+mn-ea"/>
                <a:cs typeface="+mn-cs"/>
              </a:rPr>
              <a:t> Downtown San Francisco absorbs a maximum of about 7000 car passengers per hour from the East Bay at the peak of the morning commute.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This may seem like a lot given all the congestion that we see on the news, right?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Well, BART  </a:t>
            </a:r>
            <a:r>
              <a:rPr lang="en-US" sz="1200" b="1" u="sng" kern="1200" smtClean="0">
                <a:solidFill>
                  <a:schemeClr val="tx1"/>
                </a:solidFill>
                <a:effectLst/>
                <a:latin typeface="+mn-lt"/>
                <a:ea typeface="+mn-ea"/>
                <a:cs typeface="+mn-cs"/>
              </a:rPr>
              <a:t>POP2</a:t>
            </a:r>
            <a:r>
              <a:rPr lang="en-US" sz="1200" kern="1200" smtClean="0">
                <a:solidFill>
                  <a:schemeClr val="tx1"/>
                </a:solidFill>
                <a:effectLst/>
                <a:latin typeface="+mn-lt"/>
                <a:ea typeface="+mn-ea"/>
                <a:cs typeface="+mn-cs"/>
              </a:rPr>
              <a:t> quietly delivers to the city about twice as many commuters in the same amount of time (about 15,000).  And passengers already complain that BART is getting crowded…</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Now, the most congested line in Beijing (of which there are several) </a:t>
            </a:r>
            <a:r>
              <a:rPr lang="en-US" sz="1200" b="1" u="sng" kern="1200" smtClean="0">
                <a:solidFill>
                  <a:schemeClr val="tx1"/>
                </a:solidFill>
                <a:effectLst/>
                <a:latin typeface="+mn-lt"/>
                <a:ea typeface="+mn-ea"/>
                <a:cs typeface="+mn-cs"/>
              </a:rPr>
              <a:t>POP3</a:t>
            </a:r>
            <a:r>
              <a:rPr lang="en-US" sz="1200" kern="1200" smtClean="0">
                <a:solidFill>
                  <a:schemeClr val="tx1"/>
                </a:solidFill>
                <a:effectLst/>
                <a:latin typeface="+mn-lt"/>
                <a:ea typeface="+mn-ea"/>
                <a:cs typeface="+mn-cs"/>
              </a:rPr>
              <a:t> carries about 60,000. This is almost three times as many as BART and the Bay Bridge combined….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Oh… And because the demand is even higher congestion is horrendous. </a:t>
            </a:r>
            <a:r>
              <a:rPr lang="en-US" sz="1200" b="1" u="sng" kern="1200" smtClean="0">
                <a:solidFill>
                  <a:schemeClr val="tx1"/>
                </a:solidFill>
                <a:effectLst/>
                <a:latin typeface="+mn-lt"/>
                <a:ea typeface="+mn-ea"/>
                <a:cs typeface="+mn-cs"/>
              </a:rPr>
              <a:t>POP4</a:t>
            </a:r>
            <a:r>
              <a:rPr lang="en-US" sz="1200" kern="1200" smtClean="0">
                <a:solidFill>
                  <a:schemeClr val="tx1"/>
                </a:solidFill>
                <a:effectLst/>
                <a:latin typeface="+mn-lt"/>
                <a:ea typeface="+mn-ea"/>
                <a:cs typeface="+mn-cs"/>
              </a:rPr>
              <a:t>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Passengers of Line 2 often have to wait for 6 and 7 trains during the morning rush because trains arrive already full.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This happens even though trains are already as long as the station platforms allow, and scheduled </a:t>
            </a:r>
            <a:r>
              <a:rPr lang="en-US" sz="1200" b="1" u="sng" kern="1200" smtClean="0">
                <a:solidFill>
                  <a:schemeClr val="tx1"/>
                </a:solidFill>
                <a:effectLst/>
                <a:latin typeface="+mn-lt"/>
                <a:ea typeface="+mn-ea"/>
                <a:cs typeface="+mn-cs"/>
              </a:rPr>
              <a:t>POP5</a:t>
            </a:r>
            <a:r>
              <a:rPr lang="en-US" sz="1200" b="1"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 at the minimum safe time separations of 2 minutes.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So, can something be done?</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t>21</a:t>
            </a:fld>
            <a:endParaRPr lang="en-US" dirty="0"/>
          </a:p>
        </p:txBody>
      </p:sp>
    </p:spTree>
    <p:extLst>
      <p:ext uri="{BB962C8B-B14F-4D97-AF65-F5344CB8AC3E}">
        <p14:creationId xmlns:p14="http://schemas.microsoft.com/office/powerpoint/2010/main" val="2190043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The solution I proposed uses the idea shown in this diagram… that although minimum safe train separations are two minutes long, zero-separations can also be achieved by </a:t>
            </a:r>
            <a:r>
              <a:rPr lang="en-US" sz="1200" b="1" u="sng" kern="1200" smtClean="0">
                <a:solidFill>
                  <a:schemeClr val="tx1"/>
                </a:solidFill>
                <a:effectLst/>
                <a:latin typeface="+mn-lt"/>
                <a:ea typeface="+mn-ea"/>
                <a:cs typeface="+mn-cs"/>
              </a:rPr>
              <a:t>POP1 </a:t>
            </a:r>
            <a:r>
              <a:rPr lang="en-US" sz="1200" kern="1200" smtClean="0">
                <a:solidFill>
                  <a:schemeClr val="tx1"/>
                </a:solidFill>
                <a:effectLst/>
                <a:latin typeface="+mn-lt"/>
                <a:ea typeface="+mn-ea"/>
                <a:cs typeface="+mn-cs"/>
              </a:rPr>
              <a:t>physically attaching two trains together and making a convoy with twice the length.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Note, the train in front is labeled “L” for leader and the one in back “F” for follower.</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These convoys would then make a double stop at each station as shown on the three snapshots of the slide…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 slide should be read from top to bottom as the convoy moves from left to right.  On the top, the convoy approaches;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it then collects passengers with the lead train; </a:t>
            </a:r>
            <a:r>
              <a:rPr lang="en-US" sz="1200" b="1" u="sng" kern="1200" smtClean="0">
                <a:solidFill>
                  <a:schemeClr val="tx1"/>
                </a:solidFill>
                <a:effectLst/>
                <a:latin typeface="+mn-lt"/>
                <a:ea typeface="+mn-ea"/>
                <a:cs typeface="+mn-cs"/>
              </a:rPr>
              <a:t>POP2</a:t>
            </a:r>
            <a:r>
              <a:rPr lang="en-US" sz="1200" kern="1200" smtClean="0">
                <a:solidFill>
                  <a:schemeClr val="tx1"/>
                </a:solidFill>
                <a:effectLst/>
                <a:latin typeface="+mn-lt"/>
                <a:ea typeface="+mn-ea"/>
                <a:cs typeface="+mn-cs"/>
              </a:rPr>
              <a:t>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and then with the following train. </a:t>
            </a:r>
            <a:r>
              <a:rPr lang="en-US" sz="1200" b="1" u="sng" kern="1200" smtClean="0">
                <a:solidFill>
                  <a:schemeClr val="tx1"/>
                </a:solidFill>
                <a:effectLst/>
                <a:latin typeface="+mn-lt"/>
                <a:ea typeface="+mn-ea"/>
                <a:cs typeface="+mn-cs"/>
              </a:rPr>
              <a:t>POP3</a:t>
            </a:r>
            <a:r>
              <a:rPr lang="en-US" sz="1200" kern="1200" smtClean="0">
                <a:solidFill>
                  <a:schemeClr val="tx1"/>
                </a:solidFill>
                <a:effectLst/>
                <a:latin typeface="+mn-lt"/>
                <a:ea typeface="+mn-ea"/>
                <a:cs typeface="+mn-cs"/>
              </a:rPr>
              <a:t>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Using this strategy, convoys could collect twice the number of passengers at each station.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Unfortunately, because double stops would last about a minute longer, </a:t>
            </a:r>
            <a:r>
              <a:rPr lang="en-US" sz="1200" b="1" u="sng" kern="1200" smtClean="0">
                <a:solidFill>
                  <a:schemeClr val="tx1"/>
                </a:solidFill>
                <a:effectLst/>
                <a:latin typeface="+mn-lt"/>
                <a:ea typeface="+mn-ea"/>
                <a:cs typeface="+mn-cs"/>
              </a:rPr>
              <a:t>POP4</a:t>
            </a:r>
            <a:r>
              <a:rPr lang="en-US" sz="1200" kern="1200" smtClean="0">
                <a:solidFill>
                  <a:schemeClr val="tx1"/>
                </a:solidFill>
                <a:effectLst/>
                <a:latin typeface="+mn-lt"/>
                <a:ea typeface="+mn-ea"/>
                <a:cs typeface="+mn-cs"/>
              </a:rPr>
              <a:t>  the minimum interval between consecutive convoys would grow from 2 minutes to 3.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As a result, </a:t>
            </a:r>
            <a:r>
              <a:rPr lang="en-US" sz="1200" b="1" u="sng" kern="1200" smtClean="0">
                <a:solidFill>
                  <a:schemeClr val="tx1"/>
                </a:solidFill>
                <a:effectLst/>
                <a:latin typeface="+mn-lt"/>
                <a:ea typeface="+mn-ea"/>
                <a:cs typeface="+mn-cs"/>
              </a:rPr>
              <a:t>POP5</a:t>
            </a:r>
            <a:r>
              <a:rPr lang="en-US" sz="1200" b="1"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the capacity to carry passengers would increase by only 33%.</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A more serious drawback </a:t>
            </a:r>
            <a:r>
              <a:rPr lang="en-US" sz="1200" b="1" u="sng" kern="1200" smtClean="0">
                <a:solidFill>
                  <a:schemeClr val="tx1"/>
                </a:solidFill>
                <a:effectLst/>
                <a:latin typeface="+mn-lt"/>
                <a:ea typeface="+mn-ea"/>
                <a:cs typeface="+mn-cs"/>
              </a:rPr>
              <a:t>POP6</a:t>
            </a:r>
            <a:r>
              <a:rPr lang="en-US" sz="1200" kern="1200" smtClean="0">
                <a:solidFill>
                  <a:schemeClr val="tx1"/>
                </a:solidFill>
                <a:effectLst/>
                <a:latin typeface="+mn-lt"/>
                <a:ea typeface="+mn-ea"/>
                <a:cs typeface="+mn-cs"/>
              </a:rPr>
              <a:t> is that trains are slowed by the extra stops, so passengers would spend more time inside the trains.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 solution I proposed alleviates these problems by stopping the convoys in a different way that uses only single stops. Here is how it works.</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t>22</a:t>
            </a:fld>
            <a:endParaRPr lang="en-US" dirty="0"/>
          </a:p>
        </p:txBody>
      </p:sp>
    </p:spTree>
    <p:extLst>
      <p:ext uri="{BB962C8B-B14F-4D97-AF65-F5344CB8AC3E}">
        <p14:creationId xmlns:p14="http://schemas.microsoft.com/office/powerpoint/2010/main" val="3805461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This is a time-space diagram showing in one picture the motion of four convoys as they traverse two stations. Because the convoys only make single stops trains are not slowed </a:t>
            </a:r>
            <a:r>
              <a:rPr lang="en-US" sz="1200" b="1" u="sng" kern="1200" smtClean="0">
                <a:solidFill>
                  <a:schemeClr val="tx1"/>
                </a:solidFill>
                <a:effectLst/>
                <a:latin typeface="+mn-lt"/>
                <a:ea typeface="+mn-ea"/>
                <a:cs typeface="+mn-cs"/>
              </a:rPr>
              <a:t>POP1</a:t>
            </a:r>
            <a:r>
              <a:rPr lang="en-US" sz="1200" kern="1200" smtClean="0">
                <a:solidFill>
                  <a:schemeClr val="tx1"/>
                </a:solidFill>
                <a:effectLst/>
                <a:latin typeface="+mn-lt"/>
                <a:ea typeface="+mn-ea"/>
                <a:cs typeface="+mn-cs"/>
              </a:rPr>
              <a:t> and can still arrive every two minutes </a:t>
            </a:r>
            <a:r>
              <a:rPr lang="en-US" sz="1200" b="1" u="sng" kern="1200" smtClean="0">
                <a:solidFill>
                  <a:schemeClr val="tx1"/>
                </a:solidFill>
                <a:effectLst/>
                <a:latin typeface="+mn-lt"/>
                <a:ea typeface="+mn-ea"/>
                <a:cs typeface="+mn-cs"/>
              </a:rPr>
              <a:t>POP2</a:t>
            </a:r>
            <a:r>
              <a:rPr lang="en-US" sz="1200" kern="1200" smtClean="0">
                <a:solidFill>
                  <a:schemeClr val="tx1"/>
                </a:solidFill>
                <a:effectLst/>
                <a:latin typeface="+mn-lt"/>
                <a:ea typeface="+mn-ea"/>
                <a:cs typeface="+mn-cs"/>
              </a:rPr>
              <a:t>.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And because each convoy consists of two trains </a:t>
            </a:r>
            <a:r>
              <a:rPr lang="en-US" sz="1200" b="1" u="sng" kern="1200" smtClean="0">
                <a:solidFill>
                  <a:schemeClr val="tx1"/>
                </a:solidFill>
                <a:effectLst/>
                <a:latin typeface="+mn-lt"/>
                <a:ea typeface="+mn-ea"/>
                <a:cs typeface="+mn-cs"/>
              </a:rPr>
              <a:t>POP3 </a:t>
            </a:r>
            <a:r>
              <a:rPr lang="en-US" sz="1200" kern="1200" smtClean="0">
                <a:solidFill>
                  <a:schemeClr val="tx1"/>
                </a:solidFill>
                <a:effectLst/>
                <a:latin typeface="+mn-lt"/>
                <a:ea typeface="+mn-ea"/>
                <a:cs typeface="+mn-cs"/>
              </a:rPr>
              <a:t>the flow of trains past any station is doubled.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To make the scheme work, the stations along the route are labeled as odd or even </a:t>
            </a:r>
            <a:r>
              <a:rPr lang="en-US" sz="1200" b="1" u="sng" kern="1200" smtClean="0">
                <a:solidFill>
                  <a:schemeClr val="tx1"/>
                </a:solidFill>
                <a:effectLst/>
                <a:latin typeface="+mn-lt"/>
                <a:ea typeface="+mn-ea"/>
                <a:cs typeface="+mn-cs"/>
              </a:rPr>
              <a:t>POP4</a:t>
            </a:r>
            <a:r>
              <a:rPr lang="en-US" sz="1200" kern="1200" smtClean="0">
                <a:solidFill>
                  <a:schemeClr val="tx1"/>
                </a:solidFill>
                <a:effectLst/>
                <a:latin typeface="+mn-lt"/>
                <a:ea typeface="+mn-ea"/>
                <a:cs typeface="+mn-cs"/>
              </a:rPr>
              <a:t>  and convoys are consecutively designed as being of type A or B </a:t>
            </a:r>
            <a:r>
              <a:rPr lang="en-US" sz="1200" b="1" u="sng" kern="1200" smtClean="0">
                <a:solidFill>
                  <a:schemeClr val="tx1"/>
                </a:solidFill>
                <a:effectLst/>
                <a:latin typeface="+mn-lt"/>
                <a:ea typeface="+mn-ea"/>
                <a:cs typeface="+mn-cs"/>
              </a:rPr>
              <a:t>POP5</a:t>
            </a:r>
            <a:r>
              <a:rPr lang="en-US" sz="1200" kern="1200" smtClean="0">
                <a:solidFill>
                  <a:schemeClr val="tx1"/>
                </a:solidFill>
                <a:effectLst/>
                <a:latin typeface="+mn-lt"/>
                <a:ea typeface="+mn-ea"/>
                <a:cs typeface="+mn-cs"/>
              </a:rPr>
              <a:t>.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Type-A convoys align the lead train with the odd stations for boarding, </a:t>
            </a:r>
            <a:r>
              <a:rPr lang="en-US" sz="1200" b="1" u="sng" kern="1200" smtClean="0">
                <a:solidFill>
                  <a:schemeClr val="tx1"/>
                </a:solidFill>
                <a:effectLst/>
                <a:latin typeface="+mn-lt"/>
                <a:ea typeface="+mn-ea"/>
                <a:cs typeface="+mn-cs"/>
              </a:rPr>
              <a:t>POP6</a:t>
            </a:r>
            <a:r>
              <a:rPr lang="en-US" sz="1200" kern="1200" smtClean="0">
                <a:solidFill>
                  <a:schemeClr val="tx1"/>
                </a:solidFill>
                <a:effectLst/>
                <a:latin typeface="+mn-lt"/>
                <a:ea typeface="+mn-ea"/>
                <a:cs typeface="+mn-cs"/>
              </a:rPr>
              <a:t> and the following train with the even. </a:t>
            </a:r>
            <a:r>
              <a:rPr lang="en-US" sz="1200" b="1" u="sng" kern="1200" smtClean="0">
                <a:solidFill>
                  <a:schemeClr val="tx1"/>
                </a:solidFill>
                <a:effectLst/>
                <a:latin typeface="+mn-lt"/>
                <a:ea typeface="+mn-ea"/>
                <a:cs typeface="+mn-cs"/>
              </a:rPr>
              <a:t>POP7</a:t>
            </a:r>
            <a:r>
              <a:rPr lang="en-US" sz="1200" kern="1200" smtClean="0">
                <a:solidFill>
                  <a:schemeClr val="tx1"/>
                </a:solidFill>
                <a:effectLst/>
                <a:latin typeface="+mn-lt"/>
                <a:ea typeface="+mn-ea"/>
                <a:cs typeface="+mn-cs"/>
              </a:rPr>
              <a:t>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Type B convoys do the reverse. </a:t>
            </a:r>
            <a:r>
              <a:rPr lang="en-US" sz="1200" b="1" u="sng" kern="1200" smtClean="0">
                <a:solidFill>
                  <a:schemeClr val="tx1"/>
                </a:solidFill>
                <a:effectLst/>
                <a:latin typeface="+mn-lt"/>
                <a:ea typeface="+mn-ea"/>
                <a:cs typeface="+mn-cs"/>
              </a:rPr>
              <a:t>POP8</a:t>
            </a:r>
            <a:r>
              <a:rPr lang="en-US" sz="1200" kern="1200" smtClean="0">
                <a:solidFill>
                  <a:schemeClr val="tx1"/>
                </a:solidFill>
                <a:effectLst/>
                <a:latin typeface="+mn-lt"/>
                <a:ea typeface="+mn-ea"/>
                <a:cs typeface="+mn-cs"/>
              </a:rPr>
              <a:t>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Why is this useful? A symmetry argument reveals why.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Since the flow of trains is doubled, the flow of seats is doubled. So, if the flow of passengers stays the same, then </a:t>
            </a:r>
            <a:r>
              <a:rPr lang="en-US" sz="1200" b="1" u="sng" kern="1200" smtClean="0">
                <a:solidFill>
                  <a:schemeClr val="tx1"/>
                </a:solidFill>
                <a:effectLst/>
                <a:latin typeface="+mn-lt"/>
                <a:ea typeface="+mn-ea"/>
                <a:cs typeface="+mn-cs"/>
              </a:rPr>
              <a:t>POP9</a:t>
            </a:r>
            <a:r>
              <a:rPr lang="en-US" sz="1200" kern="1200" smtClean="0">
                <a:solidFill>
                  <a:schemeClr val="tx1"/>
                </a:solidFill>
                <a:effectLst/>
                <a:latin typeface="+mn-lt"/>
                <a:ea typeface="+mn-ea"/>
                <a:cs typeface="+mn-cs"/>
              </a:rPr>
              <a:t>   there must be twice the number of seats available per passenger.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And since the strategy is symmetric in the sense that all the trains, stations and convoys are treated exactly the same, it follows </a:t>
            </a:r>
            <a:r>
              <a:rPr lang="en-US" sz="1200" b="1" u="sng" kern="1200" smtClean="0">
                <a:solidFill>
                  <a:schemeClr val="tx1"/>
                </a:solidFill>
                <a:effectLst/>
                <a:latin typeface="+mn-lt"/>
                <a:ea typeface="+mn-ea"/>
                <a:cs typeface="+mn-cs"/>
              </a:rPr>
              <a:t>POP10</a:t>
            </a:r>
            <a:r>
              <a:rPr lang="en-US" sz="1200" b="1"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that the distribution of passengers across the available seats must be uniform.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Thus, seats can be fully used and therefore </a:t>
            </a:r>
            <a:r>
              <a:rPr lang="en-US" sz="1200" b="1" u="sng" kern="1200" smtClean="0">
                <a:solidFill>
                  <a:schemeClr val="tx1"/>
                </a:solidFill>
                <a:effectLst/>
                <a:latin typeface="+mn-lt"/>
                <a:ea typeface="+mn-ea"/>
                <a:cs typeface="+mn-cs"/>
              </a:rPr>
              <a:t>POP11</a:t>
            </a:r>
            <a:r>
              <a:rPr lang="en-US" sz="1200" kern="1200" smtClean="0">
                <a:solidFill>
                  <a:schemeClr val="tx1"/>
                </a:solidFill>
                <a:effectLst/>
                <a:latin typeface="+mn-lt"/>
                <a:ea typeface="+mn-ea"/>
                <a:cs typeface="+mn-cs"/>
              </a:rPr>
              <a:t> the capacity would increase from 60,000 to 120,000 passengers per hour.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This is an optimistic guess, of course, because there are real-world complications that muddy the picture. Here are some:  </a:t>
            </a:r>
            <a:r>
              <a:rPr lang="en-US" sz="1200" b="1" u="sng" kern="1200" smtClean="0">
                <a:solidFill>
                  <a:schemeClr val="tx1"/>
                </a:solidFill>
                <a:effectLst/>
                <a:latin typeface="+mn-lt"/>
                <a:ea typeface="+mn-ea"/>
                <a:cs typeface="+mn-cs"/>
              </a:rPr>
              <a:t>POP12</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Realistic simulations that account for all the complications are now being conducted by my Chinese colleagues. I am not sure what the outcome will be, but I am hopeful…</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And this concludes the last story.</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I hope these stories have given you an idea of how scientific imagination constrained by the laws of physics can help diagnose and solve transportation problems.  </a:t>
            </a:r>
            <a:endParaRPr lang="en-GB"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I will now close by discussing how the stories fit with where I see our field going.</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t>23</a:t>
            </a:fld>
            <a:endParaRPr lang="en-US" dirty="0"/>
          </a:p>
        </p:txBody>
      </p:sp>
    </p:spTree>
    <p:extLst>
      <p:ext uri="{BB962C8B-B14F-4D97-AF65-F5344CB8AC3E}">
        <p14:creationId xmlns:p14="http://schemas.microsoft.com/office/powerpoint/2010/main" val="1541624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 be provocative and say that my field’s current direction is missing something. Today there is much emphasis in government funding agencies and academia on computer science tools such as “big data” and “machine learning”. I myself cofounded a company that uses these tools to improve transit service. I saw first-hand that, although useful, all these tools did for me was putting knowledge and data I already had to good use. </a:t>
            </a:r>
            <a:r>
              <a:rPr lang="en-US" sz="1200" b="1" u="sng" kern="1200" dirty="0" smtClean="0">
                <a:solidFill>
                  <a:schemeClr val="tx1"/>
                </a:solidFill>
                <a:effectLst/>
                <a:latin typeface="+mn-lt"/>
                <a:ea typeface="+mn-ea"/>
                <a:cs typeface="+mn-cs"/>
              </a:rPr>
              <a:t>POP1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think this is true in general; and that the tools alone are not enough. To address the really difficult transportation problems (or other civil engineering problems), knowledge-based tools should come second to scientific imagination and an intimate knowledge of the straitjacket of how things work. My four stories attempted to illustrate this point.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most notable engineering achievements always have included a strong dose of imagination. Think of the first arch dam (built by the romans in France)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(picture), the assembly line </a:t>
            </a:r>
            <a:r>
              <a:rPr lang="en-US" sz="1200" b="1" u="sng" kern="1200" dirty="0" smtClean="0">
                <a:solidFill>
                  <a:schemeClr val="tx1"/>
                </a:solidFill>
                <a:effectLst/>
                <a:latin typeface="+mn-lt"/>
                <a:ea typeface="+mn-ea"/>
                <a:cs typeface="+mn-cs"/>
              </a:rPr>
              <a:t>POP3</a:t>
            </a:r>
            <a:r>
              <a:rPr lang="en-US" sz="1200" kern="1200" dirty="0" smtClean="0">
                <a:solidFill>
                  <a:schemeClr val="tx1"/>
                </a:solidFill>
                <a:effectLst/>
                <a:latin typeface="+mn-lt"/>
                <a:ea typeface="+mn-ea"/>
                <a:cs typeface="+mn-cs"/>
              </a:rPr>
              <a:t> (picture), the Ferris wheel at the Chicago fair </a:t>
            </a:r>
            <a:r>
              <a:rPr lang="en-US" sz="1200" b="1" u="sng" kern="1200" dirty="0" smtClean="0">
                <a:solidFill>
                  <a:schemeClr val="tx1"/>
                </a:solidFill>
                <a:effectLst/>
                <a:latin typeface="+mn-lt"/>
                <a:ea typeface="+mn-ea"/>
                <a:cs typeface="+mn-cs"/>
              </a:rPr>
              <a:t>POP4</a:t>
            </a:r>
            <a:r>
              <a:rPr lang="en-US" sz="1200" kern="1200" dirty="0" smtClean="0">
                <a:solidFill>
                  <a:schemeClr val="tx1"/>
                </a:solidFill>
                <a:effectLst/>
                <a:latin typeface="+mn-lt"/>
                <a:ea typeface="+mn-ea"/>
                <a:cs typeface="+mn-cs"/>
              </a:rPr>
              <a:t> (picture), the invention of the hub by Federal Express that revolutionized package delivery </a:t>
            </a:r>
            <a:r>
              <a:rPr lang="en-US" sz="1200" b="1" u="sng" kern="1200" dirty="0" smtClean="0">
                <a:solidFill>
                  <a:schemeClr val="tx1"/>
                </a:solidFill>
                <a:effectLst/>
                <a:latin typeface="+mn-lt"/>
                <a:ea typeface="+mn-ea"/>
                <a:cs typeface="+mn-cs"/>
              </a:rPr>
              <a:t>POP5</a:t>
            </a:r>
            <a:r>
              <a:rPr lang="en-US" sz="1200" kern="1200" dirty="0" smtClean="0">
                <a:solidFill>
                  <a:schemeClr val="tx1"/>
                </a:solidFill>
                <a:effectLst/>
                <a:latin typeface="+mn-lt"/>
                <a:ea typeface="+mn-ea"/>
                <a:cs typeface="+mn-cs"/>
              </a:rPr>
              <a:t> (picture), the introduction of containers, </a:t>
            </a:r>
            <a:r>
              <a:rPr lang="en-US" sz="1200" b="1" u="sng" kern="1200" dirty="0" smtClean="0">
                <a:solidFill>
                  <a:schemeClr val="tx1"/>
                </a:solidFill>
                <a:effectLst/>
                <a:latin typeface="+mn-lt"/>
                <a:ea typeface="+mn-ea"/>
                <a:cs typeface="+mn-cs"/>
              </a:rPr>
              <a:t>POP6</a:t>
            </a:r>
            <a:r>
              <a:rPr lang="en-US" sz="1200" kern="1200" dirty="0" smtClean="0">
                <a:solidFill>
                  <a:schemeClr val="tx1"/>
                </a:solidFill>
                <a:effectLst/>
                <a:latin typeface="+mn-lt"/>
                <a:ea typeface="+mn-ea"/>
                <a:cs typeface="+mn-cs"/>
              </a:rPr>
              <a:t> (picture) the ideas behind </a:t>
            </a:r>
            <a:r>
              <a:rPr lang="en-US" sz="1200" kern="1200" dirty="0" err="1" smtClean="0">
                <a:solidFill>
                  <a:schemeClr val="tx1"/>
                </a:solidFill>
                <a:effectLst/>
                <a:latin typeface="+mn-lt"/>
                <a:ea typeface="+mn-ea"/>
                <a:cs typeface="+mn-cs"/>
              </a:rPr>
              <a:t>Uber</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Lyft</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POP7</a:t>
            </a:r>
            <a:r>
              <a:rPr lang="en-US" sz="1200" kern="1200" dirty="0" smtClean="0">
                <a:solidFill>
                  <a:schemeClr val="tx1"/>
                </a:solidFill>
                <a:effectLst/>
                <a:latin typeface="+mn-lt"/>
                <a:ea typeface="+mn-ea"/>
                <a:cs typeface="+mn-cs"/>
              </a:rPr>
              <a:t> (picture), or almost any invention.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fact, I believe that any engineering problem that involves lasting decisions requires a strong dose of imagination and knowledge of how things work. Only by combining these two assets, we can ensure that our solutions will work as anticipated.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field of transportation is particularly exciting today because its fundamental laws are not completely known. </a:t>
            </a:r>
            <a:r>
              <a:rPr lang="en-US" sz="1200" b="1" u="sng" kern="1200" dirty="0" smtClean="0">
                <a:solidFill>
                  <a:schemeClr val="tx1"/>
                </a:solidFill>
                <a:effectLst/>
                <a:latin typeface="+mn-lt"/>
                <a:ea typeface="+mn-ea"/>
                <a:cs typeface="+mn-cs"/>
              </a:rPr>
              <a:t>POP8 (bullet)</a:t>
            </a:r>
            <a:r>
              <a:rPr lang="en-US" sz="1200" kern="1200" dirty="0" smtClean="0">
                <a:solidFill>
                  <a:schemeClr val="tx1"/>
                </a:solidFill>
                <a:effectLst/>
                <a:latin typeface="+mn-lt"/>
                <a:ea typeface="+mn-ea"/>
                <a:cs typeface="+mn-cs"/>
              </a:rPr>
              <a:t>. Some have been recently been discovered and other discoveries loom on the horizon.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Better solutions to most of society’s mobility problems demand both, that we improve our understanding of the fundamental laws and that we use imagination to enrich the standard ways in which the laws we know are being applied today.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Throughout my career, I have learned that the biggest improvements to transportation systems come from shining the light on simple ideas that are outside the box but within the straitjacket</a:t>
            </a:r>
            <a:r>
              <a:rPr lang="en-US" sz="1200" kern="1200" smtClean="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Keep </a:t>
            </a:r>
            <a:r>
              <a:rPr lang="en-US" sz="1200" kern="1200" dirty="0" smtClean="0">
                <a:solidFill>
                  <a:schemeClr val="tx1"/>
                </a:solidFill>
                <a:effectLst/>
                <a:latin typeface="+mn-lt"/>
                <a:ea typeface="+mn-ea"/>
                <a:cs typeface="+mn-cs"/>
              </a:rPr>
              <a:t>shining the light my friends! </a:t>
            </a:r>
            <a:r>
              <a:rPr lang="en-US" sz="1200" b="1" u="sng" kern="1200" dirty="0" smtClean="0">
                <a:solidFill>
                  <a:schemeClr val="tx1"/>
                </a:solidFill>
                <a:effectLst/>
                <a:latin typeface="+mn-lt"/>
                <a:ea typeface="+mn-ea"/>
                <a:cs typeface="+mn-cs"/>
              </a:rPr>
              <a:t>POP9</a:t>
            </a:r>
            <a:r>
              <a:rPr lang="en-US"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t>24</a:t>
            </a:fld>
            <a:endParaRPr lang="en-US" dirty="0"/>
          </a:p>
        </p:txBody>
      </p:sp>
    </p:spTree>
    <p:extLst>
      <p:ext uri="{BB962C8B-B14F-4D97-AF65-F5344CB8AC3E}">
        <p14:creationId xmlns:p14="http://schemas.microsoft.com/office/powerpoint/2010/main" val="3837311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see why let us look at an extreme case with destinations uniformly dispersed all over the city. </a:t>
            </a:r>
            <a:r>
              <a:rPr lang="en-US" sz="1200" b="1" u="sng" kern="1200" dirty="0" smtClean="0">
                <a:solidFill>
                  <a:schemeClr val="tx1"/>
                </a:solidFill>
                <a:effectLst/>
                <a:latin typeface="+mn-lt"/>
                <a:ea typeface="+mn-ea"/>
                <a:cs typeface="+mn-cs"/>
              </a:rPr>
              <a:t>POP</a:t>
            </a:r>
            <a:r>
              <a:rPr lang="en-US" sz="1200" kern="1200" dirty="0" smtClean="0">
                <a:solidFill>
                  <a:schemeClr val="tx1"/>
                </a:solidFill>
                <a:effectLst/>
                <a:latin typeface="+mn-lt"/>
                <a:ea typeface="+mn-ea"/>
                <a:cs typeface="+mn-cs"/>
              </a:rPr>
              <a:t> This is shown on the right pane of this picture. The tips of the arrows, representing the destinations, are now contained in a much bigger area. I have colored it blue rather than pink to remind ourselves that the scenario is different and very favorable.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let us see what happens now. </a:t>
            </a:r>
          </a:p>
          <a:p>
            <a:r>
              <a:rPr lang="en-US" sz="1200" kern="1200" dirty="0" smtClean="0">
                <a:solidFill>
                  <a:schemeClr val="tx1"/>
                </a:solidFill>
                <a:effectLst/>
                <a:latin typeface="+mn-lt"/>
                <a:ea typeface="+mn-ea"/>
                <a:cs typeface="+mn-cs"/>
              </a:rPr>
              <a:t>It should be obvious </a:t>
            </a:r>
            <a:r>
              <a:rPr lang="en-US" sz="1200" b="1" u="sng" kern="1200" dirty="0" smtClean="0">
                <a:solidFill>
                  <a:schemeClr val="tx1"/>
                </a:solidFill>
                <a:effectLst/>
                <a:latin typeface="+mn-lt"/>
                <a:ea typeface="+mn-ea"/>
                <a:cs typeface="+mn-cs"/>
              </a:rPr>
              <a:t>POP1</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the number of trips that can simultaneously fit in a city is directly proportional to the surface of all its streets combined, which is itself proportional to the city’s area. Therefore the number of trips that fit must be proportional to the city’s area. This is what the city can supply.</a:t>
            </a:r>
          </a:p>
          <a:p>
            <a:r>
              <a:rPr lang="en-US" sz="1200" kern="1200" dirty="0" smtClean="0">
                <a:solidFill>
                  <a:schemeClr val="tx1"/>
                </a:solidFill>
                <a:effectLst/>
                <a:latin typeface="+mn-lt"/>
                <a:ea typeface="+mn-ea"/>
                <a:cs typeface="+mn-cs"/>
              </a:rPr>
              <a:t>Note that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this supply quadruples if the city’s linear dimension doubles. </a:t>
            </a:r>
          </a:p>
          <a:p>
            <a:r>
              <a:rPr lang="en-US" sz="1200" kern="1200" dirty="0" smtClean="0">
                <a:solidFill>
                  <a:schemeClr val="tx1"/>
                </a:solidFill>
                <a:effectLst/>
                <a:latin typeface="+mn-lt"/>
                <a:ea typeface="+mn-ea"/>
                <a:cs typeface="+mn-cs"/>
              </a:rPr>
              <a:t>Now, contrast this with the demand; </a:t>
            </a:r>
            <a:r>
              <a:rPr lang="en-US" sz="1200" b="1" u="sng" kern="1200" dirty="0" smtClean="0">
                <a:solidFill>
                  <a:schemeClr val="tx1"/>
                </a:solidFill>
                <a:effectLst/>
                <a:latin typeface="+mn-lt"/>
                <a:ea typeface="+mn-ea"/>
                <a:cs typeface="+mn-cs"/>
              </a:rPr>
              <a:t>POP3</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is with number of trips that would need to coexist during the middle of the rush if people could travel when they want.  </a:t>
            </a:r>
          </a:p>
          <a:p>
            <a:r>
              <a:rPr lang="en-US" sz="1200" kern="1200" dirty="0" smtClean="0">
                <a:solidFill>
                  <a:schemeClr val="tx1"/>
                </a:solidFill>
                <a:effectLst/>
                <a:latin typeface="+mn-lt"/>
                <a:ea typeface="+mn-ea"/>
                <a:cs typeface="+mn-cs"/>
              </a:rPr>
              <a:t>To get at this number we use another physics principle called “Mass Conservation”. </a:t>
            </a:r>
            <a:r>
              <a:rPr lang="en-US" sz="1200" b="1" u="sng" kern="1200" dirty="0" smtClean="0">
                <a:solidFill>
                  <a:schemeClr val="tx1"/>
                </a:solidFill>
                <a:effectLst/>
                <a:latin typeface="+mn-lt"/>
                <a:ea typeface="+mn-ea"/>
                <a:cs typeface="+mn-cs"/>
              </a:rPr>
              <a:t>POP4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says that the number of trips that would coexist if everyone were to travel when they want is the product of </a:t>
            </a:r>
            <a:r>
              <a:rPr lang="en-US" sz="1200" b="1" u="sng" kern="1200" dirty="0" smtClean="0">
                <a:solidFill>
                  <a:schemeClr val="tx1"/>
                </a:solidFill>
                <a:effectLst/>
                <a:latin typeface="+mn-lt"/>
                <a:ea typeface="+mn-ea"/>
                <a:cs typeface="+mn-cs"/>
              </a:rPr>
              <a:t>POP4</a:t>
            </a:r>
            <a:r>
              <a:rPr lang="en-US" sz="1200" kern="1200" dirty="0" smtClean="0">
                <a:solidFill>
                  <a:schemeClr val="tx1"/>
                </a:solidFill>
                <a:effectLst/>
                <a:latin typeface="+mn-lt"/>
                <a:ea typeface="+mn-ea"/>
                <a:cs typeface="+mn-cs"/>
              </a:rPr>
              <a:t> the rate at which trips start, and the duration of a typical trip.  </a:t>
            </a:r>
          </a:p>
          <a:p>
            <a:r>
              <a:rPr lang="en-US" sz="1200" kern="1200" dirty="0" smtClean="0">
                <a:solidFill>
                  <a:schemeClr val="tx1"/>
                </a:solidFill>
                <a:effectLst/>
                <a:latin typeface="+mn-lt"/>
                <a:ea typeface="+mn-ea"/>
                <a:cs typeface="+mn-cs"/>
              </a:rPr>
              <a:t>Now, since the rate at which trips start is proportional to the population (that is, to the city’s area) </a:t>
            </a:r>
            <a:r>
              <a:rPr lang="en-US" sz="1200" b="1" u="sng" kern="1200" dirty="0" smtClean="0">
                <a:solidFill>
                  <a:schemeClr val="tx1"/>
                </a:solidFill>
                <a:effectLst/>
                <a:latin typeface="+mn-lt"/>
                <a:ea typeface="+mn-ea"/>
                <a:cs typeface="+mn-cs"/>
              </a:rPr>
              <a:t>POP5</a:t>
            </a:r>
            <a:r>
              <a:rPr lang="en-US" sz="1200" kern="1200" dirty="0" smtClean="0">
                <a:solidFill>
                  <a:schemeClr val="tx1"/>
                </a:solidFill>
                <a:effectLst/>
                <a:latin typeface="+mn-lt"/>
                <a:ea typeface="+mn-ea"/>
                <a:cs typeface="+mn-cs"/>
              </a:rPr>
              <a:t> and the duration of a trip is proportional to the city’s diameter </a:t>
            </a:r>
            <a:r>
              <a:rPr lang="en-US" sz="1200" b="1" u="sng" kern="1200" dirty="0" smtClean="0">
                <a:solidFill>
                  <a:schemeClr val="tx1"/>
                </a:solidFill>
                <a:effectLst/>
                <a:latin typeface="+mn-lt"/>
                <a:ea typeface="+mn-ea"/>
                <a:cs typeface="+mn-cs"/>
              </a:rPr>
              <a:t>POP6</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see that the number of trips in the scenario of the figure would increase by a factor of 8. </a:t>
            </a:r>
            <a:r>
              <a:rPr lang="en-US" sz="1200" b="1" u="sng" kern="1200" dirty="0" smtClean="0">
                <a:solidFill>
                  <a:schemeClr val="tx1"/>
                </a:solidFill>
                <a:effectLst/>
                <a:latin typeface="+mn-lt"/>
                <a:ea typeface="+mn-ea"/>
                <a:cs typeface="+mn-cs"/>
              </a:rPr>
              <a:t>POP7</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means that even when destinations are dispersed, </a:t>
            </a:r>
            <a:r>
              <a:rPr lang="en-US" sz="1200" b="1" u="sng" kern="1200" dirty="0" smtClean="0">
                <a:solidFill>
                  <a:schemeClr val="tx1"/>
                </a:solidFill>
                <a:effectLst/>
                <a:latin typeface="+mn-lt"/>
                <a:ea typeface="+mn-ea"/>
                <a:cs typeface="+mn-cs"/>
              </a:rPr>
              <a:t>POP8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demand grows more rapidly than the supply. Therefore, as in the case of concentrated demand the conundrum persists--- there must be a maximum diameter beyond which all the desired travel is impossible.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503723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quantify the changes I repeated the calculations of the case with concentrated destinations. </a:t>
            </a:r>
          </a:p>
          <a:p>
            <a:r>
              <a:rPr lang="en-US" sz="1200" kern="1200" dirty="0" smtClean="0">
                <a:solidFill>
                  <a:schemeClr val="tx1"/>
                </a:solidFill>
                <a:effectLst/>
                <a:latin typeface="+mn-lt"/>
                <a:ea typeface="+mn-ea"/>
                <a:cs typeface="+mn-cs"/>
              </a:rPr>
              <a:t>For a dispersed city without a subway </a:t>
            </a:r>
            <a:r>
              <a:rPr lang="en-US" sz="1200" b="1" u="sng" kern="1200" dirty="0" smtClean="0">
                <a:solidFill>
                  <a:schemeClr val="tx1"/>
                </a:solidFill>
                <a:effectLst/>
                <a:latin typeface="+mn-lt"/>
                <a:ea typeface="+mn-ea"/>
                <a:cs typeface="+mn-cs"/>
              </a:rPr>
              <a:t>POP1</a:t>
            </a:r>
            <a:r>
              <a:rPr lang="en-US" sz="1200" kern="1200" dirty="0" smtClean="0">
                <a:solidFill>
                  <a:schemeClr val="tx1"/>
                </a:solidFill>
                <a:effectLst/>
                <a:latin typeface="+mn-lt"/>
                <a:ea typeface="+mn-ea"/>
                <a:cs typeface="+mn-cs"/>
              </a:rPr>
              <a:t> the diameter limit is now about 25 km instead of 7; or about the size of Madrid (Spain). </a:t>
            </a:r>
          </a:p>
          <a:p>
            <a:r>
              <a:rPr lang="en-US" sz="1200" kern="1200" dirty="0" smtClean="0">
                <a:solidFill>
                  <a:schemeClr val="tx1"/>
                </a:solidFill>
                <a:effectLst/>
                <a:latin typeface="+mn-lt"/>
                <a:ea typeface="+mn-ea"/>
                <a:cs typeface="+mn-cs"/>
              </a:rPr>
              <a:t>And for a city with an extensive subway network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the limit is now about 75 km. </a:t>
            </a:r>
          </a:p>
          <a:p>
            <a:r>
              <a:rPr lang="en-US" sz="1200" kern="1200" dirty="0" smtClean="0">
                <a:solidFill>
                  <a:schemeClr val="tx1"/>
                </a:solidFill>
                <a:effectLst/>
                <a:latin typeface="+mn-lt"/>
                <a:ea typeface="+mn-ea"/>
                <a:cs typeface="+mn-cs"/>
              </a:rPr>
              <a:t>This larger number may come as a relief since it is slightly larger than the diameter the world’s largest cities. But remember, the number is based on favorable assumptions. </a:t>
            </a:r>
          </a:p>
          <a:p>
            <a:r>
              <a:rPr lang="en-US" sz="1200" kern="1200" dirty="0" smtClean="0">
                <a:solidFill>
                  <a:schemeClr val="tx1"/>
                </a:solidFill>
                <a:effectLst/>
                <a:latin typeface="+mn-lt"/>
                <a:ea typeface="+mn-ea"/>
                <a:cs typeface="+mn-cs"/>
              </a:rPr>
              <a:t>This result shows that for a megacity to be workable, subways have to be extensively developed. And driving must be restricted so buses can function well. Since this is hard to do, congestion is often the result. This is the curse of bigness.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Regarding practice, the mayor of Beijing wants to build on the ideas to improve his city. </a:t>
            </a:r>
            <a:r>
              <a:rPr lang="en-US" sz="1200" b="1" u="sng" kern="1200" dirty="0" smtClean="0">
                <a:solidFill>
                  <a:schemeClr val="tx1"/>
                </a:solidFill>
                <a:effectLst/>
                <a:latin typeface="+mn-lt"/>
                <a:ea typeface="+mn-ea"/>
                <a:cs typeface="+mn-cs"/>
              </a:rPr>
              <a:t>POP1 (Beijing)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 has asked me to identify and help solve Beijing’s many transportation problems… and to direct the creation of a master transportation plan. I found this to be a humongous but interesting mountain, so decided that to honor my Chinese name, I would approach it. </a:t>
            </a:r>
          </a:p>
          <a:p>
            <a:r>
              <a:rPr lang="en-US" sz="1200" kern="1200" dirty="0" smtClean="0">
                <a:solidFill>
                  <a:schemeClr val="tx1"/>
                </a:solidFill>
                <a:effectLst/>
                <a:latin typeface="+mn-lt"/>
                <a:ea typeface="+mn-ea"/>
                <a:cs typeface="+mn-cs"/>
              </a:rPr>
              <a:t>The mountain seems tall to me not just because of the size of the city, but because </a:t>
            </a:r>
            <a:r>
              <a:rPr lang="en-US" sz="1200" b="1" u="sng" kern="1200" dirty="0" smtClean="0">
                <a:solidFill>
                  <a:schemeClr val="tx1"/>
                </a:solidFill>
                <a:effectLst/>
                <a:latin typeface="+mn-lt"/>
                <a:ea typeface="+mn-ea"/>
                <a:cs typeface="+mn-cs"/>
              </a:rPr>
              <a:t>POP2 (Two maps)</a:t>
            </a:r>
            <a:r>
              <a:rPr lang="en-US" sz="1200" kern="1200" dirty="0" smtClean="0">
                <a:solidFill>
                  <a:schemeClr val="tx1"/>
                </a:solidFill>
                <a:effectLst/>
                <a:latin typeface="+mn-lt"/>
                <a:ea typeface="+mn-ea"/>
                <a:cs typeface="+mn-cs"/>
              </a:rPr>
              <a:t> of the extensive pre-existing physical infrastructure that constrains what can be done — I think this is a very restrictive straitjacket. </a:t>
            </a:r>
            <a:r>
              <a:rPr lang="en-US" sz="1200" b="1" u="sng" kern="1200" dirty="0" smtClean="0">
                <a:solidFill>
                  <a:schemeClr val="tx1"/>
                </a:solidFill>
                <a:effectLst/>
                <a:latin typeface="+mn-lt"/>
                <a:ea typeface="+mn-ea"/>
                <a:cs typeface="+mn-cs"/>
              </a:rPr>
              <a:t>POP3 (Strait jacket 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Also regarding practice, I don’t know if you have heard of the new initiative of China’s president Xi to make cities greener. A centerpiece of this initiative is a new satellite city 100 km away from Beijing. </a:t>
            </a:r>
            <a:r>
              <a:rPr lang="en-US" sz="1200" b="1" u="sng" kern="1200" dirty="0" smtClean="0">
                <a:solidFill>
                  <a:schemeClr val="tx1"/>
                </a:solidFill>
                <a:effectLst/>
                <a:latin typeface="+mn-lt"/>
                <a:ea typeface="+mn-ea"/>
                <a:cs typeface="+mn-cs"/>
              </a:rPr>
              <a:t>POP4 (</a:t>
            </a:r>
            <a:r>
              <a:rPr lang="en-US" sz="1200" b="1" u="sng" kern="1200" dirty="0" err="1" smtClean="0">
                <a:solidFill>
                  <a:schemeClr val="tx1"/>
                </a:solidFill>
                <a:effectLst/>
                <a:latin typeface="+mn-lt"/>
                <a:ea typeface="+mn-ea"/>
                <a:cs typeface="+mn-cs"/>
              </a:rPr>
              <a:t>Xiong’an</a:t>
            </a:r>
            <a:r>
              <a:rPr lang="en-US" sz="1200" b="1" u="sng"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It is called the </a:t>
            </a:r>
            <a:r>
              <a:rPr lang="en-US" sz="1200" kern="1200" dirty="0" err="1" smtClean="0">
                <a:solidFill>
                  <a:schemeClr val="tx1"/>
                </a:solidFill>
                <a:effectLst/>
                <a:latin typeface="+mn-lt"/>
                <a:ea typeface="+mn-ea"/>
                <a:cs typeface="+mn-cs"/>
              </a:rPr>
              <a:t>Xiong’an</a:t>
            </a:r>
            <a:r>
              <a:rPr lang="en-US" sz="1200" kern="1200" dirty="0" smtClean="0">
                <a:solidFill>
                  <a:schemeClr val="tx1"/>
                </a:solidFill>
                <a:effectLst/>
                <a:latin typeface="+mn-lt"/>
                <a:ea typeface="+mn-ea"/>
                <a:cs typeface="+mn-cs"/>
              </a:rPr>
              <a:t> New Area. You may have read about it in the Economist or Wikipedia. This is how it looks now. </a:t>
            </a:r>
            <a:r>
              <a:rPr lang="en-US" sz="1200" b="1" u="sng" kern="1200" dirty="0" smtClean="0">
                <a:solidFill>
                  <a:schemeClr val="tx1"/>
                </a:solidFill>
                <a:effectLst/>
                <a:latin typeface="+mn-lt"/>
                <a:ea typeface="+mn-ea"/>
                <a:cs typeface="+mn-cs"/>
              </a:rPr>
              <a:t>POP5 (</a:t>
            </a:r>
            <a:r>
              <a:rPr lang="en-US" sz="1200" b="1" u="sng" kern="1200" dirty="0" err="1" smtClean="0">
                <a:solidFill>
                  <a:schemeClr val="tx1"/>
                </a:solidFill>
                <a:effectLst/>
                <a:latin typeface="+mn-lt"/>
                <a:ea typeface="+mn-ea"/>
                <a:cs typeface="+mn-cs"/>
              </a:rPr>
              <a:t>Xiong’an</a:t>
            </a:r>
            <a:r>
              <a:rPr lang="en-US" sz="1200" b="1" u="sng" kern="1200" dirty="0" smtClean="0">
                <a:solidFill>
                  <a:schemeClr val="tx1"/>
                </a:solidFill>
                <a:effectLst/>
                <a:latin typeface="+mn-lt"/>
                <a:ea typeface="+mn-ea"/>
                <a:cs typeface="+mn-cs"/>
              </a:rPr>
              <a:t> picture)</a:t>
            </a:r>
            <a:r>
              <a:rPr lang="en-US" sz="1200" kern="1200" dirty="0" smtClean="0">
                <a:solidFill>
                  <a:schemeClr val="tx1"/>
                </a:solidFill>
                <a:effectLst/>
                <a:latin typeface="+mn-lt"/>
                <a:ea typeface="+mn-ea"/>
                <a:cs typeface="+mn-cs"/>
              </a:rPr>
              <a:t>. There is not much there. </a:t>
            </a:r>
          </a:p>
          <a:p>
            <a:r>
              <a:rPr lang="en-US" sz="1200" kern="1200" dirty="0" smtClean="0">
                <a:solidFill>
                  <a:schemeClr val="tx1"/>
                </a:solidFill>
                <a:effectLst/>
                <a:latin typeface="+mn-lt"/>
                <a:ea typeface="+mn-ea"/>
                <a:cs typeface="+mn-cs"/>
              </a:rPr>
              <a:t>I have also been asked to conceive of a transportation system for this city. The goal is to house a population of 2 to 5 million people, plus all the tech industry from Beijing. The city is supposed to be </a:t>
            </a:r>
            <a:r>
              <a:rPr lang="en-US" sz="1200" b="1" u="sng" kern="1200" dirty="0" smtClean="0">
                <a:solidFill>
                  <a:schemeClr val="tx1"/>
                </a:solidFill>
                <a:effectLst/>
                <a:latin typeface="+mn-lt"/>
                <a:ea typeface="+mn-ea"/>
                <a:cs typeface="+mn-cs"/>
              </a:rPr>
              <a:t>POP6 (percentages)</a:t>
            </a:r>
            <a:r>
              <a:rPr lang="en-US" sz="1200" kern="1200" dirty="0" smtClean="0">
                <a:solidFill>
                  <a:schemeClr val="tx1"/>
                </a:solidFill>
                <a:effectLst/>
                <a:latin typeface="+mn-lt"/>
                <a:ea typeface="+mn-ea"/>
                <a:cs typeface="+mn-cs"/>
              </a:rPr>
              <a:t> 90% green and 80% served by public transit. </a:t>
            </a:r>
          </a:p>
          <a:p>
            <a:r>
              <a:rPr lang="en-US" sz="1200" kern="1200" dirty="0" smtClean="0">
                <a:solidFill>
                  <a:schemeClr val="tx1"/>
                </a:solidFill>
                <a:effectLst/>
                <a:latin typeface="+mn-lt"/>
                <a:ea typeface="+mn-ea"/>
                <a:cs typeface="+mn-cs"/>
              </a:rPr>
              <a:t>I think the initiative is on the right track because it is consistent with the moral of my first story: that one should decentralize; reduce demand and reduce the size of cities. I also think that it is realistic because as my stories have shown, well organized public transportation can serve all the demand, even in large cities. But for the experiment to succeed the city needs to be properly designed with full consideration of the strait jacket. </a:t>
            </a:r>
            <a:r>
              <a:rPr lang="en-US" sz="1200" b="1" u="sng" kern="1200" dirty="0" smtClean="0">
                <a:solidFill>
                  <a:schemeClr val="tx1"/>
                </a:solidFill>
                <a:effectLst/>
                <a:latin typeface="+mn-lt"/>
                <a:ea typeface="+mn-ea"/>
                <a:cs typeface="+mn-cs"/>
              </a:rPr>
              <a:t>POP7 (straightjacket)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problem may be even more challenging than Beijing’s because the slate is completely clean and the questions seem unending: How many centers should the city have? How big its blocks? How wide the streets? and on an on... </a:t>
            </a:r>
          </a:p>
          <a:p>
            <a:r>
              <a:rPr lang="en-US" sz="1200" kern="1200" dirty="0" smtClean="0">
                <a:solidFill>
                  <a:schemeClr val="tx1"/>
                </a:solidFill>
                <a:effectLst/>
                <a:latin typeface="+mn-lt"/>
                <a:ea typeface="+mn-ea"/>
                <a:cs typeface="+mn-cs"/>
              </a:rPr>
              <a:t>Clearly, this is another Everest…. Curious fool that I am, I want to see what’s on the other side of the mountain.  So… I am now debating whether I should approach both the Beijing and </a:t>
            </a:r>
            <a:r>
              <a:rPr lang="en-US" sz="1200" kern="1200" dirty="0" err="1" smtClean="0">
                <a:solidFill>
                  <a:schemeClr val="tx1"/>
                </a:solidFill>
                <a:effectLst/>
                <a:latin typeface="+mn-lt"/>
                <a:ea typeface="+mn-ea"/>
                <a:cs typeface="+mn-cs"/>
              </a:rPr>
              <a:t>Xiong’an</a:t>
            </a:r>
            <a:r>
              <a:rPr lang="en-US" sz="1200" kern="1200" dirty="0" smtClean="0">
                <a:solidFill>
                  <a:schemeClr val="tx1"/>
                </a:solidFill>
                <a:effectLst/>
                <a:latin typeface="+mn-lt"/>
                <a:ea typeface="+mn-ea"/>
                <a:cs typeface="+mn-cs"/>
              </a:rPr>
              <a:t> mountains together.</a:t>
            </a:r>
            <a:r>
              <a:rPr lang="en-US" sz="1200" b="1"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peaks seem tall. </a:t>
            </a:r>
            <a:r>
              <a:rPr lang="en-US" sz="1200" b="1" u="sng" kern="1200" dirty="0" smtClean="0">
                <a:solidFill>
                  <a:schemeClr val="tx1"/>
                </a:solidFill>
                <a:effectLst/>
                <a:latin typeface="+mn-lt"/>
                <a:ea typeface="+mn-ea"/>
                <a:cs typeface="+mn-cs"/>
              </a:rPr>
              <a:t>POP8 (two mountains)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Needless to say I am a little nervous about this. If you have any ideas, I’m all ears. Maybe we can brainstorm over wine.</a:t>
            </a:r>
          </a:p>
          <a:p>
            <a:r>
              <a:rPr lang="en-US" sz="1200" kern="1200" dirty="0" smtClean="0">
                <a:solidFill>
                  <a:schemeClr val="tx1"/>
                </a:solidFill>
                <a:effectLst/>
                <a:latin typeface="+mn-lt"/>
                <a:ea typeface="+mn-ea"/>
                <a:cs typeface="+mn-cs"/>
              </a:rPr>
              <a:t>But before we get to the drinks, I would like to return just very briefly to the quotes of the two smart guys at the start of my talk and comment on my field’s evolution. This will be my last slide. I promise.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t>28</a:t>
            </a:fld>
            <a:endParaRPr lang="en-US" dirty="0"/>
          </a:p>
        </p:txBody>
      </p:sp>
    </p:spTree>
    <p:extLst>
      <p:ext uri="{BB962C8B-B14F-4D97-AF65-F5344CB8AC3E}">
        <p14:creationId xmlns:p14="http://schemas.microsoft.com/office/powerpoint/2010/main" val="218701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An example, again returning to China, is the urban structure of many Chinese cities. They have few but very wide streets. This means </a:t>
            </a:r>
            <a:r>
              <a:rPr lang="en-US" sz="1200" b="1" u="sng" kern="1200" dirty="0" smtClean="0">
                <a:solidFill>
                  <a:schemeClr val="tx1"/>
                </a:solidFill>
                <a:effectLst/>
                <a:latin typeface="+mn-lt"/>
                <a:ea typeface="+mn-ea"/>
                <a:cs typeface="+mn-cs"/>
              </a:rPr>
              <a:t>POP1</a:t>
            </a:r>
            <a:r>
              <a:rPr lang="en-US" sz="1200" b="0" kern="1200" dirty="0" smtClean="0">
                <a:solidFill>
                  <a:schemeClr val="tx1"/>
                </a:solidFill>
                <a:effectLst/>
                <a:latin typeface="+mn-lt"/>
                <a:ea typeface="+mn-ea"/>
                <a:cs typeface="+mn-cs"/>
              </a:rPr>
              <a:t> that the amount of curb space per unit area is very low. </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As a result there is not enough room for buses to stop, and </a:t>
            </a:r>
            <a:r>
              <a:rPr lang="en-US" sz="1200" b="1" u="sng" kern="1200" dirty="0" smtClean="0">
                <a:solidFill>
                  <a:schemeClr val="tx1"/>
                </a:solidFill>
                <a:effectLst/>
                <a:latin typeface="+mn-lt"/>
                <a:ea typeface="+mn-ea"/>
                <a:cs typeface="+mn-cs"/>
              </a:rPr>
              <a:t>POP2</a:t>
            </a:r>
            <a:r>
              <a:rPr lang="en-US" sz="1200" b="0" kern="1200" dirty="0" smtClean="0">
                <a:solidFill>
                  <a:schemeClr val="tx1"/>
                </a:solidFill>
                <a:effectLst/>
                <a:latin typeface="+mn-lt"/>
                <a:ea typeface="+mn-ea"/>
                <a:cs typeface="+mn-cs"/>
              </a:rPr>
              <a:t> bus stops get overrun with buses. </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Another example is Beijing’s subway system, </a:t>
            </a:r>
            <a:r>
              <a:rPr lang="en-US" sz="1200" b="1" u="sng" kern="1200" dirty="0" smtClean="0">
                <a:solidFill>
                  <a:schemeClr val="tx1"/>
                </a:solidFill>
                <a:effectLst/>
                <a:latin typeface="+mn-lt"/>
                <a:ea typeface="+mn-ea"/>
                <a:cs typeface="+mn-cs"/>
              </a:rPr>
              <a:t>POP3 (map)</a:t>
            </a:r>
            <a:r>
              <a:rPr lang="en-US" sz="1200" b="0"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It was designed with station platforms that are </a:t>
            </a:r>
            <a:r>
              <a:rPr lang="en-US" sz="1200" b="1" u="sng" kern="1200" dirty="0" smtClean="0">
                <a:solidFill>
                  <a:schemeClr val="tx1"/>
                </a:solidFill>
                <a:effectLst/>
                <a:latin typeface="+mn-lt"/>
                <a:ea typeface="+mn-ea"/>
                <a:cs typeface="+mn-cs"/>
              </a:rPr>
              <a:t>POP4</a:t>
            </a:r>
            <a:r>
              <a:rPr lang="en-US" sz="1200" b="0" kern="1200" dirty="0" smtClean="0">
                <a:solidFill>
                  <a:schemeClr val="tx1"/>
                </a:solidFill>
                <a:effectLst/>
                <a:latin typeface="+mn-lt"/>
                <a:ea typeface="+mn-ea"/>
                <a:cs typeface="+mn-cs"/>
              </a:rPr>
              <a:t> too short. </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 result… </a:t>
            </a:r>
            <a:r>
              <a:rPr lang="en-US" sz="1200" b="1" u="sng" kern="1200" dirty="0" smtClean="0">
                <a:solidFill>
                  <a:schemeClr val="tx1"/>
                </a:solidFill>
                <a:effectLst/>
                <a:latin typeface="+mn-lt"/>
                <a:ea typeface="+mn-ea"/>
                <a:cs typeface="+mn-cs"/>
              </a:rPr>
              <a:t>POP5 (picture with quote)</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as you can see is not desirable…</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And, of course, examples of similar follies can be found in every corner of our planet, including our own corner. In my opinion, this occurs because plans are often made by people with limited knowledge of the straitjacket of how things work. </a:t>
            </a:r>
            <a:endParaRPr lang="en-GB"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My four stories will illustrate how urban transportation can benefit from a dose of imagination -- of course, restricted by the straitjacket.</a:t>
            </a:r>
            <a:endParaRPr lang="en-GB" sz="1200" b="1" kern="1200" dirty="0" smtClean="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t>3</a:t>
            </a:fld>
            <a:endParaRPr lang="en-US" dirty="0"/>
          </a:p>
        </p:txBody>
      </p:sp>
    </p:spTree>
    <p:extLst>
      <p:ext uri="{BB962C8B-B14F-4D97-AF65-F5344CB8AC3E}">
        <p14:creationId xmlns:p14="http://schemas.microsoft.com/office/powerpoint/2010/main" val="1794845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the stories will be told without equations. The first </a:t>
            </a:r>
            <a:r>
              <a:rPr lang="en-US" sz="1200" b="1" u="sng" kern="1200" dirty="0" smtClean="0">
                <a:solidFill>
                  <a:schemeClr val="tx1"/>
                </a:solidFill>
                <a:effectLst/>
                <a:latin typeface="+mn-lt"/>
                <a:ea typeface="+mn-ea"/>
                <a:cs typeface="+mn-cs"/>
              </a:rPr>
              <a:t>POP1</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explains why big cities are so congested, and what to do about it;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second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how bus transportation should be organized to provide a complete mobility solution;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third </a:t>
            </a:r>
            <a:r>
              <a:rPr lang="en-US" sz="1200" b="1" u="sng" kern="1200" dirty="0" smtClean="0">
                <a:solidFill>
                  <a:schemeClr val="tx1"/>
                </a:solidFill>
                <a:effectLst/>
                <a:latin typeface="+mn-lt"/>
                <a:ea typeface="+mn-ea"/>
                <a:cs typeface="+mn-cs"/>
              </a:rPr>
              <a:t>POP3</a:t>
            </a:r>
            <a:r>
              <a:rPr lang="en-US" sz="1200" kern="1200" dirty="0" smtClean="0">
                <a:solidFill>
                  <a:schemeClr val="tx1"/>
                </a:solidFill>
                <a:effectLst/>
                <a:latin typeface="+mn-lt"/>
                <a:ea typeface="+mn-ea"/>
                <a:cs typeface="+mn-cs"/>
              </a:rPr>
              <a:t> how to understand and regulate emergent transportation services like </a:t>
            </a:r>
            <a:r>
              <a:rPr lang="en-US" sz="1200" kern="1200" dirty="0" err="1" smtClean="0">
                <a:solidFill>
                  <a:schemeClr val="tx1"/>
                </a:solidFill>
                <a:effectLst/>
                <a:latin typeface="+mn-lt"/>
                <a:ea typeface="+mn-ea"/>
                <a:cs typeface="+mn-cs"/>
              </a:rPr>
              <a:t>Uber</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Lyft</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 fourth </a:t>
            </a:r>
            <a:r>
              <a:rPr lang="en-US" sz="1200" b="1" u="sng" kern="1200" dirty="0" smtClean="0">
                <a:solidFill>
                  <a:schemeClr val="tx1"/>
                </a:solidFill>
                <a:effectLst/>
                <a:latin typeface="+mn-lt"/>
                <a:ea typeface="+mn-ea"/>
                <a:cs typeface="+mn-cs"/>
              </a:rPr>
              <a:t>POP4</a:t>
            </a:r>
            <a:r>
              <a:rPr lang="en-US" sz="1200" kern="1200" dirty="0" smtClean="0">
                <a:solidFill>
                  <a:schemeClr val="tx1"/>
                </a:solidFill>
                <a:effectLst/>
                <a:latin typeface="+mn-lt"/>
                <a:ea typeface="+mn-ea"/>
                <a:cs typeface="+mn-cs"/>
              </a:rPr>
              <a:t> how to increase the capacity of a subway without building anything.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stories have in common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that they answer real questions;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(ii) that they are relevant to both China and many other countries, including the US;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(iii) that the answers fit within the straitjacket of physics laws </a:t>
            </a:r>
            <a:r>
              <a:rPr lang="en-US" sz="1200" b="1" u="sng" kern="1200" dirty="0" smtClean="0">
                <a:solidFill>
                  <a:schemeClr val="tx1"/>
                </a:solidFill>
                <a:effectLst/>
                <a:latin typeface="+mn-lt"/>
                <a:ea typeface="+mn-ea"/>
                <a:cs typeface="+mn-cs"/>
              </a:rPr>
              <a:t>POP5 (straightjackets)</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without further ado, I will now start the first story.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34044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understand why big cities are so congested, I will use a simple physics idea </a:t>
            </a:r>
            <a:r>
              <a:rPr lang="en-US" sz="1200" b="1" u="sng" kern="1200" dirty="0" smtClean="0">
                <a:solidFill>
                  <a:schemeClr val="tx1"/>
                </a:solidFill>
                <a:effectLst/>
                <a:latin typeface="+mn-lt"/>
                <a:ea typeface="+mn-ea"/>
                <a:cs typeface="+mn-cs"/>
              </a:rPr>
              <a:t>POP1</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called “scaling analysis”.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will show that the root causes for this phenomenon are: city bigness; and the concentration of destinations in central areas.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quantify these ideas I will examine the morning commute in </a:t>
            </a:r>
            <a:r>
              <a:rPr lang="en-US" sz="1200" kern="1200" dirty="0" err="1" smtClean="0">
                <a:solidFill>
                  <a:schemeClr val="tx1"/>
                </a:solidFill>
                <a:effectLst/>
                <a:latin typeface="+mn-lt"/>
                <a:ea typeface="+mn-ea"/>
                <a:cs typeface="+mn-cs"/>
              </a:rPr>
              <a:t>monocentric</a:t>
            </a:r>
            <a:r>
              <a:rPr lang="en-US" sz="1200" kern="1200" dirty="0" smtClean="0">
                <a:solidFill>
                  <a:schemeClr val="tx1"/>
                </a:solidFill>
                <a:effectLst/>
                <a:latin typeface="+mn-lt"/>
                <a:ea typeface="+mn-ea"/>
                <a:cs typeface="+mn-cs"/>
              </a:rPr>
              <a:t> cities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such as the one in the picture.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how all trips start within the city boundary and go into a concentrated central business district (or CBD).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6844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consider now cities with CBDs of different sizes. </a:t>
            </a:r>
            <a:endParaRPr lang="en-GB"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POP1</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stands to reason that if the density of office space stays constant, then the number of trips demanded should be proportional to the area of the CBD.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other words </a:t>
            </a:r>
            <a:r>
              <a:rPr lang="en-US" sz="1200" b="1" u="sng" kern="1200" dirty="0" smtClean="0">
                <a:solidFill>
                  <a:schemeClr val="tx1"/>
                </a:solidFill>
                <a:effectLst/>
                <a:latin typeface="+mn-lt"/>
                <a:ea typeface="+mn-ea"/>
                <a:cs typeface="+mn-cs"/>
              </a:rPr>
              <a:t>POP2</a:t>
            </a:r>
            <a:r>
              <a:rPr lang="en-US" sz="1200" kern="1200" dirty="0" smtClean="0">
                <a:solidFill>
                  <a:schemeClr val="tx1"/>
                </a:solidFill>
                <a:effectLst/>
                <a:latin typeface="+mn-lt"/>
                <a:ea typeface="+mn-ea"/>
                <a:cs typeface="+mn-cs"/>
              </a:rPr>
              <a:t> that if the linear dimension of the CBD doubles, as shown by these two squares,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a:t>
            </a:r>
            <a:r>
              <a:rPr lang="en-US" sz="1200" b="1" u="sng" kern="1200" dirty="0" smtClean="0">
                <a:solidFill>
                  <a:schemeClr val="tx1"/>
                </a:solidFill>
                <a:effectLst/>
                <a:latin typeface="+mn-lt"/>
                <a:ea typeface="+mn-ea"/>
                <a:cs typeface="+mn-cs"/>
              </a:rPr>
              <a:t>POP3</a:t>
            </a:r>
            <a:r>
              <a:rPr lang="en-US" sz="1200" kern="1200" dirty="0" smtClean="0">
                <a:solidFill>
                  <a:schemeClr val="tx1"/>
                </a:solidFill>
                <a:effectLst/>
                <a:latin typeface="+mn-lt"/>
                <a:ea typeface="+mn-ea"/>
                <a:cs typeface="+mn-cs"/>
              </a:rPr>
              <a:t> the demand should quadruple.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contrast  </a:t>
            </a:r>
            <a:r>
              <a:rPr lang="en-US" sz="1200" b="1" u="sng" kern="1200" dirty="0" smtClean="0">
                <a:solidFill>
                  <a:schemeClr val="tx1"/>
                </a:solidFill>
                <a:effectLst/>
                <a:latin typeface="+mn-lt"/>
                <a:ea typeface="+mn-ea"/>
                <a:cs typeface="+mn-cs"/>
              </a:rPr>
              <a:t>POP4</a:t>
            </a:r>
            <a:r>
              <a:rPr lang="en-US" sz="1200" kern="1200" dirty="0" smtClean="0">
                <a:solidFill>
                  <a:schemeClr val="tx1"/>
                </a:solidFill>
                <a:effectLst/>
                <a:latin typeface="+mn-lt"/>
                <a:ea typeface="+mn-ea"/>
                <a:cs typeface="+mn-cs"/>
              </a:rPr>
              <a:t> the number of trips that can enter the CBD should be proportional to the length of its perimeter.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occurs because the perimeter’s length </a:t>
            </a:r>
            <a:r>
              <a:rPr lang="en-US" sz="1200" b="1" u="sng" kern="1200" dirty="0" smtClean="0">
                <a:solidFill>
                  <a:schemeClr val="tx1"/>
                </a:solidFill>
                <a:effectLst/>
                <a:latin typeface="+mn-lt"/>
                <a:ea typeface="+mn-ea"/>
                <a:cs typeface="+mn-cs"/>
              </a:rPr>
              <a:t>POP5</a:t>
            </a:r>
            <a:r>
              <a:rPr lang="en-US" sz="1200" kern="1200" dirty="0" smtClean="0">
                <a:solidFill>
                  <a:schemeClr val="tx1"/>
                </a:solidFill>
                <a:effectLst/>
                <a:latin typeface="+mn-lt"/>
                <a:ea typeface="+mn-ea"/>
                <a:cs typeface="+mn-cs"/>
              </a:rPr>
              <a:t> determines the number of streets and transit lines that cross the perimeter into the CBD. Unfortunately for us, and as shown by the figure, the perimeter’s length only doubles if the linear dimension of the CBD doubles.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Taken together, </a:t>
            </a:r>
            <a:r>
              <a:rPr lang="en-US" sz="1200" b="1" u="sng" kern="1200" dirty="0" smtClean="0">
                <a:solidFill>
                  <a:schemeClr val="tx1"/>
                </a:solidFill>
                <a:effectLst/>
                <a:latin typeface="+mn-lt"/>
                <a:ea typeface="+mn-ea"/>
                <a:cs typeface="+mn-cs"/>
              </a:rPr>
              <a:t>POP6</a:t>
            </a:r>
            <a:r>
              <a:rPr lang="en-US" sz="1200" kern="1200" dirty="0" smtClean="0">
                <a:solidFill>
                  <a:schemeClr val="tx1"/>
                </a:solidFill>
                <a:effectLst/>
                <a:latin typeface="+mn-lt"/>
                <a:ea typeface="+mn-ea"/>
                <a:cs typeface="+mn-cs"/>
              </a:rPr>
              <a:t> the two parts of the figure illustrate that as the size of a CBD grows its ability to absorb trips increases less rapidly than the demand. Thus, for sufficiently large cities demand will surely outstrip supply and congestion will rear its ugly head. The conundrum is made worse by the fact that larger CBDs also usually have taller buildings, and therefore more demand per unit area.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have run some numbers for cities such as Beijing, Boston or Madrid, which have similar population densities. In doing this I assumed </a:t>
            </a:r>
            <a:r>
              <a:rPr lang="en-US" sz="1200" b="1" u="sng" kern="1200" dirty="0" smtClean="0">
                <a:solidFill>
                  <a:schemeClr val="tx1"/>
                </a:solidFill>
                <a:effectLst/>
                <a:latin typeface="+mn-lt"/>
                <a:ea typeface="+mn-ea"/>
                <a:cs typeface="+mn-cs"/>
              </a:rPr>
              <a:t>POP1</a:t>
            </a:r>
            <a:r>
              <a:rPr lang="en-US" sz="1200" kern="1200" dirty="0" smtClean="0">
                <a:solidFill>
                  <a:schemeClr val="tx1"/>
                </a:solidFill>
                <a:effectLst/>
                <a:latin typeface="+mn-lt"/>
                <a:ea typeface="+mn-ea"/>
                <a:cs typeface="+mn-cs"/>
              </a:rPr>
              <a:t> that the CBD encompasses one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of the city’s area as in this diagram.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found that if a city of this type does not have a subway system then awful congestion rears its ugly head once the city’s diameter reaches about 7 kilometers. </a:t>
            </a:r>
            <a:r>
              <a:rPr lang="en-US" sz="1200" b="1" u="sng" kern="1200" dirty="0" smtClean="0">
                <a:solidFill>
                  <a:schemeClr val="tx1"/>
                </a:solidFill>
                <a:effectLst/>
                <a:latin typeface="+mn-lt"/>
                <a:ea typeface="+mn-ea"/>
                <a:cs typeface="+mn-cs"/>
              </a:rPr>
              <a:t>POP2</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 point of reference, this is the size of Lausanne (Switzerland), which by the way does have a small rail system.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Fortunately, if the city has an extensive subway network, things improve markedly although there is still a limit.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case </a:t>
            </a:r>
            <a:r>
              <a:rPr lang="en-US" sz="1200" b="1" u="sng" kern="1200" dirty="0" smtClean="0">
                <a:solidFill>
                  <a:schemeClr val="tx1"/>
                </a:solidFill>
                <a:effectLst/>
                <a:latin typeface="+mn-lt"/>
                <a:ea typeface="+mn-ea"/>
                <a:cs typeface="+mn-cs"/>
              </a:rPr>
              <a:t>POP3</a:t>
            </a:r>
            <a:r>
              <a:rPr lang="en-US" sz="1200" kern="1200" dirty="0" smtClean="0">
                <a:solidFill>
                  <a:schemeClr val="tx1"/>
                </a:solidFill>
                <a:effectLst/>
                <a:latin typeface="+mn-lt"/>
                <a:ea typeface="+mn-ea"/>
                <a:cs typeface="+mn-cs"/>
              </a:rPr>
              <a:t> awful congestion arises when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diameter reaches 20 kilometers. This is representative of Athens (Greece).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Since these cities are not so huge, you may ask… Carlos you are assuming that the CBD is very concentrated in one tenth of the city.  Aren’t real destinations more spread out? And wouldn’t this be better?</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answer to these questions is yes as you may imagine.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Unfortunately, however, the conundrum of city size persists even if work destinations are dispersed through the city. Similar physics calculations lead to the results in the picture. As expected, in this case cities can be larger. However, awful congestion inevitably arises in mega-cities such as Beijing.</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results strongly suggest that we should manage the urban structure by encouraging decentralization, providing subways if a city is large enough, and most importantly limiting city sizes. Since this is hard to do, congestion is often the result. This is the curse of bigness.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t>8</a:t>
            </a:fld>
            <a:endParaRPr lang="en-US" dirty="0"/>
          </a:p>
        </p:txBody>
      </p:sp>
    </p:spTree>
    <p:extLst>
      <p:ext uri="{BB962C8B-B14F-4D97-AF65-F5344CB8AC3E}">
        <p14:creationId xmlns:p14="http://schemas.microsoft.com/office/powerpoint/2010/main" val="3363511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summary, two simple physics principles have taught me that the root causes of congestion are: </a:t>
            </a:r>
            <a:r>
              <a:rPr lang="en-US" sz="1200" b="1" u="sng" kern="1200" dirty="0" smtClean="0">
                <a:solidFill>
                  <a:schemeClr val="tx1"/>
                </a:solidFill>
                <a:effectLst/>
                <a:latin typeface="+mn-lt"/>
                <a:ea typeface="+mn-ea"/>
                <a:cs typeface="+mn-cs"/>
              </a:rPr>
              <a:t>POP1</a:t>
            </a:r>
            <a:r>
              <a:rPr lang="en-US" sz="1200" kern="1200" dirty="0" smtClean="0">
                <a:solidFill>
                  <a:schemeClr val="tx1"/>
                </a:solidFill>
                <a:effectLst/>
                <a:latin typeface="+mn-lt"/>
                <a:ea typeface="+mn-ea"/>
                <a:cs typeface="+mn-cs"/>
              </a:rPr>
              <a:t> city bigness and destination concentration.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ideas also suggest possible remedies. </a:t>
            </a:r>
            <a:r>
              <a:rPr lang="en-US" sz="1200" b="1" u="sng" kern="1200" dirty="0" smtClean="0">
                <a:solidFill>
                  <a:schemeClr val="tx1"/>
                </a:solidFill>
                <a:effectLst/>
                <a:latin typeface="+mn-lt"/>
                <a:ea typeface="+mn-ea"/>
                <a:cs typeface="+mn-cs"/>
              </a:rPr>
              <a:t>POP2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we should manage the urban structure </a:t>
            </a:r>
            <a:r>
              <a:rPr lang="en-US" sz="1200" b="1" u="sng" kern="1200" dirty="0" smtClean="0">
                <a:solidFill>
                  <a:schemeClr val="tx1"/>
                </a:solidFill>
                <a:effectLst/>
                <a:latin typeface="+mn-lt"/>
                <a:ea typeface="+mn-ea"/>
                <a:cs typeface="+mn-cs"/>
              </a:rPr>
              <a:t>POP3</a:t>
            </a:r>
            <a:r>
              <a:rPr lang="en-US" sz="1200" kern="1200" dirty="0" smtClean="0">
                <a:solidFill>
                  <a:schemeClr val="tx1"/>
                </a:solidFill>
                <a:effectLst/>
                <a:latin typeface="+mn-lt"/>
                <a:ea typeface="+mn-ea"/>
                <a:cs typeface="+mn-cs"/>
              </a:rPr>
              <a:t> by encouraging decentralization and limiting city sizes.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Second, </a:t>
            </a:r>
            <a:r>
              <a:rPr lang="en-US" sz="1200" b="1" u="sng" kern="1200" dirty="0" smtClean="0">
                <a:solidFill>
                  <a:schemeClr val="tx1"/>
                </a:solidFill>
                <a:effectLst/>
                <a:latin typeface="+mn-lt"/>
                <a:ea typeface="+mn-ea"/>
                <a:cs typeface="+mn-cs"/>
              </a:rPr>
              <a:t>POP4</a:t>
            </a:r>
            <a:r>
              <a:rPr lang="en-US" sz="1200" kern="1200" dirty="0" smtClean="0">
                <a:solidFill>
                  <a:schemeClr val="tx1"/>
                </a:solidFill>
                <a:effectLst/>
                <a:latin typeface="+mn-lt"/>
                <a:ea typeface="+mn-ea"/>
                <a:cs typeface="+mn-cs"/>
              </a:rPr>
              <a:t> we should expand transportation supply by providing extensive subway systems that allow travel from anywhere to anywhere—not just to the center.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then, for the very large cities it may be necessary to </a:t>
            </a:r>
            <a:r>
              <a:rPr lang="en-US" sz="1200" b="1" u="sng" kern="1200" dirty="0" smtClean="0">
                <a:solidFill>
                  <a:schemeClr val="tx1"/>
                </a:solidFill>
                <a:effectLst/>
                <a:latin typeface="+mn-lt"/>
                <a:ea typeface="+mn-ea"/>
                <a:cs typeface="+mn-cs"/>
              </a:rPr>
              <a:t>POP5</a:t>
            </a:r>
            <a:r>
              <a:rPr lang="en-US" sz="1200" kern="1200" dirty="0" smtClean="0">
                <a:solidFill>
                  <a:schemeClr val="tx1"/>
                </a:solidFill>
                <a:effectLst/>
                <a:latin typeface="+mn-lt"/>
                <a:ea typeface="+mn-ea"/>
                <a:cs typeface="+mn-cs"/>
              </a:rPr>
              <a:t> reduce the demand with pricing or rationing schemes.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you can imagine, these conclusions are very relevant for China, which has twelve megacities with more than 10 million people.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this brings me to my second story.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E98958-B5D0-4AEB-9CB8-9B0F4330081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63621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0" y="0"/>
            <a:ext cx="9144000" cy="4114800"/>
          </a:xfrm>
          <a:solidFill>
            <a:schemeClr val="tx1">
              <a:lumMod val="95000"/>
            </a:schemeClr>
          </a:solidFill>
          <a:ln w="38100">
            <a:noFill/>
          </a:ln>
        </p:spPr>
        <p:txBody>
          <a:bodyPr lIns="274320" rIns="274320" anchor="ctr" anchorCtr="1">
            <a:normAutofit/>
          </a:bodyPr>
          <a:lstStyle>
            <a:lvl1pPr algn="ctr">
              <a:defRPr sz="35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21396" y="4572000"/>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6583680" y="6421696"/>
            <a:ext cx="2065310" cy="323968"/>
          </a:xfrm>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8" name="Footer Placeholder 7"/>
          <p:cNvSpPr>
            <a:spLocks noGrp="1"/>
          </p:cNvSpPr>
          <p:nvPr>
            <p:ph type="ftr" sz="quarter" idx="11"/>
          </p:nvPr>
        </p:nvSpPr>
        <p:spPr>
          <a:xfrm>
            <a:off x="91440" y="6428232"/>
            <a:ext cx="4556664" cy="320040"/>
          </a:xfrm>
        </p:spPr>
        <p:txBody>
          <a:bodyPr/>
          <a:lstStyle>
            <a:lvl1pPr>
              <a:defRPr sz="1200"/>
            </a:lvl1pPr>
          </a:lstStyle>
          <a:p>
            <a:endParaRPr lang="en-US" dirty="0">
              <a:solidFill>
                <a:srgbClr val="FFFFFF">
                  <a:alpha val="70000"/>
                </a:srgbClr>
              </a:solidFill>
            </a:endParaRPr>
          </a:p>
        </p:txBody>
      </p:sp>
      <p:sp>
        <p:nvSpPr>
          <p:cNvPr id="9" name="Slide Number Placeholder 8"/>
          <p:cNvSpPr>
            <a:spLocks noGrp="1"/>
          </p:cNvSpPr>
          <p:nvPr>
            <p:ph type="sldNum" sz="quarter" idx="12"/>
          </p:nvPr>
        </p:nvSpPr>
        <p:spPr>
          <a:xfrm>
            <a:off x="8686800" y="6400800"/>
            <a:ext cx="365760" cy="365760"/>
          </a:xfrm>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263048967"/>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992095832"/>
      </p:ext>
    </p:extLst>
  </p:cSld>
  <p:clrMapOvr>
    <a:masterClrMapping/>
  </p:clrMapOvr>
  <p:extLst>
    <p:ext uri="{DCECCB84-F9BA-43D5-87BE-67443E8EF086}">
      <p15:sldGuideLst xmlns:p15="http://schemas.microsoft.com/office/powerpoint/2012/main" xmlns=""/>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BA9628A-80E4-4261-A568-C10878C70ADA}" type="datetimeFigureOut">
              <a:rPr lang="en-US" smtClean="0"/>
              <a:pPr/>
              <a:t>10/02/20</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r>
              <a:rPr lang="en-US" smtClean="0"/>
              <a:t>
              </a:t>
            </a:r>
            <a:endParaRPr lang="en-US" dirty="0"/>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403013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3979642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218085394"/>
      </p:ext>
    </p:extLst>
  </p:cSld>
  <p:clrMapOvr>
    <a:masterClrMapping/>
  </p:clrMapOvr>
  <p:extLst>
    <p:ext uri="{DCECCB84-F9BA-43D5-87BE-67443E8EF086}">
      <p15:sldGuideLst xmlns:p15="http://schemas.microsoft.com/office/powerpoint/2012/main" xmlns=""/>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822960" y="286605"/>
            <a:ext cx="7543800" cy="780196"/>
          </a:xfrm>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FFFFFF">
                  <a:alpha val="70000"/>
                </a:srgbClr>
              </a:solidFill>
            </a:endParaRPr>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414285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a:solidFill>
            <a:srgbClr val="31548D"/>
          </a:solidFill>
          <a:ln>
            <a:noFill/>
          </a:ln>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06045" y="1600200"/>
            <a:ext cx="5937755" cy="406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2170620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3999" cy="914400"/>
          </a:xfrm>
          <a:solidFill>
            <a:srgbClr val="31548D"/>
          </a:solidFill>
          <a:ln>
            <a:noFill/>
          </a:ln>
        </p:spPr>
        <p:txBody>
          <a:bodyPr/>
          <a:lstStyle>
            <a:lvl1pPr>
              <a:defRPr cap="none">
                <a:solidFill>
                  <a:schemeClr val="bg1"/>
                </a:solidFill>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19"/>
          <p:cNvSpPr>
            <a:spLocks noGrp="1"/>
          </p:cNvSpPr>
          <p:nvPr>
            <p:ph type="body" sz="quarter" idx="10"/>
          </p:nvPr>
        </p:nvSpPr>
        <p:spPr>
          <a:xfrm>
            <a:off x="0" y="6172198"/>
            <a:ext cx="9144000" cy="685801"/>
          </a:xfrm>
          <a:noFill/>
          <a:ln w="31750" cap="sq">
            <a:noFill/>
            <a:miter lim="800000"/>
          </a:ln>
        </p:spPr>
        <p:txBody>
          <a:bodyPr vert="horz" lIns="182880" tIns="182880" rIns="182880" bIns="182880" rtlCol="0" anchor="ctr">
            <a:normAutofit/>
          </a:bodyPr>
          <a:lstStyle>
            <a:lvl1pPr>
              <a:defRPr lang="en-US" sz="2000" cap="none" spc="200" baseline="0" smtClean="0">
                <a:solidFill>
                  <a:schemeClr val="bg1">
                    <a:lumMod val="50000"/>
                  </a:schemeClr>
                </a:solidFill>
                <a:latin typeface="+mj-lt"/>
                <a:ea typeface="+mj-ea"/>
                <a:cs typeface="+mj-cs"/>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lnSpc>
                <a:spcPct val="90000"/>
              </a:lnSpc>
              <a:spcBef>
                <a:spcPct val="0"/>
              </a:spcBef>
              <a:buNone/>
            </a:pPr>
            <a:r>
              <a:rPr lang="en-US" dirty="0" smtClean="0"/>
              <a:t>Click to edit Master text styles</a:t>
            </a:r>
          </a:p>
        </p:txBody>
      </p:sp>
    </p:spTree>
    <p:extLst>
      <p:ext uri="{BB962C8B-B14F-4D97-AF65-F5344CB8AC3E}">
        <p14:creationId xmlns:p14="http://schemas.microsoft.com/office/powerpoint/2010/main" val="267380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a:solidFill>
            <a:srgbClr val="31548D"/>
          </a:solidFill>
          <a:ln>
            <a:no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2610620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822960" y="286605"/>
            <a:ext cx="7543800" cy="780196"/>
          </a:xfrm>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FFFFFF">
                  <a:alpha val="70000"/>
                </a:srgbClr>
              </a:solidFill>
            </a:endParaRPr>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3259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a:solidFill>
            <a:srgbClr val="31548D"/>
          </a:solidFill>
          <a:ln>
            <a:noFill/>
          </a:ln>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06045" y="1600200"/>
            <a:ext cx="5937755" cy="406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262999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822960" y="286605"/>
            <a:ext cx="7543800" cy="780196"/>
          </a:xfrm>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FFFFFF">
                  <a:alpha val="70000"/>
                </a:srgbClr>
              </a:solidFill>
            </a:endParaRPr>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53400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3999" cy="914400"/>
          </a:xfrm>
          <a:solidFill>
            <a:srgbClr val="31548D"/>
          </a:solidFill>
          <a:ln>
            <a:noFill/>
          </a:ln>
        </p:spPr>
        <p:txBody>
          <a:bodyPr/>
          <a:lstStyle>
            <a:lvl1pPr>
              <a:defRPr cap="none">
                <a:solidFill>
                  <a:schemeClr val="bg1"/>
                </a:solidFill>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19"/>
          <p:cNvSpPr>
            <a:spLocks noGrp="1"/>
          </p:cNvSpPr>
          <p:nvPr>
            <p:ph type="body" sz="quarter" idx="10"/>
          </p:nvPr>
        </p:nvSpPr>
        <p:spPr>
          <a:xfrm>
            <a:off x="0" y="6172198"/>
            <a:ext cx="9144000" cy="685801"/>
          </a:xfrm>
          <a:noFill/>
          <a:ln w="31750" cap="sq">
            <a:noFill/>
            <a:miter lim="800000"/>
          </a:ln>
        </p:spPr>
        <p:txBody>
          <a:bodyPr vert="horz" lIns="182880" tIns="182880" rIns="182880" bIns="182880" rtlCol="0" anchor="ctr">
            <a:normAutofit/>
          </a:bodyPr>
          <a:lstStyle>
            <a:lvl1pPr>
              <a:defRPr lang="en-US" sz="2000" cap="none" spc="200" baseline="0" smtClean="0">
                <a:solidFill>
                  <a:schemeClr val="bg1">
                    <a:lumMod val="50000"/>
                  </a:schemeClr>
                </a:solidFill>
                <a:latin typeface="+mj-lt"/>
                <a:ea typeface="+mj-ea"/>
                <a:cs typeface="+mj-cs"/>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lnSpc>
                <a:spcPct val="90000"/>
              </a:lnSpc>
              <a:spcBef>
                <a:spcPct val="0"/>
              </a:spcBef>
              <a:buNone/>
            </a:pPr>
            <a:r>
              <a:rPr lang="en-US" dirty="0" smtClean="0"/>
              <a:t>Click to edit Master text styles</a:t>
            </a:r>
          </a:p>
        </p:txBody>
      </p:sp>
    </p:spTree>
    <p:extLst>
      <p:ext uri="{BB962C8B-B14F-4D97-AF65-F5344CB8AC3E}">
        <p14:creationId xmlns:p14="http://schemas.microsoft.com/office/powerpoint/2010/main" val="1281203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a:solidFill>
            <a:srgbClr val="31548D"/>
          </a:solidFill>
          <a:ln>
            <a:noFill/>
          </a:ln>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06045" y="1600200"/>
            <a:ext cx="5937755" cy="406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1594881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a:solidFill>
            <a:srgbClr val="31548D"/>
          </a:solidFill>
          <a:ln>
            <a:no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1433115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822960" y="286605"/>
            <a:ext cx="7543800" cy="780196"/>
          </a:xfrm>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FFFFFF">
                  <a:alpha val="70000"/>
                </a:srgbClr>
              </a:solidFill>
            </a:endParaRPr>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343428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3999" cy="914400"/>
          </a:xfrm>
          <a:solidFill>
            <a:srgbClr val="31548D"/>
          </a:solidFill>
          <a:ln>
            <a:noFill/>
          </a:ln>
        </p:spPr>
        <p:txBody>
          <a:bodyPr/>
          <a:lstStyle>
            <a:lvl1pPr>
              <a:defRPr cap="none">
                <a:solidFill>
                  <a:schemeClr val="bg1"/>
                </a:solidFill>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19"/>
          <p:cNvSpPr>
            <a:spLocks noGrp="1"/>
          </p:cNvSpPr>
          <p:nvPr>
            <p:ph type="body" sz="quarter" idx="10"/>
          </p:nvPr>
        </p:nvSpPr>
        <p:spPr>
          <a:xfrm>
            <a:off x="0" y="6172198"/>
            <a:ext cx="9144000" cy="685801"/>
          </a:xfrm>
          <a:noFill/>
          <a:ln w="31750" cap="sq">
            <a:noFill/>
            <a:miter lim="800000"/>
          </a:ln>
        </p:spPr>
        <p:txBody>
          <a:bodyPr vert="horz" lIns="182880" tIns="182880" rIns="182880" bIns="182880" rtlCol="0" anchor="ctr">
            <a:normAutofit/>
          </a:bodyPr>
          <a:lstStyle>
            <a:lvl1pPr>
              <a:defRPr lang="en-US" sz="2000" cap="none" spc="200" baseline="0" smtClean="0">
                <a:solidFill>
                  <a:schemeClr val="bg1">
                    <a:lumMod val="50000"/>
                  </a:schemeClr>
                </a:solidFill>
                <a:latin typeface="+mj-lt"/>
                <a:ea typeface="+mj-ea"/>
                <a:cs typeface="+mj-cs"/>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lnSpc>
                <a:spcPct val="90000"/>
              </a:lnSpc>
              <a:spcBef>
                <a:spcPct val="0"/>
              </a:spcBef>
              <a:buNone/>
            </a:pPr>
            <a:r>
              <a:rPr lang="en-US" dirty="0" smtClean="0"/>
              <a:t>Click to edit Master text styles</a:t>
            </a:r>
          </a:p>
        </p:txBody>
      </p:sp>
    </p:spTree>
    <p:extLst>
      <p:ext uri="{BB962C8B-B14F-4D97-AF65-F5344CB8AC3E}">
        <p14:creationId xmlns:p14="http://schemas.microsoft.com/office/powerpoint/2010/main" val="1788612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a:solidFill>
            <a:srgbClr val="31548D"/>
          </a:solidFill>
          <a:ln>
            <a:noFill/>
          </a:ln>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06045" y="1600200"/>
            <a:ext cx="5937755" cy="406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1060160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a:solidFill>
            <a:srgbClr val="31548D"/>
          </a:solidFill>
          <a:ln>
            <a:no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4238698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a:solidFill>
            <a:srgbClr val="31548D"/>
          </a:solidFill>
          <a:ln>
            <a:noFill/>
          </a:ln>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06045" y="1600200"/>
            <a:ext cx="5937755" cy="406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72130213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3999" cy="914400"/>
          </a:xfrm>
          <a:solidFill>
            <a:srgbClr val="31548D"/>
          </a:solidFill>
          <a:ln>
            <a:noFill/>
          </a:ln>
        </p:spPr>
        <p:txBody>
          <a:bodyPr/>
          <a:lstStyle>
            <a:lvl1pPr>
              <a:defRPr cap="none">
                <a:solidFill>
                  <a:schemeClr val="bg1"/>
                </a:solidFill>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19"/>
          <p:cNvSpPr>
            <a:spLocks noGrp="1"/>
          </p:cNvSpPr>
          <p:nvPr>
            <p:ph type="body" sz="quarter" idx="10"/>
          </p:nvPr>
        </p:nvSpPr>
        <p:spPr>
          <a:xfrm>
            <a:off x="0" y="6172198"/>
            <a:ext cx="9144000" cy="685801"/>
          </a:xfrm>
          <a:noFill/>
          <a:ln w="31750" cap="sq">
            <a:noFill/>
            <a:miter lim="800000"/>
          </a:ln>
        </p:spPr>
        <p:txBody>
          <a:bodyPr vert="horz" lIns="182880" tIns="182880" rIns="182880" bIns="182880" rtlCol="0" anchor="ctr">
            <a:normAutofit/>
          </a:bodyPr>
          <a:lstStyle>
            <a:lvl1pPr>
              <a:defRPr lang="en-US" sz="2000" cap="none" spc="200" baseline="0" smtClean="0">
                <a:solidFill>
                  <a:schemeClr val="bg1">
                    <a:lumMod val="50000"/>
                  </a:schemeClr>
                </a:solidFill>
                <a:latin typeface="+mj-lt"/>
                <a:ea typeface="+mj-ea"/>
                <a:cs typeface="+mj-cs"/>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lnSpc>
                <a:spcPct val="90000"/>
              </a:lnSpc>
              <a:spcBef>
                <a:spcPct val="0"/>
              </a:spcBef>
              <a:buNone/>
            </a:pPr>
            <a:r>
              <a:rPr lang="en-US" dirty="0" smtClean="0"/>
              <a:t>Click to edit Master text styles</a:t>
            </a:r>
          </a:p>
        </p:txBody>
      </p:sp>
    </p:spTree>
    <p:extLst>
      <p:ext uri="{BB962C8B-B14F-4D97-AF65-F5344CB8AC3E}">
        <p14:creationId xmlns:p14="http://schemas.microsoft.com/office/powerpoint/2010/main" val="384193658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3999" cy="914400"/>
          </a:xfrm>
          <a:solidFill>
            <a:srgbClr val="31548D"/>
          </a:solidFill>
          <a:ln>
            <a:noFill/>
          </a:ln>
        </p:spPr>
        <p:txBody>
          <a:bodyPr/>
          <a:lstStyle>
            <a:lvl1pPr>
              <a:defRPr cap="none">
                <a:solidFill>
                  <a:schemeClr val="bg1"/>
                </a:solidFill>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19"/>
          <p:cNvSpPr>
            <a:spLocks noGrp="1"/>
          </p:cNvSpPr>
          <p:nvPr>
            <p:ph type="body" sz="quarter" idx="10"/>
          </p:nvPr>
        </p:nvSpPr>
        <p:spPr>
          <a:xfrm>
            <a:off x="0" y="6172198"/>
            <a:ext cx="9144000" cy="685801"/>
          </a:xfrm>
          <a:noFill/>
          <a:ln w="31750" cap="sq">
            <a:noFill/>
            <a:miter lim="800000"/>
          </a:ln>
        </p:spPr>
        <p:txBody>
          <a:bodyPr vert="horz" lIns="182880" tIns="182880" rIns="182880" bIns="182880" rtlCol="0" anchor="ctr">
            <a:normAutofit/>
          </a:bodyPr>
          <a:lstStyle>
            <a:lvl1pPr>
              <a:defRPr lang="en-US" sz="2000" cap="none" spc="200" baseline="0" smtClean="0">
                <a:solidFill>
                  <a:schemeClr val="bg1">
                    <a:lumMod val="50000"/>
                  </a:schemeClr>
                </a:solidFill>
                <a:latin typeface="+mj-lt"/>
                <a:ea typeface="+mj-ea"/>
                <a:cs typeface="+mj-cs"/>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lnSpc>
                <a:spcPct val="90000"/>
              </a:lnSpc>
              <a:spcBef>
                <a:spcPct val="0"/>
              </a:spcBef>
              <a:buNone/>
            </a:pPr>
            <a:r>
              <a:rPr lang="en-US" dirty="0" smtClean="0"/>
              <a:t>Click to edit Master text styles</a:t>
            </a:r>
          </a:p>
        </p:txBody>
      </p:sp>
    </p:spTree>
    <p:extLst>
      <p:ext uri="{BB962C8B-B14F-4D97-AF65-F5344CB8AC3E}">
        <p14:creationId xmlns:p14="http://schemas.microsoft.com/office/powerpoint/2010/main" val="486827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a:solidFill>
            <a:srgbClr val="31548D"/>
          </a:solidFill>
          <a:ln>
            <a:no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369941794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822960" y="286605"/>
            <a:ext cx="7543800" cy="780196"/>
          </a:xfrm>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FFFFFF">
                  <a:alpha val="70000"/>
                </a:srgbClr>
              </a:solidFill>
            </a:endParaRPr>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3942235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131398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141238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394719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6" name="Footer Placeholder 5"/>
          <p:cNvSpPr>
            <a:spLocks noGrp="1"/>
          </p:cNvSpPr>
          <p:nvPr>
            <p:ph type="ftr" sz="quarter" idx="11"/>
          </p:nvPr>
        </p:nvSpPr>
        <p:spPr/>
        <p:txBody>
          <a:bodyPr/>
          <a:lstStyle/>
          <a:p>
            <a:endParaRPr lang="en-US" dirty="0">
              <a:solidFill>
                <a:srgbClr val="FFFFFF">
                  <a:alpha val="70000"/>
                </a:srgbClr>
              </a:solidFill>
            </a:endParaRPr>
          </a:p>
        </p:txBody>
      </p:sp>
      <p:sp>
        <p:nvSpPr>
          <p:cNvPr id="7" name="Slide Number Placeholder 6"/>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864912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FFFFFF">
                  <a:alpha val="70000"/>
                </a:srgbClr>
              </a:solidFill>
            </a:endParaRPr>
          </a:p>
        </p:txBody>
      </p:sp>
      <p:sp>
        <p:nvSpPr>
          <p:cNvPr id="9" name="Slide Number Placeholder 8"/>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964717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4" name="Footer Placeholder 3"/>
          <p:cNvSpPr>
            <a:spLocks noGrp="1"/>
          </p:cNvSpPr>
          <p:nvPr>
            <p:ph type="ftr" sz="quarter" idx="11"/>
          </p:nvPr>
        </p:nvSpPr>
        <p:spPr/>
        <p:txBody>
          <a:bodyPr/>
          <a:lstStyle/>
          <a:p>
            <a:endParaRPr lang="en-US" dirty="0">
              <a:solidFill>
                <a:srgbClr val="FFFFFF">
                  <a:alpha val="70000"/>
                </a:srgbClr>
              </a:solidFill>
            </a:endParaRPr>
          </a:p>
        </p:txBody>
      </p:sp>
      <p:sp>
        <p:nvSpPr>
          <p:cNvPr id="5" name="Slide Number Placeholder 4"/>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345742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3" name="Footer Placeholder 2"/>
          <p:cNvSpPr>
            <a:spLocks noGrp="1"/>
          </p:cNvSpPr>
          <p:nvPr>
            <p:ph type="ftr" sz="quarter" idx="11"/>
          </p:nvPr>
        </p:nvSpPr>
        <p:spPr/>
        <p:txBody>
          <a:bodyPr/>
          <a:lstStyle/>
          <a:p>
            <a:endParaRPr lang="en-US" dirty="0">
              <a:solidFill>
                <a:srgbClr val="FFFFFF">
                  <a:alpha val="70000"/>
                </a:srgbClr>
              </a:solidFill>
            </a:endParaRPr>
          </a:p>
        </p:txBody>
      </p:sp>
      <p:sp>
        <p:nvSpPr>
          <p:cNvPr id="4" name="Slide Number Placeholder 3"/>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676211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02326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a:solidFill>
            <a:srgbClr val="31548D"/>
          </a:solidFill>
          <a:ln>
            <a:no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1401501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A9628A-80E4-4261-A568-C10878C70ADA}" type="datetimeFigureOut">
              <a:rPr lang="en-US" smtClean="0"/>
              <a:pPr/>
              <a:t>10/02/20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3496608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672299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712636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0" y="0"/>
            <a:ext cx="9144000" cy="4114800"/>
          </a:xfrm>
          <a:solidFill>
            <a:schemeClr val="tx1">
              <a:lumMod val="95000"/>
            </a:schemeClr>
          </a:solidFill>
          <a:ln w="38100">
            <a:noFill/>
          </a:ln>
        </p:spPr>
        <p:txBody>
          <a:bodyPr lIns="274320" rIns="274320" anchor="ctr" anchorCtr="1">
            <a:normAutofit/>
          </a:bodyPr>
          <a:lstStyle>
            <a:lvl1pPr algn="ctr">
              <a:defRPr sz="35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21396" y="4572000"/>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6583680" y="6421696"/>
            <a:ext cx="2065310" cy="323968"/>
          </a:xfrm>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8" name="Footer Placeholder 7"/>
          <p:cNvSpPr>
            <a:spLocks noGrp="1"/>
          </p:cNvSpPr>
          <p:nvPr>
            <p:ph type="ftr" sz="quarter" idx="11"/>
          </p:nvPr>
        </p:nvSpPr>
        <p:spPr>
          <a:xfrm>
            <a:off x="91440" y="6428232"/>
            <a:ext cx="4556664" cy="320040"/>
          </a:xfrm>
        </p:spPr>
        <p:txBody>
          <a:bodyPr/>
          <a:lstStyle>
            <a:lvl1pPr>
              <a:defRPr sz="1200"/>
            </a:lvl1pPr>
          </a:lstStyle>
          <a:p>
            <a:endParaRPr lang="en-US" dirty="0">
              <a:solidFill>
                <a:srgbClr val="FFFFFF">
                  <a:alpha val="70000"/>
                </a:srgbClr>
              </a:solidFill>
            </a:endParaRPr>
          </a:p>
        </p:txBody>
      </p:sp>
      <p:sp>
        <p:nvSpPr>
          <p:cNvPr id="9" name="Slide Number Placeholder 8"/>
          <p:cNvSpPr>
            <a:spLocks noGrp="1"/>
          </p:cNvSpPr>
          <p:nvPr>
            <p:ph type="sldNum" sz="quarter" idx="12"/>
          </p:nvPr>
        </p:nvSpPr>
        <p:spPr>
          <a:xfrm>
            <a:off x="8686800" y="6400800"/>
            <a:ext cx="365760" cy="365760"/>
          </a:xfrm>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831214599"/>
      </p:ext>
    </p:extLst>
  </p:cSld>
  <p:clrMapOvr>
    <a:masterClrMapping/>
  </p:clrMapOvr>
  <p:extLst>
    <p:ext uri="{DCECCB84-F9BA-43D5-87BE-67443E8EF086}">
      <p15:sldGuideLst xmlns:p15="http://schemas.microsoft.com/office/powerpoint/2012/main" xmlns=""/>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a:solidFill>
            <a:srgbClr val="31548D"/>
          </a:solidFill>
          <a:ln>
            <a:noFill/>
          </a:ln>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06045" y="1600200"/>
            <a:ext cx="5937755" cy="406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205579342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3999" cy="914400"/>
          </a:xfrm>
          <a:solidFill>
            <a:srgbClr val="31548D"/>
          </a:solidFill>
          <a:ln>
            <a:noFill/>
          </a:ln>
        </p:spPr>
        <p:txBody>
          <a:bodyPr/>
          <a:lstStyle>
            <a:lvl1pPr>
              <a:defRPr cap="none">
                <a:solidFill>
                  <a:schemeClr val="bg1"/>
                </a:solidFill>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19"/>
          <p:cNvSpPr>
            <a:spLocks noGrp="1"/>
          </p:cNvSpPr>
          <p:nvPr>
            <p:ph type="body" sz="quarter" idx="10"/>
          </p:nvPr>
        </p:nvSpPr>
        <p:spPr>
          <a:xfrm>
            <a:off x="0" y="6172198"/>
            <a:ext cx="9144000" cy="685801"/>
          </a:xfrm>
          <a:noFill/>
          <a:ln w="31750" cap="sq">
            <a:noFill/>
            <a:miter lim="800000"/>
          </a:ln>
        </p:spPr>
        <p:txBody>
          <a:bodyPr vert="horz" lIns="182880" tIns="182880" rIns="182880" bIns="182880" rtlCol="0" anchor="ctr">
            <a:normAutofit/>
          </a:bodyPr>
          <a:lstStyle>
            <a:lvl1pPr>
              <a:defRPr lang="en-US" sz="2000" cap="none" spc="200" baseline="0" smtClean="0">
                <a:solidFill>
                  <a:schemeClr val="bg1">
                    <a:lumMod val="50000"/>
                  </a:schemeClr>
                </a:solidFill>
                <a:latin typeface="+mj-lt"/>
                <a:ea typeface="+mj-ea"/>
                <a:cs typeface="+mj-cs"/>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lnSpc>
                <a:spcPct val="90000"/>
              </a:lnSpc>
              <a:spcBef>
                <a:spcPct val="0"/>
              </a:spcBef>
              <a:buNone/>
            </a:pPr>
            <a:r>
              <a:rPr lang="en-US" dirty="0" smtClean="0"/>
              <a:t>Click to edit Master text styles</a:t>
            </a:r>
          </a:p>
        </p:txBody>
      </p:sp>
    </p:spTree>
    <p:extLst>
      <p:ext uri="{BB962C8B-B14F-4D97-AF65-F5344CB8AC3E}">
        <p14:creationId xmlns:p14="http://schemas.microsoft.com/office/powerpoint/2010/main" val="300394099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a:solidFill>
            <a:srgbClr val="31548D"/>
          </a:solidFill>
          <a:ln>
            <a:no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6045" y="1142999"/>
            <a:ext cx="593445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3"/>
          <p:cNvSpPr>
            <a:spLocks noGrp="1"/>
          </p:cNvSpPr>
          <p:nvPr>
            <p:ph type="body" sz="quarter" idx="10" hasCustomPrompt="1"/>
          </p:nvPr>
        </p:nvSpPr>
        <p:spPr>
          <a:xfrm>
            <a:off x="0" y="6172200"/>
            <a:ext cx="9144000" cy="685800"/>
          </a:xfrm>
          <a:solidFill>
            <a:srgbClr val="31548D"/>
          </a:solidFill>
        </p:spPr>
        <p:txBody>
          <a:bodyPr anchor="ctr"/>
          <a:lstStyle>
            <a:lvl2pPr>
              <a:defRPr>
                <a:solidFill>
                  <a:schemeClr val="bg1"/>
                </a:solidFill>
                <a:latin typeface="+mj-lt"/>
              </a:defRPr>
            </a:lvl2pPr>
          </a:lstStyle>
          <a:p>
            <a:pPr marL="457200" marR="0" lvl="1"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smtClean="0"/>
              <a:t>Footer</a:t>
            </a:r>
            <a:endParaRPr lang="en-US" dirty="0"/>
          </a:p>
        </p:txBody>
      </p:sp>
    </p:spTree>
    <p:extLst>
      <p:ext uri="{BB962C8B-B14F-4D97-AF65-F5344CB8AC3E}">
        <p14:creationId xmlns:p14="http://schemas.microsoft.com/office/powerpoint/2010/main" val="43692844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FFFFFF">
                  <a:alpha val="70000"/>
                </a:srgbClr>
              </a:solidFill>
            </a:endParaRPr>
          </a:p>
        </p:txBody>
      </p:sp>
      <p:sp>
        <p:nvSpPr>
          <p:cNvPr id="9" name="Slide Number Placeholder 8"/>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4187543866"/>
      </p:ext>
    </p:extLst>
  </p:cSld>
  <p:clrMapOvr>
    <a:masterClrMapping/>
  </p:clrMapOvr>
  <p:extLst>
    <p:ext uri="{DCECCB84-F9BA-43D5-87BE-67443E8EF086}">
      <p15:sldGuideLst xmlns:p15="http://schemas.microsoft.com/office/powerpoint/2012/main" xmlns=""/>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FFFFFF">
                  <a:alpha val="70000"/>
                </a:srgbClr>
              </a:solidFill>
            </a:endParaRPr>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830609156"/>
      </p:ext>
    </p:extLst>
  </p:cSld>
  <p:clrMapOvr>
    <a:masterClrMapping/>
  </p:clrMapOvr>
  <p:extLst>
    <p:ext uri="{DCECCB84-F9BA-43D5-87BE-67443E8EF086}">
      <p15:sldGuideLst xmlns:p15="http://schemas.microsoft.com/office/powerpoint/2012/main" xmlns=""/>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FFFFFF">
                  <a:alpha val="70000"/>
                </a:srgbClr>
              </a:solidFill>
            </a:endParaRPr>
          </a:p>
        </p:txBody>
      </p:sp>
      <p:sp>
        <p:nvSpPr>
          <p:cNvPr id="9" name="Slide Number Placeholder 8"/>
          <p:cNvSpPr>
            <a:spLocks noGrp="1"/>
          </p:cNvSpPr>
          <p:nvPr>
            <p:ph type="sldNum" sz="quarter" idx="12"/>
          </p:nvPr>
        </p:nvSpPr>
        <p:spPr/>
        <p:txBody>
          <a:bodyPr/>
          <a:lstStyle/>
          <a:p>
            <a:fld id="{9CB43DB2-36A9-4512-A848-3A24404A1D1F}"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13475969"/>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FFFFFF">
                  <a:alpha val="70000"/>
                </a:srgbClr>
              </a:solidFill>
            </a:endParaRPr>
          </a:p>
        </p:txBody>
      </p:sp>
      <p:sp>
        <p:nvSpPr>
          <p:cNvPr id="9" name="Slide Number Placeholder 8"/>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457341283"/>
      </p:ext>
    </p:extLst>
  </p:cSld>
  <p:clrMapOvr>
    <a:masterClrMapping/>
  </p:clrMapOvr>
  <p:extLst>
    <p:ext uri="{DCECCB84-F9BA-43D5-87BE-67443E8EF086}">
      <p15:sldGuideLst xmlns:p15="http://schemas.microsoft.com/office/powerpoint/2012/main" xmlns=""/>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4" name="Footer Placeholder 3"/>
          <p:cNvSpPr>
            <a:spLocks noGrp="1"/>
          </p:cNvSpPr>
          <p:nvPr>
            <p:ph type="ftr" sz="quarter" idx="11"/>
          </p:nvPr>
        </p:nvSpPr>
        <p:spPr/>
        <p:txBody>
          <a:bodyPr/>
          <a:lstStyle/>
          <a:p>
            <a:endParaRPr lang="en-US" dirty="0">
              <a:solidFill>
                <a:srgbClr val="FFFFFF">
                  <a:alpha val="70000"/>
                </a:srgbClr>
              </a:solidFill>
            </a:endParaRPr>
          </a:p>
        </p:txBody>
      </p:sp>
      <p:sp>
        <p:nvSpPr>
          <p:cNvPr id="5" name="Slide Number Placeholder 4"/>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62490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3" name="Footer Placeholder 2"/>
          <p:cNvSpPr>
            <a:spLocks noGrp="1"/>
          </p:cNvSpPr>
          <p:nvPr>
            <p:ph type="ftr" sz="quarter" idx="11"/>
          </p:nvPr>
        </p:nvSpPr>
        <p:spPr/>
        <p:txBody>
          <a:bodyPr/>
          <a:lstStyle/>
          <a:p>
            <a:endParaRPr lang="en-US" dirty="0">
              <a:solidFill>
                <a:srgbClr val="FFFFFF">
                  <a:alpha val="70000"/>
                </a:srgbClr>
              </a:solidFill>
            </a:endParaRPr>
          </a:p>
        </p:txBody>
      </p:sp>
      <p:sp>
        <p:nvSpPr>
          <p:cNvPr id="4" name="Slide Number Placeholder 3"/>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773226270"/>
      </p:ext>
    </p:extLst>
  </p:cSld>
  <p:clrMapOvr>
    <a:masterClrMapping/>
  </p:clrMapOvr>
  <p:extLst>
    <p:ext uri="{DCECCB84-F9BA-43D5-87BE-67443E8EF086}">
      <p15:sldGuideLst xmlns:p15="http://schemas.microsoft.com/office/powerpoint/2012/main" xmlns=""/>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528845603"/>
      </p:ext>
    </p:extLst>
  </p:cSld>
  <p:clrMapOvr>
    <a:masterClrMapping/>
  </p:clrMapOvr>
  <p:extLst>
    <p:ext uri="{DCECCB84-F9BA-43D5-87BE-67443E8EF086}">
      <p15:sldGuideLst xmlns:p15="http://schemas.microsoft.com/office/powerpoint/2012/main" xmlns=""/>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BA9628A-80E4-4261-A568-C10878C70ADA}" type="datetimeFigureOut">
              <a:rPr lang="en-US" smtClean="0"/>
              <a:pPr/>
              <a:t>10/02/20</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r>
              <a:rPr lang="en-US" smtClean="0"/>
              <a:t>
              </a:t>
            </a:r>
            <a:endParaRPr lang="en-US" dirty="0"/>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50679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3259915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FFFFFF">
                  <a:alpha val="70000"/>
                </a:srgbClr>
              </a:solidFill>
            </a:endParaRPr>
          </a:p>
        </p:txBody>
      </p:sp>
      <p:sp>
        <p:nvSpPr>
          <p:cNvPr id="6" name="Slide Number Placeholder 5"/>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4109512753"/>
      </p:ext>
    </p:extLst>
  </p:cSld>
  <p:clrMapOvr>
    <a:masterClrMapping/>
  </p:clrMapOvr>
  <p:extLst>
    <p:ext uri="{DCECCB84-F9BA-43D5-87BE-67443E8EF086}">
      <p15:sldGuideLst xmlns:p15="http://schemas.microsoft.com/office/powerpoint/2012/main" xmlns=""/>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822960" y="286605"/>
            <a:ext cx="7543800" cy="780196"/>
          </a:xfrm>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FFFFFF">
                  <a:alpha val="70000"/>
                </a:srgbClr>
              </a:solidFill>
            </a:endParaRPr>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73688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FFFFFF">
                  <a:alpha val="70000"/>
                </a:srgbClr>
              </a:solidFill>
            </a:endParaRPr>
          </a:p>
        </p:txBody>
      </p:sp>
      <p:sp>
        <p:nvSpPr>
          <p:cNvPr id="10" name="Slide Number Placeholder 9"/>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2478440197"/>
      </p:ext>
    </p:extLst>
  </p:cSld>
  <p:clrMapOvr>
    <a:masterClrMapping/>
  </p:clrMapOvr>
  <p:extLst>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FFFFFF">
                  <a:alpha val="70000"/>
                </a:srgbClr>
              </a:solidFill>
            </a:endParaRPr>
          </a:p>
        </p:txBody>
      </p:sp>
      <p:sp>
        <p:nvSpPr>
          <p:cNvPr id="9" name="Slide Number Placeholder 8"/>
          <p:cNvSpPr>
            <a:spLocks noGrp="1"/>
          </p:cNvSpPr>
          <p:nvPr>
            <p:ph type="sldNum" sz="quarter" idx="12"/>
          </p:nvPr>
        </p:nvSpPr>
        <p:spPr/>
        <p:txBody>
          <a:bodyPr/>
          <a:lstStyle/>
          <a:p>
            <a:fld id="{9CB43DB2-36A9-4512-A848-3A24404A1D1F}"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45966856"/>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4" name="Footer Placeholder 3"/>
          <p:cNvSpPr>
            <a:spLocks noGrp="1"/>
          </p:cNvSpPr>
          <p:nvPr>
            <p:ph type="ftr" sz="quarter" idx="11"/>
          </p:nvPr>
        </p:nvSpPr>
        <p:spPr/>
        <p:txBody>
          <a:bodyPr/>
          <a:lstStyle/>
          <a:p>
            <a:endParaRPr lang="en-US" dirty="0">
              <a:solidFill>
                <a:srgbClr val="FFFFFF">
                  <a:alpha val="70000"/>
                </a:srgbClr>
              </a:solidFill>
            </a:endParaRPr>
          </a:p>
        </p:txBody>
      </p:sp>
      <p:sp>
        <p:nvSpPr>
          <p:cNvPr id="5" name="Slide Number Placeholder 4"/>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380701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3" name="Footer Placeholder 2"/>
          <p:cNvSpPr>
            <a:spLocks noGrp="1"/>
          </p:cNvSpPr>
          <p:nvPr>
            <p:ph type="ftr" sz="quarter" idx="11"/>
          </p:nvPr>
        </p:nvSpPr>
        <p:spPr/>
        <p:txBody>
          <a:bodyPr/>
          <a:lstStyle/>
          <a:p>
            <a:endParaRPr lang="en-US" dirty="0">
              <a:solidFill>
                <a:srgbClr val="FFFFFF">
                  <a:alpha val="70000"/>
                </a:srgbClr>
              </a:solidFill>
            </a:endParaRPr>
          </a:p>
        </p:txBody>
      </p:sp>
      <p:sp>
        <p:nvSpPr>
          <p:cNvPr id="4" name="Slide Number Placeholder 3"/>
          <p:cNvSpPr>
            <a:spLocks noGrp="1"/>
          </p:cNvSpPr>
          <p:nvPr>
            <p:ph type="sldNum" sz="quarter" idx="12"/>
          </p:nvPr>
        </p:nvSpPr>
        <p:spPr/>
        <p:txBody>
          <a:body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181456747"/>
      </p:ext>
    </p:extLst>
  </p:cSld>
  <p:clrMapOvr>
    <a:masterClrMapping/>
  </p:clrMapOvr>
  <p:extLst>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2.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theme" Target="../theme/theme3.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solidFill>
                <a:srgbClr val="FFFFFF">
                  <a:alpha val="70000"/>
                </a:srgbClr>
              </a:solidFill>
            </a:endParaRPr>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1083329666"/>
      </p:ext>
    </p:extLst>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 id="2147484675" r:id="rId13"/>
    <p:sldLayoutId id="2147484676" r:id="rId14"/>
    <p:sldLayoutId id="2147484736" r:id="rId15"/>
    <p:sldLayoutId id="2147484649" r:id="rId16"/>
    <p:sldLayoutId id="2147484650" r:id="rId17"/>
    <p:sldLayoutId id="2147484651" r:id="rId18"/>
    <p:sldLayoutId id="2147484661" r:id="rId19"/>
    <p:sldLayoutId id="2147484733" r:id="rId20"/>
    <p:sldLayoutId id="2147484734" r:id="rId21"/>
    <p:sldLayoutId id="2147484634" r:id="rId22"/>
    <p:sldLayoutId id="2147484636" r:id="rId23"/>
    <p:sldLayoutId id="2147484690" r:id="rId24"/>
    <p:sldLayoutId id="2147484691" r:id="rId25"/>
    <p:sldLayoutId id="2147484619" r:id="rId26"/>
    <p:sldLayoutId id="2147484621" r:id="rId27"/>
    <p:sldLayoutId id="2147484766" r:id="rId28"/>
    <p:sldLayoutId id="2147484767" r:id="rId29"/>
    <p:sldLayoutId id="2147484768" r:id="rId30"/>
    <p:sldLayoutId id="2147484778" r:id="rId3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FFFFFF">
                  <a:alpha val="70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59493587"/>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DBA9628A-80E4-4261-A568-C10878C70ADA}" type="datetimeFigureOut">
              <a:rPr lang="en-US" smtClean="0">
                <a:solidFill>
                  <a:srgbClr val="FFFFFF">
                    <a:alpha val="70000"/>
                  </a:srgbClr>
                </a:solidFill>
              </a:rPr>
              <a:pPr/>
              <a:t>10/02/20</a:t>
            </a:fld>
            <a:endParaRPr lang="en-US" dirty="0">
              <a:solidFill>
                <a:srgbClr val="FFFFFF">
                  <a:alpha val="70000"/>
                </a:srgbClr>
              </a:solidFill>
            </a:endParaRPr>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solidFill>
                <a:srgbClr val="FFFFFF">
                  <a:alpha val="70000"/>
                </a:srgbClr>
              </a:solidFill>
            </a:endParaRPr>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9CB43DB2-36A9-4512-A848-3A24404A1D1F}" type="slidenum">
              <a:rPr lang="en-US" smtClean="0"/>
              <a:pPr/>
              <a:t>‹#›</a:t>
            </a:fld>
            <a:endParaRPr lang="en-US" dirty="0"/>
          </a:p>
        </p:txBody>
      </p:sp>
    </p:spTree>
    <p:extLst>
      <p:ext uri="{BB962C8B-B14F-4D97-AF65-F5344CB8AC3E}">
        <p14:creationId xmlns:p14="http://schemas.microsoft.com/office/powerpoint/2010/main" val="719029202"/>
      </p:ext>
    </p:extLst>
  </p:cSld>
  <p:clrMap bg1="dk1" tx1="lt1" bg2="dk2" tx2="lt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 id="2147484761" r:id="rId12"/>
    <p:sldLayoutId id="2147484762" r:id="rId13"/>
    <p:sldLayoutId id="2147484763" r:id="rId14"/>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4" Type="http://schemas.microsoft.com/office/2007/relationships/hdphoto" Target="../media/hdphoto3.wdp"/><Relationship Id="rId5" Type="http://schemas.openxmlformats.org/officeDocument/2006/relationships/image" Target="../media/image41.jpeg"/><Relationship Id="rId6" Type="http://schemas.microsoft.com/office/2007/relationships/hdphoto" Target="../media/hdphoto4.wdp"/><Relationship Id="rId7" Type="http://schemas.openxmlformats.org/officeDocument/2006/relationships/image" Target="../media/image42.jpeg"/><Relationship Id="rId8" Type="http://schemas.microsoft.com/office/2007/relationships/hdphoto" Target="../media/hdphoto5.wdp"/><Relationship Id="rId9" Type="http://schemas.openxmlformats.org/officeDocument/2006/relationships/image" Target="../media/image43.jpe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e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e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jpeg"/><Relationship Id="rId1" Type="http://schemas.openxmlformats.org/officeDocument/2006/relationships/slideLayout" Target="../slideLayouts/slideLayout3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48.jpe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bin"/><Relationship Id="rId5" Type="http://schemas.openxmlformats.org/officeDocument/2006/relationships/image" Target="../media/image56.e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2.bin"/><Relationship Id="rId5" Type="http://schemas.openxmlformats.org/officeDocument/2006/relationships/image" Target="../media/image57.emf"/><Relationship Id="rId6" Type="http://schemas.openxmlformats.org/officeDocument/2006/relationships/image" Target="../media/image48.jpeg"/><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8.gif"/><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9" Type="http://schemas.openxmlformats.org/officeDocument/2006/relationships/image" Target="../media/image64.jpeg"/><Relationship Id="rId10" Type="http://schemas.openxmlformats.org/officeDocument/2006/relationships/image" Target="../media/image65.png"/><Relationship Id="rId11" Type="http://schemas.openxmlformats.org/officeDocument/2006/relationships/image" Target="../media/image66.jpe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4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4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4" Type="http://schemas.microsoft.com/office/2007/relationships/hdphoto" Target="../media/hdphoto6.wdp"/><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4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4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1.wdp"/><Relationship Id="rId5" Type="http://schemas.openxmlformats.org/officeDocument/2006/relationships/image" Target="../media/image20.jpeg"/><Relationship Id="rId6" Type="http://schemas.microsoft.com/office/2007/relationships/hdphoto" Target="../media/hdphoto2.wdp"/><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4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4954" y="2416465"/>
            <a:ext cx="2117445" cy="2914738"/>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7700" y="2416465"/>
            <a:ext cx="3601182" cy="193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0" y="0"/>
            <a:ext cx="9144000" cy="2057400"/>
          </a:xfrm>
          <a:solidFill>
            <a:schemeClr val="accent2"/>
          </a:solidFill>
        </p:spPr>
        <p:txBody>
          <a:bodyPr>
            <a:normAutofit/>
          </a:bodyPr>
          <a:lstStyle/>
          <a:p>
            <a:r>
              <a:rPr lang="en-US" dirty="0">
                <a:solidFill>
                  <a:schemeClr val="bg1"/>
                </a:solidFill>
              </a:rPr>
              <a:t>FOUR PHYSICS STORIES AND THEIR EFFECT ON CHINA’S FUTURE </a:t>
            </a:r>
            <a:r>
              <a:rPr lang="en-US" dirty="0" smtClean="0">
                <a:solidFill>
                  <a:schemeClr val="bg1"/>
                </a:solidFill>
              </a:rPr>
              <a:t>URBAN MOBILITY</a:t>
            </a:r>
            <a:endParaRPr lang="en-US" dirty="0">
              <a:solidFill>
                <a:schemeClr val="bg1"/>
              </a:solidFill>
            </a:endParaRPr>
          </a:p>
        </p:txBody>
      </p:sp>
      <p:sp>
        <p:nvSpPr>
          <p:cNvPr id="4" name="AutoShape 2" descr="Image result for mountain of 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mountain of wo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3700" y="2648528"/>
            <a:ext cx="2154238" cy="2871090"/>
          </a:xfrm>
          <a:prstGeom prst="rect">
            <a:avLst/>
          </a:prstGeom>
          <a:noFill/>
          <a:ln w="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s://lh3.googleusercontent.com/72oWdbtEvaRVYCfrmcXe4lQUAGlJdfWJ3xArCIbae387DMGDWKkE9AWSl2Ov9u7KLbbro_kw1yllGRRaVdixC6CYTF_Qk9wwJfarB9PL_VqzEc--KxZXoaeoOrAy075U0EOS7PTWfNjjZwneR8VcrF-GZEtRAnx9yKOCynl-N_G68Pz5EX51lpY501wJkrFYMRDnY7jaAozoyasO2FX69lE2kT33C1S44UtfwR6SrEGpeSi6YudvQwlls5_UcEgMJJVoX9KZLo9z9IgbUNoMvQ25cDTHDviTV9sPZ5nwK-NDhBF6MsujlOxtn77ZbFH5oqxq-BiGKUp0bzBjWQvcUms51oVT1LKJ7jV9S-A6VdTd3rKI_4uFhyDrU3lqkMuZIApQUAVsBncD3B-bl5wu_ac4h9wZjdUEHABHJ68RxK1cZYuYZlVFQ3YpjdWTlwraPe6SHAAMTvex26C6mVCGGik1Q9JGQjvjdIN5FeukYpp2qK9StscQmp83p1jVqdidsdBmcgcIgLJZ8X98qgByzYFtHoaK5CzU96owhZYkVcr7zALErCNfai3KvVICK0h7Wfv1kuRDLT0aZJe_5cbOtxMrLYNdSRH-4Oh6TS2-IGyYjWVJ2OwzksAirJL2Zhqogn-EqaXfICB5gWeUg0g8X0fPHQ=w1920-h999-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8319" y="5320508"/>
            <a:ext cx="2154238" cy="583306"/>
          </a:xfrm>
          <a:prstGeom prst="rect">
            <a:avLst/>
          </a:prstGeom>
          <a:noFill/>
          <a:ln w="31750" cmpd="thickThin">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746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5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9"/>
                                        </p:tgtEl>
                                        <p:attrNameLst>
                                          <p:attrName>style.visibility</p:attrName>
                                        </p:attrNameLst>
                                      </p:cBhvr>
                                      <p:to>
                                        <p:strVal val="visible"/>
                                      </p:to>
                                    </p:set>
                                    <p:animEffect transition="in" filter="randombar(horizontal)">
                                      <p:cBhvr>
                                        <p:cTn id="20"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779" r="8222" b="-162"/>
          <a:stretch/>
        </p:blipFill>
        <p:spPr>
          <a:xfrm>
            <a:off x="0" y="3771900"/>
            <a:ext cx="9144000" cy="30861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3162">
            <a:off x="6074900" y="2825461"/>
            <a:ext cx="2926080" cy="204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0" y="0"/>
            <a:ext cx="9144000" cy="1143000"/>
          </a:xfrm>
          <a:solidFill>
            <a:schemeClr val="accent1">
              <a:lumMod val="75000"/>
            </a:schemeClr>
          </a:solidFill>
        </p:spPr>
        <p:txBody>
          <a:bodyPr>
            <a:normAutofit/>
          </a:bodyPr>
          <a:lstStyle/>
          <a:p>
            <a:r>
              <a:rPr lang="en-US" dirty="0" smtClean="0">
                <a:solidFill>
                  <a:schemeClr val="bg1"/>
                </a:solidFill>
                <a:latin typeface="Arial" panose="020B0604020202020204" pitchFamily="34" charset="0"/>
                <a:cs typeface="Arial" panose="020B0604020202020204" pitchFamily="34" charset="0"/>
              </a:rPr>
              <a:t>Story 2: A bus-based mobility solution</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4883" b="4883"/>
          <a:stretch/>
        </p:blipFill>
        <p:spPr>
          <a:xfrm rot="21299322">
            <a:off x="192081" y="2370617"/>
            <a:ext cx="2057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5556" b="5556"/>
          <a:stretch/>
        </p:blipFill>
        <p:spPr>
          <a:xfrm rot="21086116">
            <a:off x="1892242" y="2617053"/>
            <a:ext cx="27432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59467">
            <a:off x="4387183" y="2699024"/>
            <a:ext cx="2434832"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3459099" y="5997714"/>
            <a:ext cx="2225802" cy="707886"/>
          </a:xfrm>
          <a:prstGeom prst="rect">
            <a:avLst/>
          </a:prstGeom>
          <a:noFill/>
        </p:spPr>
        <p:txBody>
          <a:bodyPr wrap="none" rtlCol="0">
            <a:spAutoFit/>
          </a:bodyPr>
          <a:lstStyle/>
          <a:p>
            <a:r>
              <a:rPr lang="en-US" sz="4000" smtClean="0">
                <a:solidFill>
                  <a:schemeClr val="bg1"/>
                </a:solidFill>
              </a:rPr>
              <a:t>Barcelona</a:t>
            </a:r>
            <a:endParaRPr lang="en-US" sz="4000">
              <a:solidFill>
                <a:schemeClr val="bg1"/>
              </a:solidFill>
            </a:endParaRPr>
          </a:p>
        </p:txBody>
      </p:sp>
    </p:spTree>
    <p:extLst>
      <p:ext uri="{BB962C8B-B14F-4D97-AF65-F5344CB8AC3E}">
        <p14:creationId xmlns:p14="http://schemas.microsoft.com/office/powerpoint/2010/main" val="28200260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7911" y="1097280"/>
            <a:ext cx="4948179" cy="3474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a:bodyPr>
          <a:lstStyle/>
          <a:p>
            <a:r>
              <a:rPr lang="en-US" dirty="0" smtClean="0"/>
              <a:t>The Pre-existing Bus System</a:t>
            </a:r>
            <a:endParaRPr lang="en-US" dirty="0"/>
          </a:p>
        </p:txBody>
      </p:sp>
      <p:sp>
        <p:nvSpPr>
          <p:cNvPr id="3" name="Content Placeholder 2"/>
          <p:cNvSpPr>
            <a:spLocks noGrp="1"/>
          </p:cNvSpPr>
          <p:nvPr>
            <p:ph idx="1"/>
          </p:nvPr>
        </p:nvSpPr>
        <p:spPr>
          <a:xfrm>
            <a:off x="1606045" y="4724399"/>
            <a:ext cx="5934456" cy="2133601"/>
          </a:xfrm>
        </p:spPr>
        <p:txBody>
          <a:bodyPr/>
          <a:lstStyle/>
          <a:p>
            <a:r>
              <a:rPr lang="en-US" dirty="0" smtClean="0"/>
              <a:t>Disadvantages</a:t>
            </a:r>
          </a:p>
          <a:p>
            <a:pPr lvl="1"/>
            <a:r>
              <a:rPr lang="en-US" dirty="0" smtClean="0"/>
              <a:t>Many buses</a:t>
            </a:r>
          </a:p>
          <a:p>
            <a:pPr lvl="1"/>
            <a:r>
              <a:rPr lang="en-US" dirty="0" smtClean="0"/>
              <a:t>Infrequent service</a:t>
            </a:r>
          </a:p>
          <a:p>
            <a:pPr lvl="1"/>
            <a:r>
              <a:rPr lang="en-US" dirty="0" smtClean="0"/>
              <a:t>Multi-line trips not easy</a:t>
            </a:r>
          </a:p>
        </p:txBody>
      </p:sp>
      <p:sp>
        <p:nvSpPr>
          <p:cNvPr id="38" name="Text Placeholder 37"/>
          <p:cNvSpPr>
            <a:spLocks noGrp="1"/>
          </p:cNvSpPr>
          <p:nvPr>
            <p:ph type="body" sz="quarter" idx="10"/>
          </p:nvPr>
        </p:nvSpPr>
        <p:spPr/>
        <p:txBody>
          <a:bodyPr/>
          <a:lstStyle/>
          <a:p>
            <a:r>
              <a:rPr lang="en-US" dirty="0"/>
              <a:t>S</a:t>
            </a:r>
            <a:r>
              <a:rPr lang="en-US" dirty="0" smtClean="0"/>
              <a:t>2: A bus-based mobility solution</a:t>
            </a:r>
            <a:endParaRPr lang="en-US" dirty="0"/>
          </a:p>
        </p:txBody>
      </p:sp>
      <p:sp>
        <p:nvSpPr>
          <p:cNvPr id="4" name="TextBox 3"/>
          <p:cNvSpPr txBox="1"/>
          <p:nvPr/>
        </p:nvSpPr>
        <p:spPr>
          <a:xfrm>
            <a:off x="3064666" y="5129783"/>
            <a:ext cx="1126334" cy="338554"/>
          </a:xfrm>
          <a:prstGeom prst="rect">
            <a:avLst/>
          </a:prstGeom>
          <a:noFill/>
        </p:spPr>
        <p:txBody>
          <a:bodyPr wrap="none" rtlCol="0">
            <a:spAutoFit/>
          </a:bodyPr>
          <a:lstStyle/>
          <a:p>
            <a:r>
              <a:rPr lang="en-US" sz="1600" dirty="0">
                <a:solidFill>
                  <a:srgbClr val="000000">
                    <a:lumMod val="85000"/>
                    <a:lumOff val="15000"/>
                  </a:srgbClr>
                </a:solidFill>
              </a:rPr>
              <a:t>(expensive)</a:t>
            </a:r>
          </a:p>
        </p:txBody>
      </p:sp>
      <p:sp>
        <p:nvSpPr>
          <p:cNvPr id="7" name="TextBox 6"/>
          <p:cNvSpPr txBox="1"/>
          <p:nvPr/>
        </p:nvSpPr>
        <p:spPr>
          <a:xfrm>
            <a:off x="3611880" y="5504687"/>
            <a:ext cx="1216680" cy="338554"/>
          </a:xfrm>
          <a:prstGeom prst="rect">
            <a:avLst/>
          </a:prstGeom>
          <a:noFill/>
        </p:spPr>
        <p:txBody>
          <a:bodyPr wrap="none" rtlCol="0">
            <a:spAutoFit/>
          </a:bodyPr>
          <a:lstStyle/>
          <a:p>
            <a:r>
              <a:rPr lang="en-US" sz="1600" dirty="0">
                <a:solidFill>
                  <a:srgbClr val="000000">
                    <a:lumMod val="85000"/>
                    <a:lumOff val="15000"/>
                  </a:srgbClr>
                </a:solidFill>
              </a:rPr>
              <a:t>(slow travel)</a:t>
            </a:r>
          </a:p>
        </p:txBody>
      </p:sp>
      <p:sp>
        <p:nvSpPr>
          <p:cNvPr id="8" name="TextBox 7"/>
          <p:cNvSpPr txBox="1"/>
          <p:nvPr/>
        </p:nvSpPr>
        <p:spPr>
          <a:xfrm>
            <a:off x="4078224" y="5879591"/>
            <a:ext cx="2036583" cy="338554"/>
          </a:xfrm>
          <a:prstGeom prst="rect">
            <a:avLst/>
          </a:prstGeom>
          <a:noFill/>
        </p:spPr>
        <p:txBody>
          <a:bodyPr wrap="none" rtlCol="0">
            <a:spAutoFit/>
          </a:bodyPr>
          <a:lstStyle/>
          <a:p>
            <a:r>
              <a:rPr lang="en-US" sz="1600" dirty="0" smtClean="0">
                <a:solidFill>
                  <a:srgbClr val="000000">
                    <a:lumMod val="85000"/>
                    <a:lumOff val="15000"/>
                  </a:srgbClr>
                </a:solidFill>
              </a:rPr>
              <a:t>(</a:t>
            </a:r>
            <a:r>
              <a:rPr lang="en-US" sz="1600" dirty="0">
                <a:solidFill>
                  <a:srgbClr val="000000">
                    <a:lumMod val="85000"/>
                    <a:lumOff val="15000"/>
                  </a:srgbClr>
                </a:solidFill>
              </a:rPr>
              <a:t>incomplete coverage</a:t>
            </a:r>
            <a:r>
              <a:rPr lang="en-US" sz="1600" dirty="0" smtClean="0">
                <a:solidFill>
                  <a:srgbClr val="000000">
                    <a:lumMod val="85000"/>
                    <a:lumOff val="15000"/>
                  </a:srgbClr>
                </a:solidFill>
              </a:rPr>
              <a:t>)</a:t>
            </a:r>
            <a:endParaRPr lang="en-US" sz="1600" dirty="0">
              <a:solidFill>
                <a:srgbClr val="000000">
                  <a:lumMod val="85000"/>
                  <a:lumOff val="15000"/>
                </a:srgbClr>
              </a:solidFill>
            </a:endParaRPr>
          </a:p>
        </p:txBody>
      </p:sp>
    </p:spTree>
    <p:extLst>
      <p:ext uri="{BB962C8B-B14F-4D97-AF65-F5344CB8AC3E}">
        <p14:creationId xmlns:p14="http://schemas.microsoft.com/office/powerpoint/2010/main" val="2003502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6045" y="1142999"/>
            <a:ext cx="5934456" cy="762001"/>
          </a:xfrm>
        </p:spPr>
        <p:txBody>
          <a:bodyPr/>
          <a:lstStyle/>
          <a:p>
            <a:r>
              <a:rPr lang="en-US" dirty="0" smtClean="0"/>
              <a:t>“The length of a bus network is proportional to the square root of the number of stops.”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000">
            <a:off x="1952503" y="1346689"/>
            <a:ext cx="5638800" cy="3983903"/>
          </a:xfrm>
          <a:prstGeom prst="rect">
            <a:avLst/>
          </a:prstGeom>
        </p:spPr>
      </p:pic>
      <p:sp>
        <p:nvSpPr>
          <p:cNvPr id="2" name="Title 1"/>
          <p:cNvSpPr>
            <a:spLocks noGrp="1"/>
          </p:cNvSpPr>
          <p:nvPr>
            <p:ph type="title"/>
          </p:nvPr>
        </p:nvSpPr>
        <p:spPr/>
        <p:txBody>
          <a:bodyPr/>
          <a:lstStyle/>
          <a:p>
            <a:r>
              <a:rPr lang="en-US" dirty="0" smtClean="0"/>
              <a:t>A Scaling Principle</a:t>
            </a:r>
            <a:endParaRPr lang="en-US" dirty="0"/>
          </a:p>
        </p:txBody>
      </p:sp>
      <p:sp>
        <p:nvSpPr>
          <p:cNvPr id="10" name="Text Placeholder 9"/>
          <p:cNvSpPr>
            <a:spLocks noGrp="1"/>
          </p:cNvSpPr>
          <p:nvPr>
            <p:ph type="body" sz="quarter" idx="10"/>
          </p:nvPr>
        </p:nvSpPr>
        <p:spPr/>
        <p:txBody>
          <a:bodyPr/>
          <a:lstStyle/>
          <a:p>
            <a:r>
              <a:rPr lang="en-US" dirty="0"/>
              <a:t>S2: A bus-based mobility solution</a:t>
            </a:r>
          </a:p>
        </p:txBody>
      </p:sp>
      <p:sp>
        <p:nvSpPr>
          <p:cNvPr id="7" name="Content Placeholder 2"/>
          <p:cNvSpPr txBox="1">
            <a:spLocks/>
          </p:cNvSpPr>
          <p:nvPr/>
        </p:nvSpPr>
        <p:spPr>
          <a:xfrm>
            <a:off x="1691182" y="5302161"/>
            <a:ext cx="6843218" cy="641440"/>
          </a:xfrm>
          <a:prstGeom prst="rect">
            <a:avLst/>
          </a:prstGeom>
          <a:noFill/>
          <a:ln w="38100" cmpd="sng">
            <a:no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b="1" dirty="0" smtClean="0">
                <a:solidFill>
                  <a:schemeClr val="accent2">
                    <a:lumMod val="75000"/>
                  </a:schemeClr>
                </a:solidFill>
              </a:rPr>
              <a:t>Reducing the number of stops made sense for Barcelona.</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1070659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New Bus System Concept</a:t>
            </a:r>
            <a:endParaRPr lang="en-US" dirty="0"/>
          </a:p>
        </p:txBody>
      </p:sp>
      <p:sp>
        <p:nvSpPr>
          <p:cNvPr id="12" name="Content Placeholder 2"/>
          <p:cNvSpPr>
            <a:spLocks noGrp="1"/>
          </p:cNvSpPr>
          <p:nvPr>
            <p:ph idx="1"/>
          </p:nvPr>
        </p:nvSpPr>
        <p:spPr>
          <a:xfrm>
            <a:off x="761773" y="4191001"/>
            <a:ext cx="3044952" cy="2057399"/>
          </a:xfrm>
        </p:spPr>
        <p:txBody>
          <a:bodyPr>
            <a:normAutofit lnSpcReduction="10000"/>
          </a:bodyPr>
          <a:lstStyle/>
          <a:p>
            <a:r>
              <a:rPr lang="en-US" sz="2400" dirty="0" smtClean="0"/>
              <a:t>Disadvantages</a:t>
            </a:r>
          </a:p>
          <a:p>
            <a:pPr lvl="1"/>
            <a:r>
              <a:rPr lang="en-US" dirty="0" smtClean="0"/>
              <a:t>Many buses (expensive)</a:t>
            </a:r>
          </a:p>
          <a:p>
            <a:pPr lvl="1"/>
            <a:r>
              <a:rPr lang="en-US" dirty="0" smtClean="0"/>
              <a:t>Infrequent service</a:t>
            </a:r>
            <a:br>
              <a:rPr lang="en-US" dirty="0" smtClean="0"/>
            </a:br>
            <a:r>
              <a:rPr lang="en-US" dirty="0" smtClean="0"/>
              <a:t>(slow travel)</a:t>
            </a:r>
          </a:p>
          <a:p>
            <a:pPr lvl="1"/>
            <a:r>
              <a:rPr lang="en-US" dirty="0" smtClean="0"/>
              <a:t>Multi-line trips not easy</a:t>
            </a:r>
            <a:br>
              <a:rPr lang="en-US" dirty="0" smtClean="0"/>
            </a:br>
            <a:r>
              <a:rPr lang="en-US" dirty="0" smtClean="0"/>
              <a:t>(incomplete coverage)</a:t>
            </a:r>
          </a:p>
        </p:txBody>
      </p:sp>
      <p:sp>
        <p:nvSpPr>
          <p:cNvPr id="8" name="Text Placeholder 7"/>
          <p:cNvSpPr>
            <a:spLocks noGrp="1"/>
          </p:cNvSpPr>
          <p:nvPr>
            <p:ph type="body" sz="quarter" idx="10"/>
          </p:nvPr>
        </p:nvSpPr>
        <p:spPr/>
        <p:txBody>
          <a:bodyPr/>
          <a:lstStyle/>
          <a:p>
            <a:r>
              <a:rPr lang="en-US" dirty="0"/>
              <a:t>S2: A bus-based mobility solution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82" r="2182"/>
          <a:stretch/>
        </p:blipFill>
        <p:spPr>
          <a:xfrm>
            <a:off x="5330271" y="1733550"/>
            <a:ext cx="3051956" cy="2288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2"/>
          <p:cNvSpPr txBox="1">
            <a:spLocks/>
          </p:cNvSpPr>
          <p:nvPr/>
        </p:nvSpPr>
        <p:spPr>
          <a:xfrm>
            <a:off x="5337275" y="4191000"/>
            <a:ext cx="3044952" cy="205739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
                <a:srgbClr val="30548D"/>
              </a:buClr>
            </a:pPr>
            <a:r>
              <a:rPr lang="en-US" sz="2400" dirty="0" smtClean="0">
                <a:solidFill>
                  <a:srgbClr val="000000">
                    <a:lumMod val="85000"/>
                    <a:lumOff val="15000"/>
                  </a:srgbClr>
                </a:solidFill>
              </a:rPr>
              <a:t>Advantages</a:t>
            </a:r>
          </a:p>
          <a:p>
            <a:pPr lvl="1">
              <a:buClr>
                <a:srgbClr val="30548D"/>
              </a:buClr>
            </a:pPr>
            <a:r>
              <a:rPr lang="en-US" dirty="0" smtClean="0">
                <a:solidFill>
                  <a:srgbClr val="000000">
                    <a:lumMod val="85000"/>
                    <a:lumOff val="15000"/>
                  </a:srgbClr>
                </a:solidFill>
              </a:rPr>
              <a:t>Fewer buses (cheaper)</a:t>
            </a:r>
          </a:p>
          <a:p>
            <a:pPr lvl="1">
              <a:buClr>
                <a:srgbClr val="30548D"/>
              </a:buClr>
            </a:pPr>
            <a:r>
              <a:rPr lang="en-US" dirty="0" smtClean="0">
                <a:solidFill>
                  <a:srgbClr val="000000">
                    <a:lumMod val="85000"/>
                    <a:lumOff val="15000"/>
                  </a:srgbClr>
                </a:solidFill>
              </a:rPr>
              <a:t>Frequent service (fast travel)</a:t>
            </a:r>
          </a:p>
          <a:p>
            <a:pPr lvl="1">
              <a:buClr>
                <a:srgbClr val="30548D"/>
              </a:buClr>
            </a:pPr>
            <a:r>
              <a:rPr lang="en-US" dirty="0" smtClean="0">
                <a:solidFill>
                  <a:srgbClr val="000000">
                    <a:lumMod val="85000"/>
                    <a:lumOff val="15000"/>
                  </a:srgbClr>
                </a:solidFill>
              </a:rPr>
              <a:t>Transfers are easy (complete coverage)</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185" r="3185"/>
          <a:stretch/>
        </p:blipFill>
        <p:spPr>
          <a:xfrm>
            <a:off x="761773" y="1755567"/>
            <a:ext cx="3048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419600" y="6486579"/>
            <a:ext cx="4724400" cy="369332"/>
          </a:xfrm>
          <a:prstGeom prst="rect">
            <a:avLst/>
          </a:prstGeom>
          <a:noFill/>
        </p:spPr>
        <p:txBody>
          <a:bodyPr wrap="square" rtlCol="0">
            <a:spAutoFit/>
          </a:bodyPr>
          <a:lstStyle/>
          <a:p>
            <a:pPr algn="r"/>
            <a:r>
              <a:rPr lang="en-US" sz="900" dirty="0" smtClean="0">
                <a:solidFill>
                  <a:srgbClr val="FFFFFF">
                    <a:lumMod val="50000"/>
                  </a:srgbClr>
                </a:solidFill>
              </a:rPr>
              <a:t>“Structure of competitive transit networks.” Trans. Res. Part B 44, p434 (2010)</a:t>
            </a:r>
          </a:p>
          <a:p>
            <a:pPr algn="r"/>
            <a:r>
              <a:rPr lang="en-US" sz="900" dirty="0" smtClean="0">
                <a:solidFill>
                  <a:srgbClr val="FFFFFF">
                    <a:lumMod val="50000"/>
                  </a:srgbClr>
                </a:solidFill>
              </a:rPr>
              <a:t>“Design and implementation of efficient transit networks” Trans Res. Part A 45, p935 (2011)</a:t>
            </a:r>
            <a:endParaRPr lang="en-US" sz="900" dirty="0">
              <a:solidFill>
                <a:srgbClr val="FFFFFF">
                  <a:lumMod val="50000"/>
                </a:srgbClr>
              </a:solidFill>
            </a:endParaRPr>
          </a:p>
        </p:txBody>
      </p:sp>
      <p:sp>
        <p:nvSpPr>
          <p:cNvPr id="3" name="TextBox 2"/>
          <p:cNvSpPr txBox="1"/>
          <p:nvPr/>
        </p:nvSpPr>
        <p:spPr>
          <a:xfrm>
            <a:off x="6229013" y="1225034"/>
            <a:ext cx="1348446" cy="369332"/>
          </a:xfrm>
          <a:prstGeom prst="rect">
            <a:avLst/>
          </a:prstGeom>
          <a:noFill/>
        </p:spPr>
        <p:txBody>
          <a:bodyPr wrap="none" rtlCol="0">
            <a:spAutoFit/>
          </a:bodyPr>
          <a:lstStyle/>
          <a:p>
            <a:r>
              <a:rPr lang="en-US" dirty="0" smtClean="0"/>
              <a:t>NEW PLAN</a:t>
            </a:r>
            <a:endParaRPr lang="en-US" dirty="0"/>
          </a:p>
        </p:txBody>
      </p:sp>
      <p:sp>
        <p:nvSpPr>
          <p:cNvPr id="11" name="TextBox 10"/>
          <p:cNvSpPr txBox="1"/>
          <p:nvPr/>
        </p:nvSpPr>
        <p:spPr>
          <a:xfrm>
            <a:off x="1657350" y="1230868"/>
            <a:ext cx="1290738" cy="369332"/>
          </a:xfrm>
          <a:prstGeom prst="rect">
            <a:avLst/>
          </a:prstGeom>
          <a:noFill/>
        </p:spPr>
        <p:txBody>
          <a:bodyPr wrap="none" rtlCol="0">
            <a:spAutoFit/>
          </a:bodyPr>
          <a:lstStyle/>
          <a:p>
            <a:r>
              <a:rPr lang="en-US" dirty="0" smtClean="0"/>
              <a:t>OLD PLAN</a:t>
            </a:r>
            <a:endParaRPr lang="en-US" dirty="0"/>
          </a:p>
        </p:txBody>
      </p:sp>
    </p:spTree>
    <p:extLst>
      <p:ext uri="{BB962C8B-B14F-4D97-AF65-F5344CB8AC3E}">
        <p14:creationId xmlns:p14="http://schemas.microsoft.com/office/powerpoint/2010/main" val="1094953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Phases for the New Bus System    </a:t>
            </a:r>
            <a:endParaRPr lang="en-US" dirty="0"/>
          </a:p>
        </p:txBody>
      </p:sp>
      <p:sp>
        <p:nvSpPr>
          <p:cNvPr id="4" name="Text Placeholder 3"/>
          <p:cNvSpPr>
            <a:spLocks noGrp="1"/>
          </p:cNvSpPr>
          <p:nvPr>
            <p:ph type="body" sz="quarter" idx="10"/>
          </p:nvPr>
        </p:nvSpPr>
        <p:spPr/>
        <p:txBody>
          <a:bodyPr/>
          <a:lstStyle/>
          <a:p>
            <a:r>
              <a:rPr lang="en-US" dirty="0"/>
              <a:t>S2: A bus-based mobility solution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213345"/>
            <a:ext cx="2286000" cy="14837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2209800"/>
            <a:ext cx="2286000" cy="1483783"/>
          </a:xfrm>
          <a:prstGeom prst="rect">
            <a:avLst/>
          </a:prstGeom>
        </p:spPr>
      </p:pic>
      <p:sp>
        <p:nvSpPr>
          <p:cNvPr id="9" name="TextBox 8"/>
          <p:cNvSpPr txBox="1"/>
          <p:nvPr/>
        </p:nvSpPr>
        <p:spPr>
          <a:xfrm>
            <a:off x="1324254" y="4267200"/>
            <a:ext cx="835485" cy="646331"/>
          </a:xfrm>
          <a:prstGeom prst="rect">
            <a:avLst/>
          </a:prstGeom>
          <a:noFill/>
        </p:spPr>
        <p:txBody>
          <a:bodyPr wrap="none" rtlCol="0">
            <a:spAutoFit/>
          </a:bodyPr>
          <a:lstStyle/>
          <a:p>
            <a:pPr algn="ctr"/>
            <a:r>
              <a:rPr lang="en-US" dirty="0" smtClean="0">
                <a:solidFill>
                  <a:srgbClr val="000000"/>
                </a:solidFill>
              </a:rPr>
              <a:t>Phase I</a:t>
            </a:r>
            <a:br>
              <a:rPr lang="en-US" dirty="0" smtClean="0">
                <a:solidFill>
                  <a:srgbClr val="000000"/>
                </a:solidFill>
              </a:rPr>
            </a:br>
            <a:r>
              <a:rPr lang="en-US" dirty="0" smtClean="0">
                <a:solidFill>
                  <a:srgbClr val="000000"/>
                </a:solidFill>
              </a:rPr>
              <a:t>2012</a:t>
            </a:r>
            <a:endParaRPr lang="en-US" dirty="0">
              <a:solidFill>
                <a:srgbClr val="000000"/>
              </a:solidFill>
            </a:endParaRPr>
          </a:p>
        </p:txBody>
      </p:sp>
      <p:sp>
        <p:nvSpPr>
          <p:cNvPr id="10" name="TextBox 9"/>
          <p:cNvSpPr txBox="1"/>
          <p:nvPr/>
        </p:nvSpPr>
        <p:spPr>
          <a:xfrm>
            <a:off x="4125402" y="4267200"/>
            <a:ext cx="893194" cy="646331"/>
          </a:xfrm>
          <a:prstGeom prst="rect">
            <a:avLst/>
          </a:prstGeom>
          <a:noFill/>
        </p:spPr>
        <p:txBody>
          <a:bodyPr wrap="none" rtlCol="0">
            <a:spAutoFit/>
          </a:bodyPr>
          <a:lstStyle/>
          <a:p>
            <a:pPr algn="ctr"/>
            <a:r>
              <a:rPr lang="en-US" dirty="0" smtClean="0">
                <a:solidFill>
                  <a:srgbClr val="000000"/>
                </a:solidFill>
              </a:rPr>
              <a:t>Phase II</a:t>
            </a:r>
            <a:br>
              <a:rPr lang="en-US" dirty="0" smtClean="0">
                <a:solidFill>
                  <a:srgbClr val="000000"/>
                </a:solidFill>
              </a:rPr>
            </a:br>
            <a:r>
              <a:rPr lang="en-US" dirty="0" smtClean="0">
                <a:solidFill>
                  <a:srgbClr val="000000"/>
                </a:solidFill>
              </a:rPr>
              <a:t>2013</a:t>
            </a:r>
            <a:endParaRPr lang="en-US" dirty="0">
              <a:solidFill>
                <a:srgbClr val="000000"/>
              </a:solidFill>
            </a:endParaRPr>
          </a:p>
        </p:txBody>
      </p:sp>
      <p:sp>
        <p:nvSpPr>
          <p:cNvPr id="11" name="TextBox 10"/>
          <p:cNvSpPr txBox="1"/>
          <p:nvPr/>
        </p:nvSpPr>
        <p:spPr>
          <a:xfrm>
            <a:off x="6915950" y="4267199"/>
            <a:ext cx="950901" cy="646331"/>
          </a:xfrm>
          <a:prstGeom prst="rect">
            <a:avLst/>
          </a:prstGeom>
          <a:noFill/>
        </p:spPr>
        <p:txBody>
          <a:bodyPr wrap="none" rtlCol="0">
            <a:spAutoFit/>
          </a:bodyPr>
          <a:lstStyle/>
          <a:p>
            <a:pPr algn="ctr"/>
            <a:r>
              <a:rPr lang="en-US" dirty="0" smtClean="0">
                <a:solidFill>
                  <a:srgbClr val="000000"/>
                </a:solidFill>
              </a:rPr>
              <a:t>Phase III</a:t>
            </a:r>
          </a:p>
          <a:p>
            <a:pPr algn="ctr"/>
            <a:r>
              <a:rPr lang="en-US" dirty="0" smtClean="0">
                <a:solidFill>
                  <a:srgbClr val="000000"/>
                </a:solidFill>
              </a:rPr>
              <a:t>2014</a:t>
            </a:r>
            <a:endParaRPr lang="en-US" dirty="0">
              <a:solidFill>
                <a:srgbClr val="000000"/>
              </a:solidFill>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993" r="3993"/>
          <a:stretch/>
        </p:blipFill>
        <p:spPr>
          <a:xfrm>
            <a:off x="609600" y="2213345"/>
            <a:ext cx="2286000" cy="1481328"/>
          </a:xfrm>
          <a:prstGeom prst="rect">
            <a:avLst/>
          </a:prstGeom>
        </p:spPr>
      </p:pic>
    </p:spTree>
    <p:extLst>
      <p:ext uri="{BB962C8B-B14F-4D97-AF65-F5344CB8AC3E}">
        <p14:creationId xmlns:p14="http://schemas.microsoft.com/office/powerpoint/2010/main" val="33377882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of Transfers</a:t>
            </a:r>
            <a:endParaRPr lang="en-US" dirty="0"/>
          </a:p>
        </p:txBody>
      </p:sp>
      <p:sp>
        <p:nvSpPr>
          <p:cNvPr id="3" name="Content Placeholder 2"/>
          <p:cNvSpPr>
            <a:spLocks noGrp="1"/>
          </p:cNvSpPr>
          <p:nvPr>
            <p:ph idx="1"/>
          </p:nvPr>
        </p:nvSpPr>
        <p:spPr>
          <a:xfrm>
            <a:off x="1866900" y="1219200"/>
            <a:ext cx="5715000" cy="1295400"/>
          </a:xfrm>
        </p:spPr>
        <p:txBody>
          <a:bodyPr>
            <a:normAutofit/>
          </a:bodyPr>
          <a:lstStyle/>
          <a:p>
            <a:r>
              <a:rPr lang="en-US" sz="2400" dirty="0" smtClean="0"/>
              <a:t>Transfers occur if the usage of existing lines rises when other lines open.</a:t>
            </a:r>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7" name="Text Placeholder 6"/>
          <p:cNvSpPr>
            <a:spLocks noGrp="1"/>
          </p:cNvSpPr>
          <p:nvPr>
            <p:ph type="body" sz="quarter" idx="10"/>
          </p:nvPr>
        </p:nvSpPr>
        <p:spPr/>
        <p:txBody>
          <a:bodyPr>
            <a:normAutofit/>
          </a:bodyPr>
          <a:lstStyle/>
          <a:p>
            <a:r>
              <a:rPr lang="en-US" dirty="0" smtClean="0"/>
              <a:t>S2: A bus-based mobility solution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92668"/>
            <a:ext cx="9144000"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373" y="382255"/>
            <a:ext cx="9144000" cy="685800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833" t="-2223" r="833" b="2222"/>
          <a:stretch/>
        </p:blipFill>
        <p:spPr>
          <a:xfrm>
            <a:off x="120320" y="212560"/>
            <a:ext cx="9144000" cy="6857999"/>
          </a:xfrm>
          <a:prstGeom prst="rect">
            <a:avLst/>
          </a:prstGeom>
        </p:spPr>
      </p:pic>
      <p:sp>
        <p:nvSpPr>
          <p:cNvPr id="11" name="TextBox 10"/>
          <p:cNvSpPr txBox="1"/>
          <p:nvPr/>
        </p:nvSpPr>
        <p:spPr>
          <a:xfrm>
            <a:off x="5086479" y="6488668"/>
            <a:ext cx="4057521" cy="369332"/>
          </a:xfrm>
          <a:prstGeom prst="rect">
            <a:avLst/>
          </a:prstGeom>
          <a:noFill/>
        </p:spPr>
        <p:txBody>
          <a:bodyPr wrap="none" rtlCol="0">
            <a:spAutoFit/>
          </a:bodyPr>
          <a:lstStyle/>
          <a:p>
            <a:pPr algn="r"/>
            <a:r>
              <a:rPr lang="en-US" sz="900" dirty="0" smtClean="0">
                <a:solidFill>
                  <a:srgbClr val="FFFFFF">
                    <a:lumMod val="50000"/>
                  </a:srgbClr>
                </a:solidFill>
              </a:rPr>
              <a:t>Source: "How </a:t>
            </a:r>
            <a:r>
              <a:rPr lang="en-US" sz="900" dirty="0">
                <a:solidFill>
                  <a:srgbClr val="FFFFFF">
                    <a:lumMod val="50000"/>
                  </a:srgbClr>
                </a:solidFill>
              </a:rPr>
              <a:t>network structure can boost and shape the demand for bus </a:t>
            </a:r>
            <a:r>
              <a:rPr lang="en-US" sz="900" dirty="0" smtClean="0">
                <a:solidFill>
                  <a:srgbClr val="FFFFFF">
                    <a:lumMod val="50000"/>
                  </a:srgbClr>
                </a:solidFill>
              </a:rPr>
              <a:t>transit”</a:t>
            </a:r>
          </a:p>
          <a:p>
            <a:pPr algn="r"/>
            <a:r>
              <a:rPr lang="en-US" sz="900" dirty="0" smtClean="0">
                <a:solidFill>
                  <a:srgbClr val="FFFFFF">
                    <a:lumMod val="50000"/>
                  </a:srgbClr>
                </a:solidFill>
              </a:rPr>
              <a:t> </a:t>
            </a:r>
            <a:r>
              <a:rPr lang="en-US" sz="900" dirty="0">
                <a:solidFill>
                  <a:srgbClr val="FFFFFF">
                    <a:lumMod val="50000"/>
                  </a:srgbClr>
                </a:solidFill>
              </a:rPr>
              <a:t>Trans Res 103A, 83–94 (2017).</a:t>
            </a:r>
          </a:p>
        </p:txBody>
      </p:sp>
    </p:spTree>
    <p:extLst>
      <p:ext uri="{BB962C8B-B14F-4D97-AF65-F5344CB8AC3E}">
        <p14:creationId xmlns:p14="http://schemas.microsoft.com/office/powerpoint/2010/main" val="3429663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System-wide Transfer Percentages</a:t>
            </a:r>
            <a:endParaRPr lang="en-US" dirty="0"/>
          </a:p>
        </p:txBody>
      </p:sp>
      <p:sp>
        <p:nvSpPr>
          <p:cNvPr id="8" name="Text Placeholder 7"/>
          <p:cNvSpPr>
            <a:spLocks noGrp="1"/>
          </p:cNvSpPr>
          <p:nvPr>
            <p:ph type="body" sz="quarter" idx="10"/>
          </p:nvPr>
        </p:nvSpPr>
        <p:spPr/>
        <p:txBody>
          <a:bodyPr>
            <a:normAutofit/>
          </a:bodyPr>
          <a:lstStyle/>
          <a:p>
            <a:r>
              <a:rPr lang="en-US" dirty="0"/>
              <a:t>S2: A bus-based mobility </a:t>
            </a:r>
            <a:r>
              <a:rPr lang="en-US" dirty="0" smtClean="0"/>
              <a:t>solution</a:t>
            </a:r>
            <a:endParaRPr lang="en-US" dirty="0"/>
          </a:p>
        </p:txBody>
      </p:sp>
      <p:sp>
        <p:nvSpPr>
          <p:cNvPr id="7" name="TextBox 6"/>
          <p:cNvSpPr txBox="1"/>
          <p:nvPr/>
        </p:nvSpPr>
        <p:spPr>
          <a:xfrm>
            <a:off x="5086479" y="6488668"/>
            <a:ext cx="4057521" cy="369332"/>
          </a:xfrm>
          <a:prstGeom prst="rect">
            <a:avLst/>
          </a:prstGeom>
          <a:noFill/>
        </p:spPr>
        <p:txBody>
          <a:bodyPr wrap="none" rtlCol="0">
            <a:spAutoFit/>
          </a:bodyPr>
          <a:lstStyle/>
          <a:p>
            <a:pPr algn="r"/>
            <a:r>
              <a:rPr lang="en-US" sz="900" dirty="0" smtClean="0">
                <a:solidFill>
                  <a:srgbClr val="FFFFFF">
                    <a:lumMod val="50000"/>
                  </a:srgbClr>
                </a:solidFill>
              </a:rPr>
              <a:t>Source: "How </a:t>
            </a:r>
            <a:r>
              <a:rPr lang="en-US" sz="900" dirty="0">
                <a:solidFill>
                  <a:srgbClr val="FFFFFF">
                    <a:lumMod val="50000"/>
                  </a:srgbClr>
                </a:solidFill>
              </a:rPr>
              <a:t>network structure can boost and shape the demand for bus </a:t>
            </a:r>
            <a:r>
              <a:rPr lang="en-US" sz="900" dirty="0" smtClean="0">
                <a:solidFill>
                  <a:srgbClr val="FFFFFF">
                    <a:lumMod val="50000"/>
                  </a:srgbClr>
                </a:solidFill>
              </a:rPr>
              <a:t>transit”</a:t>
            </a:r>
          </a:p>
          <a:p>
            <a:pPr algn="r"/>
            <a:r>
              <a:rPr lang="en-US" sz="900" dirty="0" smtClean="0">
                <a:solidFill>
                  <a:srgbClr val="FFFFFF">
                    <a:lumMod val="50000"/>
                  </a:srgbClr>
                </a:solidFill>
              </a:rPr>
              <a:t> </a:t>
            </a:r>
            <a:r>
              <a:rPr lang="en-US" sz="900" dirty="0">
                <a:solidFill>
                  <a:srgbClr val="FFFFFF">
                    <a:lumMod val="50000"/>
                  </a:srgbClr>
                </a:solidFill>
              </a:rPr>
              <a:t>Trans Res 103A, 83–94 (2017).</a:t>
            </a:r>
          </a:p>
        </p:txBody>
      </p:sp>
    </p:spTree>
    <p:extLst>
      <p:ext uri="{BB962C8B-B14F-4D97-AF65-F5344CB8AC3E}">
        <p14:creationId xmlns:p14="http://schemas.microsoft.com/office/powerpoint/2010/main" val="105489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STORY 3: HOW SHOULD EMERGENT SERVICES</a:t>
            </a:r>
            <a:br>
              <a:rPr lang="en-US" sz="2400" dirty="0" smtClean="0"/>
            </a:br>
            <a:r>
              <a:rPr lang="en-US" sz="2400" dirty="0" smtClean="0"/>
              <a:t>BE REGULATED?</a:t>
            </a:r>
            <a:endParaRPr lang="en-US" sz="2400"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val="0"/>
              </a:ext>
            </a:extLst>
          </a:blip>
          <a:stretch>
            <a:fillRect/>
          </a:stretch>
        </p:blipFill>
        <p:spPr>
          <a:xfrm rot="932479">
            <a:off x="3806912" y="1560622"/>
            <a:ext cx="1552290" cy="1035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aturation sat="80000"/>
                    </a14:imgEffect>
                  </a14:imgLayer>
                </a14:imgProps>
              </a:ext>
              <a:ext uri="{28A0092B-C50C-407E-A947-70E740481C1C}">
                <a14:useLocalDpi xmlns:a14="http://schemas.microsoft.com/office/drawing/2010/main" val="0"/>
              </a:ext>
            </a:extLst>
          </a:blip>
          <a:stretch>
            <a:fillRect/>
          </a:stretch>
        </p:blipFill>
        <p:spPr>
          <a:xfrm rot="20698137">
            <a:off x="2198671" y="1537953"/>
            <a:ext cx="1624937" cy="1081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saturation sat="80000"/>
                    </a14:imgEffect>
                  </a14:imgLayer>
                </a14:imgProps>
              </a:ext>
              <a:ext uri="{28A0092B-C50C-407E-A947-70E740481C1C}">
                <a14:useLocalDpi xmlns:a14="http://schemas.microsoft.com/office/drawing/2010/main" val="0"/>
              </a:ext>
            </a:extLst>
          </a:blip>
          <a:stretch>
            <a:fillRect/>
          </a:stretch>
        </p:blipFill>
        <p:spPr>
          <a:xfrm rot="1349846">
            <a:off x="5268929" y="1641449"/>
            <a:ext cx="1676400" cy="111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204431" y="3119735"/>
            <a:ext cx="4735143" cy="461665"/>
          </a:xfrm>
          <a:prstGeom prst="rect">
            <a:avLst/>
          </a:prstGeom>
          <a:noFill/>
        </p:spPr>
        <p:txBody>
          <a:bodyPr wrap="none" rtlCol="0">
            <a:spAutoFit/>
          </a:bodyPr>
          <a:lstStyle/>
          <a:p>
            <a:pPr algn="ctr"/>
            <a:r>
              <a:rPr lang="en-US" sz="2400" dirty="0" smtClean="0">
                <a:solidFill>
                  <a:srgbClr val="17406D"/>
                </a:solidFill>
              </a:rPr>
              <a:t>Scientific imagination </a:t>
            </a:r>
            <a:r>
              <a:rPr lang="en-US" sz="2400" dirty="0">
                <a:solidFill>
                  <a:srgbClr val="17406D"/>
                </a:solidFill>
              </a:rPr>
              <a:t>is </a:t>
            </a:r>
            <a:r>
              <a:rPr lang="en-US" sz="2400" dirty="0" smtClean="0">
                <a:solidFill>
                  <a:srgbClr val="17406D"/>
                </a:solidFill>
              </a:rPr>
              <a:t>Mandatory!!!</a:t>
            </a:r>
            <a:endParaRPr lang="en-US" sz="2400" dirty="0">
              <a:solidFill>
                <a:srgbClr val="17406D"/>
              </a:solidFill>
            </a:endParaRPr>
          </a:p>
        </p:txBody>
      </p:sp>
      <p:grpSp>
        <p:nvGrpSpPr>
          <p:cNvPr id="3" name="Group 2"/>
          <p:cNvGrpSpPr/>
          <p:nvPr/>
        </p:nvGrpSpPr>
        <p:grpSpPr>
          <a:xfrm>
            <a:off x="3128496" y="3853426"/>
            <a:ext cx="2887009" cy="2090174"/>
            <a:chOff x="3128496" y="3853426"/>
            <a:chExt cx="2887009" cy="2090174"/>
          </a:xfrm>
        </p:grpSpPr>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9585" y="3853426"/>
              <a:ext cx="2604831" cy="1465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3128496" y="5481935"/>
              <a:ext cx="2887009" cy="461665"/>
            </a:xfrm>
            <a:prstGeom prst="rect">
              <a:avLst/>
            </a:prstGeom>
            <a:noFill/>
          </p:spPr>
          <p:txBody>
            <a:bodyPr wrap="none" rtlCol="0">
              <a:spAutoFit/>
            </a:bodyPr>
            <a:lstStyle/>
            <a:p>
              <a:pPr algn="ctr"/>
              <a:r>
                <a:rPr lang="en-US" sz="2400" dirty="0" smtClean="0">
                  <a:solidFill>
                    <a:srgbClr val="17406D"/>
                  </a:solidFill>
                </a:rPr>
                <a:t>Example: Ride-sharing</a:t>
              </a:r>
              <a:endParaRPr lang="en-US" sz="2400" dirty="0">
                <a:solidFill>
                  <a:srgbClr val="17406D"/>
                </a:solidFill>
              </a:endParaRPr>
            </a:p>
          </p:txBody>
        </p:sp>
      </p:grpSp>
    </p:spTree>
    <p:extLst>
      <p:ext uri="{BB962C8B-B14F-4D97-AF65-F5344CB8AC3E}">
        <p14:creationId xmlns:p14="http://schemas.microsoft.com/office/powerpoint/2010/main" val="311589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20199" cy="1219200"/>
          </a:xfrm>
        </p:spPr>
        <p:txBody>
          <a:bodyPr>
            <a:normAutofit/>
          </a:bodyPr>
          <a:lstStyle/>
          <a:p>
            <a:r>
              <a:rPr lang="en-US" dirty="0" smtClean="0"/>
              <a:t>Dimensional Analysis: </a:t>
            </a:r>
            <a:br>
              <a:rPr lang="en-US" dirty="0" smtClean="0"/>
            </a:br>
            <a:r>
              <a:rPr lang="en-US" dirty="0" smtClean="0"/>
              <a:t>Reducing the Question to its Essence</a:t>
            </a:r>
            <a:endParaRPr lang="en-US" dirty="0"/>
          </a:p>
        </p:txBody>
      </p:sp>
      <p:sp>
        <p:nvSpPr>
          <p:cNvPr id="3" name="Content Placeholder 2"/>
          <p:cNvSpPr>
            <a:spLocks noGrp="1"/>
          </p:cNvSpPr>
          <p:nvPr>
            <p:ph idx="1"/>
          </p:nvPr>
        </p:nvSpPr>
        <p:spPr>
          <a:xfrm>
            <a:off x="1777752" y="1577116"/>
            <a:ext cx="5934456" cy="5029200"/>
          </a:xfrm>
        </p:spPr>
        <p:txBody>
          <a:bodyPr>
            <a:noAutofit/>
          </a:bodyPr>
          <a:lstStyle/>
          <a:p>
            <a:r>
              <a:rPr lang="en-US" dirty="0" smtClean="0"/>
              <a:t>Cities classified according to “Bigness” index</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8" name="Text Placeholder 7"/>
          <p:cNvSpPr>
            <a:spLocks noGrp="1"/>
          </p:cNvSpPr>
          <p:nvPr>
            <p:ph type="body" sz="quarter" idx="10"/>
          </p:nvPr>
        </p:nvSpPr>
        <p:spPr/>
        <p:txBody>
          <a:bodyPr/>
          <a:lstStyle/>
          <a:p>
            <a:r>
              <a:rPr lang="en-US" dirty="0"/>
              <a:t>S</a:t>
            </a:r>
            <a:r>
              <a:rPr lang="en-US" dirty="0" smtClean="0"/>
              <a:t>3</a:t>
            </a:r>
            <a:r>
              <a:rPr lang="en-US" dirty="0"/>
              <a:t>: </a:t>
            </a:r>
            <a:r>
              <a:rPr lang="en-US" dirty="0" smtClean="0"/>
              <a:t>How should TNC’s be regulated?</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57212">
            <a:off x="1869415" y="2319527"/>
            <a:ext cx="2599898"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4214">
            <a:off x="4226634" y="2301991"/>
            <a:ext cx="2384279" cy="1463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p:cNvSpPr txBox="1">
            <a:spLocks/>
          </p:cNvSpPr>
          <p:nvPr/>
        </p:nvSpPr>
        <p:spPr>
          <a:xfrm>
            <a:off x="1750232" y="1678966"/>
            <a:ext cx="5934456" cy="5029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Performance indicators:</a:t>
            </a:r>
          </a:p>
          <a:p>
            <a:pPr lvl="1"/>
            <a:r>
              <a:rPr lang="en-US" dirty="0" smtClean="0"/>
              <a:t>Fleet size</a:t>
            </a:r>
          </a:p>
          <a:p>
            <a:pPr lvl="1"/>
            <a:r>
              <a:rPr lang="en-US" dirty="0" smtClean="0"/>
              <a:t>Door-to-door speed </a:t>
            </a:r>
          </a:p>
        </p:txBody>
      </p:sp>
      <p:sp>
        <p:nvSpPr>
          <p:cNvPr id="6" name="TextBox 5"/>
          <p:cNvSpPr txBox="1"/>
          <p:nvPr/>
        </p:nvSpPr>
        <p:spPr>
          <a:xfrm>
            <a:off x="3072498" y="4888176"/>
            <a:ext cx="667170" cy="338554"/>
          </a:xfrm>
          <a:prstGeom prst="rect">
            <a:avLst/>
          </a:prstGeom>
          <a:noFill/>
        </p:spPr>
        <p:txBody>
          <a:bodyPr wrap="none" rtlCol="0">
            <a:spAutoFit/>
          </a:bodyPr>
          <a:lstStyle/>
          <a:p>
            <a:r>
              <a:rPr lang="en-US" sz="1600" dirty="0" smtClean="0"/>
              <a:t>(cost)</a:t>
            </a:r>
            <a:endParaRPr lang="en-US" sz="1600" dirty="0"/>
          </a:p>
        </p:txBody>
      </p:sp>
      <p:sp>
        <p:nvSpPr>
          <p:cNvPr id="10" name="TextBox 9"/>
          <p:cNvSpPr txBox="1"/>
          <p:nvPr/>
        </p:nvSpPr>
        <p:spPr>
          <a:xfrm>
            <a:off x="4099005" y="5266719"/>
            <a:ext cx="1550937" cy="338554"/>
          </a:xfrm>
          <a:prstGeom prst="rect">
            <a:avLst/>
          </a:prstGeom>
          <a:noFill/>
        </p:spPr>
        <p:txBody>
          <a:bodyPr wrap="none" rtlCol="0">
            <a:spAutoFit/>
          </a:bodyPr>
          <a:lstStyle/>
          <a:p>
            <a:r>
              <a:rPr lang="en-US" sz="1600" dirty="0" smtClean="0"/>
              <a:t>(level of service)</a:t>
            </a:r>
            <a:endParaRPr lang="en-US" sz="1600" dirty="0"/>
          </a:p>
        </p:txBody>
      </p:sp>
      <p:sp>
        <p:nvSpPr>
          <p:cNvPr id="12" name="TextBox 11"/>
          <p:cNvSpPr txBox="1"/>
          <p:nvPr/>
        </p:nvSpPr>
        <p:spPr>
          <a:xfrm rot="360000">
            <a:off x="4642722" y="3766056"/>
            <a:ext cx="1266693" cy="338554"/>
          </a:xfrm>
          <a:prstGeom prst="rect">
            <a:avLst/>
          </a:prstGeom>
          <a:noFill/>
        </p:spPr>
        <p:txBody>
          <a:bodyPr wrap="none" rtlCol="0">
            <a:spAutoFit/>
          </a:bodyPr>
          <a:lstStyle/>
          <a:p>
            <a:r>
              <a:rPr lang="en-US" sz="1600" dirty="0" smtClean="0">
                <a:solidFill>
                  <a:schemeClr val="bg1">
                    <a:lumMod val="50000"/>
                  </a:schemeClr>
                </a:solidFill>
              </a:rPr>
              <a:t>Small bigness</a:t>
            </a:r>
            <a:endParaRPr lang="en-US" sz="1600" dirty="0">
              <a:solidFill>
                <a:schemeClr val="bg1">
                  <a:lumMod val="50000"/>
                </a:schemeClr>
              </a:solidFill>
            </a:endParaRPr>
          </a:p>
        </p:txBody>
      </p:sp>
      <p:sp>
        <p:nvSpPr>
          <p:cNvPr id="13" name="TextBox 12"/>
          <p:cNvSpPr txBox="1"/>
          <p:nvPr/>
        </p:nvSpPr>
        <p:spPr>
          <a:xfrm rot="-540000">
            <a:off x="2651029" y="3717720"/>
            <a:ext cx="1083951" cy="338554"/>
          </a:xfrm>
          <a:prstGeom prst="rect">
            <a:avLst/>
          </a:prstGeom>
          <a:noFill/>
        </p:spPr>
        <p:txBody>
          <a:bodyPr wrap="none" rtlCol="0">
            <a:spAutoFit/>
          </a:bodyPr>
          <a:lstStyle/>
          <a:p>
            <a:r>
              <a:rPr lang="en-US" sz="1600" dirty="0" smtClean="0">
                <a:solidFill>
                  <a:schemeClr val="bg1">
                    <a:lumMod val="50000"/>
                  </a:schemeClr>
                </a:solidFill>
              </a:rPr>
              <a:t>Big bigness</a:t>
            </a:r>
            <a:endParaRPr lang="en-US" sz="1600" dirty="0">
              <a:solidFill>
                <a:schemeClr val="bg1">
                  <a:lumMod val="50000"/>
                </a:schemeClr>
              </a:solidFill>
            </a:endParaRPr>
          </a:p>
        </p:txBody>
      </p:sp>
    </p:spTree>
    <p:extLst>
      <p:ext uri="{BB962C8B-B14F-4D97-AF65-F5344CB8AC3E}">
        <p14:creationId xmlns:p14="http://schemas.microsoft.com/office/powerpoint/2010/main" val="370370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6" grpId="0"/>
      <p:bldP spid="10"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52"/>
            <a:ext cx="9144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1" y="23552"/>
            <a:ext cx="9144000" cy="6858000"/>
          </a:xfrm>
          <a:prstGeom prst="rect">
            <a:avLst/>
          </a:prstGeom>
        </p:spPr>
      </p:pic>
      <p:sp>
        <p:nvSpPr>
          <p:cNvPr id="2" name="Title 1"/>
          <p:cNvSpPr>
            <a:spLocks noGrp="1"/>
          </p:cNvSpPr>
          <p:nvPr>
            <p:ph type="title"/>
          </p:nvPr>
        </p:nvSpPr>
        <p:spPr/>
        <p:txBody>
          <a:bodyPr/>
          <a:lstStyle/>
          <a:p>
            <a:r>
              <a:rPr lang="en-US" dirty="0" smtClean="0"/>
              <a:t>Results for Small Cities</a:t>
            </a:r>
            <a:endParaRPr lang="en-US" dirty="0"/>
          </a:p>
        </p:txBody>
      </p:sp>
      <p:sp>
        <p:nvSpPr>
          <p:cNvPr id="3" name="Content Placeholder 2"/>
          <p:cNvSpPr>
            <a:spLocks noGrp="1"/>
          </p:cNvSpPr>
          <p:nvPr>
            <p:ph idx="1"/>
          </p:nvPr>
        </p:nvSpPr>
        <p:spPr>
          <a:xfrm>
            <a:off x="1867472" y="5410200"/>
            <a:ext cx="5486400" cy="533400"/>
          </a:xfrm>
          <a:blipFill>
            <a:blip r:embed="rId5"/>
            <a:tile tx="0" ty="0" sx="100000" sy="100000" flip="none" algn="tl"/>
          </a:blipFill>
        </p:spPr>
        <p:txBody>
          <a:bodyPr anchor="ctr" anchorCtr="0">
            <a:normAutofit/>
          </a:bodyPr>
          <a:lstStyle/>
          <a:p>
            <a:r>
              <a:rPr lang="en-US" sz="1600" b="1" dirty="0" smtClean="0">
                <a:solidFill>
                  <a:schemeClr val="tx1"/>
                </a:solidFill>
              </a:rPr>
              <a:t>Ride-sharing services complement other modes</a:t>
            </a:r>
          </a:p>
        </p:txBody>
      </p:sp>
      <p:sp>
        <p:nvSpPr>
          <p:cNvPr id="8" name="Text Placeholder 7"/>
          <p:cNvSpPr>
            <a:spLocks noGrp="1"/>
          </p:cNvSpPr>
          <p:nvPr>
            <p:ph type="body" sz="quarter" idx="10"/>
          </p:nvPr>
        </p:nvSpPr>
        <p:spPr/>
        <p:txBody>
          <a:bodyPr/>
          <a:lstStyle/>
          <a:p>
            <a:r>
              <a:rPr lang="en-US" dirty="0"/>
              <a:t>S</a:t>
            </a:r>
            <a:r>
              <a:rPr lang="en-US" dirty="0" smtClean="0"/>
              <a:t>3: How </a:t>
            </a:r>
            <a:r>
              <a:rPr lang="en-US" dirty="0"/>
              <a:t>should TNC’s be regulated?</a:t>
            </a:r>
          </a:p>
        </p:txBody>
      </p:sp>
      <p:sp>
        <p:nvSpPr>
          <p:cNvPr id="7" name="TextBox 6"/>
          <p:cNvSpPr txBox="1"/>
          <p:nvPr/>
        </p:nvSpPr>
        <p:spPr>
          <a:xfrm>
            <a:off x="6609332" y="6488668"/>
            <a:ext cx="2534668" cy="369332"/>
          </a:xfrm>
          <a:prstGeom prst="rect">
            <a:avLst/>
          </a:prstGeom>
          <a:noFill/>
        </p:spPr>
        <p:txBody>
          <a:bodyPr wrap="none" rtlCol="0">
            <a:spAutoFit/>
          </a:bodyPr>
          <a:lstStyle/>
          <a:p>
            <a:pPr algn="r"/>
            <a:r>
              <a:rPr lang="en-US" sz="900" dirty="0" smtClean="0">
                <a:solidFill>
                  <a:srgbClr val="FFFFFF">
                    <a:lumMod val="50000"/>
                  </a:srgbClr>
                </a:solidFill>
              </a:rPr>
              <a:t>Source: "</a:t>
            </a:r>
            <a:r>
              <a:rPr lang="en-US" sz="900" dirty="0">
                <a:solidFill>
                  <a:srgbClr val="FFFFFF">
                    <a:lumMod val="50000"/>
                  </a:srgbClr>
                </a:solidFill>
              </a:rPr>
              <a:t>A general model of ride sharing </a:t>
            </a:r>
            <a:r>
              <a:rPr lang="en-US" sz="900" dirty="0" smtClean="0">
                <a:solidFill>
                  <a:srgbClr val="FFFFFF">
                    <a:lumMod val="50000"/>
                  </a:srgbClr>
                </a:solidFill>
              </a:rPr>
              <a:t>services”</a:t>
            </a:r>
            <a:br>
              <a:rPr lang="en-US" sz="900" dirty="0" smtClean="0">
                <a:solidFill>
                  <a:srgbClr val="FFFFFF">
                    <a:lumMod val="50000"/>
                  </a:srgbClr>
                </a:solidFill>
              </a:rPr>
            </a:br>
            <a:r>
              <a:rPr lang="en-US" sz="900" dirty="0" smtClean="0">
                <a:solidFill>
                  <a:srgbClr val="FFFFFF">
                    <a:lumMod val="50000"/>
                  </a:srgbClr>
                </a:solidFill>
              </a:rPr>
              <a:t>ArXiv:1807.01140v2</a:t>
            </a:r>
            <a:r>
              <a:rPr lang="en-US" sz="900" dirty="0">
                <a:solidFill>
                  <a:srgbClr val="FFFFFF">
                    <a:lumMod val="50000"/>
                  </a:srgbClr>
                </a:solidFill>
              </a:rPr>
              <a:t>, (2018).</a:t>
            </a:r>
          </a:p>
        </p:txBody>
      </p:sp>
      <p:cxnSp>
        <p:nvCxnSpPr>
          <p:cNvPr id="9" name="Straight Arrow Connector 8"/>
          <p:cNvCxnSpPr/>
          <p:nvPr/>
        </p:nvCxnSpPr>
        <p:spPr>
          <a:xfrm>
            <a:off x="3686784" y="3048000"/>
            <a:ext cx="0" cy="304800"/>
          </a:xfrm>
          <a:prstGeom prst="straightConnector1">
            <a:avLst/>
          </a:prstGeom>
          <a:ln w="1905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572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Image result for feynman quote on imagination and a straitjack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richard feynman imagination quo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Image result for richard feynman imagination quo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3999368" y="4350680"/>
            <a:ext cx="4572000" cy="1323439"/>
          </a:xfrm>
          <a:prstGeom prst="rect">
            <a:avLst/>
          </a:prstGeom>
        </p:spPr>
        <p:txBody>
          <a:bodyPr wrap="square">
            <a:spAutoFit/>
          </a:bodyPr>
          <a:lstStyle/>
          <a:p>
            <a:r>
              <a:rPr lang="en-US" sz="1600" dirty="0" smtClean="0">
                <a:latin typeface="Albertus Medium" panose="020E0602030304020304" pitchFamily="34" charset="0"/>
              </a:rPr>
              <a:t>“At </a:t>
            </a:r>
            <a:r>
              <a:rPr lang="en-US" sz="1600" dirty="0">
                <a:latin typeface="Albertus Medium" panose="020E0602030304020304" pitchFamily="34" charset="0"/>
              </a:rPr>
              <a:t>the same time the thoughts are restricted in a strait jacket, so to speak, </a:t>
            </a:r>
            <a:r>
              <a:rPr lang="en-US" sz="1600" dirty="0" smtClean="0">
                <a:latin typeface="Albertus Medium" panose="020E0602030304020304" pitchFamily="34" charset="0"/>
              </a:rPr>
              <a:t>limited to be consistent </a:t>
            </a:r>
            <a:r>
              <a:rPr lang="en-US" sz="1600" dirty="0">
                <a:latin typeface="Albertus Medium" panose="020E0602030304020304" pitchFamily="34" charset="0"/>
              </a:rPr>
              <a:t>with everything which has been seen </a:t>
            </a:r>
            <a:r>
              <a:rPr lang="en-US" sz="1600" dirty="0" smtClean="0">
                <a:latin typeface="Albertus Medium" panose="020E0602030304020304" pitchFamily="34" charset="0"/>
              </a:rPr>
              <a:t>before.”</a:t>
            </a:r>
          </a:p>
          <a:p>
            <a:endParaRPr lang="en-US" sz="1600" dirty="0">
              <a:latin typeface="Albertus Medium" panose="020E0602030304020304" pitchFamily="34" charset="0"/>
            </a:endParaRPr>
          </a:p>
          <a:p>
            <a:r>
              <a:rPr lang="en-US" sz="1600" dirty="0">
                <a:latin typeface="Albertus Medium" panose="020E0602030304020304" pitchFamily="34" charset="0"/>
              </a:rPr>
              <a:t>— Richard P. </a:t>
            </a:r>
            <a:r>
              <a:rPr lang="en-US" sz="1600" dirty="0" smtClean="0">
                <a:latin typeface="Albertus Medium" panose="020E0602030304020304" pitchFamily="34" charset="0"/>
              </a:rPr>
              <a:t>Feynman</a:t>
            </a:r>
            <a:endParaRPr lang="en-US" sz="1600" dirty="0">
              <a:latin typeface="Albertus Medium" panose="020E0602030304020304" pitchFamily="34" charset="0"/>
            </a:endParaRPr>
          </a:p>
        </p:txBody>
      </p:sp>
      <p:pic>
        <p:nvPicPr>
          <p:cNvPr id="410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5237147"/>
            <a:ext cx="2055523" cy="1289841"/>
          </a:xfrm>
          <a:prstGeom prst="rect">
            <a:avLst/>
          </a:prstGeom>
          <a:noFill/>
          <a:ln w="3175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789297" y="4821649"/>
            <a:ext cx="1700214" cy="830997"/>
          </a:xfrm>
          <a:prstGeom prst="rect">
            <a:avLst/>
          </a:prstGeom>
          <a:noFill/>
        </p:spPr>
        <p:txBody>
          <a:bodyPr wrap="square" rtlCol="0">
            <a:spAutoFit/>
          </a:bodyPr>
          <a:lstStyle/>
          <a:p>
            <a:r>
              <a:rPr lang="en-US" sz="1600" dirty="0">
                <a:latin typeface="Albertus Medium" panose="020E0602030304020304" pitchFamily="34" charset="0"/>
              </a:rPr>
              <a:t>“Imagination is more important than </a:t>
            </a:r>
            <a:r>
              <a:rPr lang="en-US" sz="1600" dirty="0" smtClean="0">
                <a:latin typeface="Albertus Medium" panose="020E0602030304020304" pitchFamily="34" charset="0"/>
              </a:rPr>
              <a:t>knowledge”</a:t>
            </a:r>
            <a:endParaRPr lang="en-US" sz="1600" dirty="0">
              <a:latin typeface="Albertus Medium" panose="020E0602030304020304" pitchFamily="34" charset="0"/>
            </a:endParaRPr>
          </a:p>
        </p:txBody>
      </p:sp>
      <p:sp>
        <p:nvSpPr>
          <p:cNvPr id="11" name="Title 1"/>
          <p:cNvSpPr txBox="1">
            <a:spLocks/>
          </p:cNvSpPr>
          <p:nvPr/>
        </p:nvSpPr>
        <p:spPr bwMode="blackWhite">
          <a:xfrm>
            <a:off x="11317" y="0"/>
            <a:ext cx="9144000" cy="990599"/>
          </a:xfrm>
          <a:prstGeom prst="rect">
            <a:avLst/>
          </a:prstGeom>
          <a:solidFill>
            <a:srgbClr val="30548D"/>
          </a:solidFill>
          <a:ln w="38100" cap="sq">
            <a:noFill/>
            <a:miter lim="800000"/>
          </a:ln>
        </p:spPr>
        <p:txBody>
          <a:bodyPr vert="horz" lIns="274320" tIns="182880" rIns="274320" bIns="182880" rtlCol="0" anchor="ctr" anchorCtr="1">
            <a:normAutofit fontScale="97500" lnSpcReduction="10000"/>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all" spc="200" normalizeH="0" baseline="0" noProof="0" smtClean="0">
                <a:ln>
                  <a:noFill/>
                </a:ln>
                <a:solidFill>
                  <a:srgbClr val="FFFFFF"/>
                </a:solidFill>
                <a:effectLst/>
                <a:uLnTx/>
                <a:uFillTx/>
                <a:latin typeface="Gill Sans MT" panose="020B0502020104020203"/>
                <a:ea typeface="+mj-ea"/>
                <a:cs typeface="+mj-cs"/>
              </a:rPr>
              <a:t>FOUR PHYSICS STORIES AND THEIR EFFECT ON </a:t>
            </a:r>
            <a:br>
              <a:rPr kumimoji="0" lang="en-US" sz="2400" b="0" i="0" u="none" strike="noStrike" kern="1200" cap="all" spc="200" normalizeH="0" baseline="0" noProof="0" smtClean="0">
                <a:ln>
                  <a:noFill/>
                </a:ln>
                <a:solidFill>
                  <a:srgbClr val="FFFFFF"/>
                </a:solidFill>
                <a:effectLst/>
                <a:uLnTx/>
                <a:uFillTx/>
                <a:latin typeface="Gill Sans MT" panose="020B0502020104020203"/>
                <a:ea typeface="+mj-ea"/>
                <a:cs typeface="+mj-cs"/>
              </a:rPr>
            </a:br>
            <a:r>
              <a:rPr kumimoji="0" lang="en-US" sz="2400" b="0" i="0" u="none" strike="noStrike" kern="1200" cap="all" spc="200" normalizeH="0" baseline="0" noProof="0" smtClean="0">
                <a:ln>
                  <a:noFill/>
                </a:ln>
                <a:solidFill>
                  <a:srgbClr val="FFFFFF"/>
                </a:solidFill>
                <a:effectLst/>
                <a:uLnTx/>
                <a:uFillTx/>
                <a:latin typeface="Gill Sans MT" panose="020B0502020104020203"/>
                <a:ea typeface="+mj-ea"/>
                <a:cs typeface="+mj-cs"/>
              </a:rPr>
              <a:t>CHINA’S FUTURE URBAN MOBILITY</a:t>
            </a:r>
            <a:endParaRPr kumimoji="0" lang="en-US" sz="2400" b="0" i="0" u="none" strike="noStrike" kern="1200" cap="all" spc="200" normalizeH="0" baseline="0" noProof="0" dirty="0">
              <a:ln>
                <a:noFill/>
              </a:ln>
              <a:solidFill>
                <a:srgbClr val="FFFFFF"/>
              </a:solidFill>
              <a:effectLst/>
              <a:uLnTx/>
              <a:uFillTx/>
              <a:latin typeface="Gill Sans MT" panose="020B0502020104020203"/>
              <a:ea typeface="+mj-ea"/>
              <a:cs typeface="+mj-cs"/>
            </a:endParaRPr>
          </a:p>
        </p:txBody>
      </p:sp>
      <p:pic>
        <p:nvPicPr>
          <p:cNvPr id="7170" name="Picture 2" descr="Image result for picture of 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782" y="1524000"/>
            <a:ext cx="4117063" cy="18356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524000"/>
            <a:ext cx="2383209" cy="3165390"/>
          </a:xfrm>
          <a:prstGeom prst="rect">
            <a:avLst/>
          </a:prstGeom>
          <a:noFill/>
          <a:ln w="3175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104" name="Picture 8" descr="Image result for richard feyn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1733" y="1524000"/>
            <a:ext cx="3740740" cy="2805555"/>
          </a:xfrm>
          <a:prstGeom prst="rect">
            <a:avLst/>
          </a:prstGeom>
          <a:noFill/>
          <a:ln w="31750">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51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and Small Cities Compared</a:t>
            </a:r>
            <a:endParaRPr lang="en-US" dirty="0"/>
          </a:p>
        </p:txBody>
      </p:sp>
      <p:sp>
        <p:nvSpPr>
          <p:cNvPr id="7" name="Text Placeholder 6"/>
          <p:cNvSpPr>
            <a:spLocks noGrp="1"/>
          </p:cNvSpPr>
          <p:nvPr>
            <p:ph type="body" sz="quarter" idx="10"/>
          </p:nvPr>
        </p:nvSpPr>
        <p:spPr/>
        <p:txBody>
          <a:bodyPr/>
          <a:lstStyle/>
          <a:p>
            <a:r>
              <a:rPr lang="en-US" dirty="0"/>
              <a:t>S</a:t>
            </a:r>
            <a:r>
              <a:rPr lang="en-US" dirty="0" smtClean="0"/>
              <a:t>3</a:t>
            </a:r>
            <a:r>
              <a:rPr lang="en-US" dirty="0"/>
              <a:t>: </a:t>
            </a:r>
            <a:r>
              <a:rPr lang="en-US" dirty="0" smtClean="0"/>
              <a:t>How should TNC’s be regulated?</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333" b="36666"/>
          <a:stretch/>
        </p:blipFill>
        <p:spPr>
          <a:xfrm>
            <a:off x="14591" y="762000"/>
            <a:ext cx="9144000" cy="27432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2500" b="12500"/>
          <a:stretch/>
        </p:blipFill>
        <p:spPr>
          <a:xfrm>
            <a:off x="4953000" y="2957564"/>
            <a:ext cx="3959352" cy="2227136"/>
          </a:xfrm>
          <a:prstGeom prst="rect">
            <a:avLst/>
          </a:prstGeom>
          <a:ln>
            <a:noFill/>
          </a:ln>
          <a:effectLst>
            <a:softEdge rad="112500"/>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2501" b="12501"/>
          <a:stretch/>
        </p:blipFill>
        <p:spPr>
          <a:xfrm>
            <a:off x="384312" y="2957564"/>
            <a:ext cx="3959088" cy="2226987"/>
          </a:xfrm>
          <a:prstGeom prst="rect">
            <a:avLst/>
          </a:prstGeom>
          <a:ln>
            <a:noFill/>
          </a:ln>
          <a:effectLst>
            <a:softEdge rad="112500"/>
          </a:effectLst>
        </p:spPr>
      </p:pic>
      <p:sp>
        <p:nvSpPr>
          <p:cNvPr id="9" name="TextBox 8"/>
          <p:cNvSpPr txBox="1"/>
          <p:nvPr/>
        </p:nvSpPr>
        <p:spPr>
          <a:xfrm>
            <a:off x="6609332" y="6488668"/>
            <a:ext cx="2534668" cy="369332"/>
          </a:xfrm>
          <a:prstGeom prst="rect">
            <a:avLst/>
          </a:prstGeom>
          <a:noFill/>
        </p:spPr>
        <p:txBody>
          <a:bodyPr wrap="none" rtlCol="0">
            <a:spAutoFit/>
          </a:bodyPr>
          <a:lstStyle/>
          <a:p>
            <a:pPr algn="r"/>
            <a:r>
              <a:rPr lang="en-US" sz="900" dirty="0" smtClean="0">
                <a:solidFill>
                  <a:srgbClr val="FFFFFF">
                    <a:lumMod val="50000"/>
                  </a:srgbClr>
                </a:solidFill>
              </a:rPr>
              <a:t>Source: "</a:t>
            </a:r>
            <a:r>
              <a:rPr lang="en-US" sz="900" dirty="0">
                <a:solidFill>
                  <a:srgbClr val="FFFFFF">
                    <a:lumMod val="50000"/>
                  </a:srgbClr>
                </a:solidFill>
              </a:rPr>
              <a:t>A general model of ride sharing </a:t>
            </a:r>
            <a:r>
              <a:rPr lang="en-US" sz="900" dirty="0" smtClean="0">
                <a:solidFill>
                  <a:srgbClr val="FFFFFF">
                    <a:lumMod val="50000"/>
                  </a:srgbClr>
                </a:solidFill>
              </a:rPr>
              <a:t>services”</a:t>
            </a:r>
            <a:br>
              <a:rPr lang="en-US" sz="900" dirty="0" smtClean="0">
                <a:solidFill>
                  <a:srgbClr val="FFFFFF">
                    <a:lumMod val="50000"/>
                  </a:srgbClr>
                </a:solidFill>
              </a:rPr>
            </a:br>
            <a:r>
              <a:rPr lang="en-US" sz="900" dirty="0" smtClean="0">
                <a:solidFill>
                  <a:srgbClr val="FFFFFF">
                    <a:lumMod val="50000"/>
                  </a:srgbClr>
                </a:solidFill>
              </a:rPr>
              <a:t>ArXiv:1807.01140v2</a:t>
            </a:r>
            <a:r>
              <a:rPr lang="en-US" sz="900" dirty="0">
                <a:solidFill>
                  <a:srgbClr val="FFFFFF">
                    <a:lumMod val="50000"/>
                  </a:srgbClr>
                </a:solidFill>
              </a:rPr>
              <a:t>, (2018).</a:t>
            </a:r>
          </a:p>
        </p:txBody>
      </p:sp>
      <p:sp>
        <p:nvSpPr>
          <p:cNvPr id="6" name="TextBox 5"/>
          <p:cNvSpPr txBox="1"/>
          <p:nvPr/>
        </p:nvSpPr>
        <p:spPr>
          <a:xfrm>
            <a:off x="1752600" y="1143000"/>
            <a:ext cx="1063112" cy="369332"/>
          </a:xfrm>
          <a:prstGeom prst="rect">
            <a:avLst/>
          </a:prstGeom>
          <a:noFill/>
        </p:spPr>
        <p:txBody>
          <a:bodyPr wrap="none" rtlCol="0">
            <a:spAutoFit/>
          </a:bodyPr>
          <a:lstStyle/>
          <a:p>
            <a:r>
              <a:rPr lang="en-US" dirty="0" smtClean="0"/>
              <a:t>Small city</a:t>
            </a:r>
            <a:endParaRPr lang="en-US" dirty="0"/>
          </a:p>
        </p:txBody>
      </p:sp>
      <p:sp>
        <p:nvSpPr>
          <p:cNvPr id="11" name="TextBox 10"/>
          <p:cNvSpPr txBox="1"/>
          <p:nvPr/>
        </p:nvSpPr>
        <p:spPr>
          <a:xfrm>
            <a:off x="6080611" y="1160585"/>
            <a:ext cx="857927" cy="369332"/>
          </a:xfrm>
          <a:prstGeom prst="rect">
            <a:avLst/>
          </a:prstGeom>
          <a:noFill/>
        </p:spPr>
        <p:txBody>
          <a:bodyPr wrap="none" rtlCol="0">
            <a:spAutoFit/>
          </a:bodyPr>
          <a:lstStyle/>
          <a:p>
            <a:r>
              <a:rPr lang="en-US" dirty="0" smtClean="0"/>
              <a:t>Big city</a:t>
            </a:r>
            <a:endParaRPr lang="en-US" dirty="0"/>
          </a:p>
        </p:txBody>
      </p:sp>
      <p:sp>
        <p:nvSpPr>
          <p:cNvPr id="8" name="Rectangle 7"/>
          <p:cNvSpPr/>
          <p:nvPr/>
        </p:nvSpPr>
        <p:spPr>
          <a:xfrm>
            <a:off x="5695766" y="2677261"/>
            <a:ext cx="2922338" cy="276999"/>
          </a:xfrm>
          <a:prstGeom prst="rect">
            <a:avLst/>
          </a:prstGeom>
          <a:blipFill>
            <a:blip r:embed="rId6"/>
            <a:tile tx="0" ty="0" sx="100000" sy="100000" flip="none" algn="tl"/>
          </a:blipFill>
        </p:spPr>
        <p:txBody>
          <a:bodyPr wrap="none">
            <a:spAutoFit/>
          </a:bodyPr>
          <a:lstStyle/>
          <a:p>
            <a:r>
              <a:rPr lang="en-US" sz="1200" dirty="0" smtClean="0">
                <a:sym typeface="Symbol"/>
              </a:rPr>
              <a:t>  </a:t>
            </a:r>
            <a:r>
              <a:rPr lang="en-US" sz="1200" dirty="0" smtClean="0"/>
              <a:t>Mass </a:t>
            </a:r>
            <a:r>
              <a:rPr lang="en-US" sz="1200" dirty="0"/>
              <a:t>transit dominates </a:t>
            </a:r>
            <a:r>
              <a:rPr lang="en-US" sz="1200" dirty="0" smtClean="0"/>
              <a:t>both taxi </a:t>
            </a:r>
            <a:r>
              <a:rPr lang="en-US" sz="1200" dirty="0"/>
              <a:t>services</a:t>
            </a:r>
          </a:p>
        </p:txBody>
      </p:sp>
      <p:sp>
        <p:nvSpPr>
          <p:cNvPr id="12" name="Rectangle 11"/>
          <p:cNvSpPr/>
          <p:nvPr/>
        </p:nvSpPr>
        <p:spPr>
          <a:xfrm>
            <a:off x="1477060" y="5653127"/>
            <a:ext cx="6657525" cy="369332"/>
          </a:xfrm>
          <a:prstGeom prst="rect">
            <a:avLst/>
          </a:prstGeom>
          <a:blipFill>
            <a:blip r:embed="rId6"/>
            <a:tile tx="0" ty="0" sx="100000" sy="100000" flip="none" algn="tl"/>
          </a:blipFill>
        </p:spPr>
        <p:txBody>
          <a:bodyPr wrap="square">
            <a:spAutoFit/>
          </a:bodyPr>
          <a:lstStyle/>
          <a:p>
            <a:r>
              <a:rPr lang="en-US" dirty="0">
                <a:sym typeface="Symbol"/>
              </a:rPr>
              <a:t> </a:t>
            </a:r>
            <a:r>
              <a:rPr lang="en-US" dirty="0" smtClean="0">
                <a:sym typeface="Symbol"/>
              </a:rPr>
              <a:t>  </a:t>
            </a:r>
            <a:r>
              <a:rPr lang="en-US" dirty="0" smtClean="0"/>
              <a:t>Regulations </a:t>
            </a:r>
            <a:r>
              <a:rPr lang="en-US" dirty="0"/>
              <a:t>tailored </a:t>
            </a:r>
            <a:r>
              <a:rPr lang="en-US" dirty="0" smtClean="0"/>
              <a:t>to </a:t>
            </a:r>
            <a:r>
              <a:rPr lang="en-US" dirty="0"/>
              <a:t>each city type can be unveiled</a:t>
            </a:r>
          </a:p>
        </p:txBody>
      </p:sp>
      <p:sp>
        <p:nvSpPr>
          <p:cNvPr id="13" name="Rectangle 12"/>
          <p:cNvSpPr/>
          <p:nvPr/>
        </p:nvSpPr>
        <p:spPr>
          <a:xfrm>
            <a:off x="1463015" y="5282010"/>
            <a:ext cx="6671570" cy="369332"/>
          </a:xfrm>
          <a:prstGeom prst="rect">
            <a:avLst/>
          </a:prstGeom>
          <a:blipFill>
            <a:blip r:embed="rId6"/>
            <a:tile tx="0" ty="0" sx="100000" sy="100000" flip="none" algn="tl"/>
          </a:blipFill>
        </p:spPr>
        <p:txBody>
          <a:bodyPr wrap="none">
            <a:spAutoFit/>
          </a:bodyPr>
          <a:lstStyle/>
          <a:p>
            <a:r>
              <a:rPr lang="en-US" dirty="0" smtClean="0">
                <a:sym typeface="Symbol"/>
              </a:rPr>
              <a:t>   </a:t>
            </a:r>
            <a:r>
              <a:rPr lang="en-US" dirty="0" smtClean="0"/>
              <a:t>Big </a:t>
            </a:r>
            <a:r>
              <a:rPr lang="en-US" dirty="0"/>
              <a:t>cities: </a:t>
            </a:r>
            <a:r>
              <a:rPr lang="en-US" dirty="0" smtClean="0"/>
              <a:t> Taxi companies </a:t>
            </a:r>
            <a:r>
              <a:rPr lang="en-US" dirty="0"/>
              <a:t>should work together with mass transit</a:t>
            </a:r>
          </a:p>
        </p:txBody>
      </p:sp>
    </p:spTree>
    <p:extLst>
      <p:ext uri="{BB962C8B-B14F-4D97-AF65-F5344CB8AC3E}">
        <p14:creationId xmlns:p14="http://schemas.microsoft.com/office/powerpoint/2010/main" val="2632362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picture of SFO bay bridge with c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210" y="739438"/>
            <a:ext cx="2690854" cy="216580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rowding at the Montgomery and Embarcadero stations in The City poses a safety issue, BART officials say. - S.F. EXAMINER FILE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7037" y="682569"/>
            <a:ext cx="3118338" cy="222267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921" y="3581400"/>
            <a:ext cx="3765156" cy="253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descr="Image result for picture of beijing subway station line 2 with peop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3352800"/>
            <a:ext cx="3505200" cy="22588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2834060"/>
            <a:ext cx="3048000" cy="338554"/>
          </a:xfrm>
          <a:prstGeom prst="rect">
            <a:avLst/>
          </a:prstGeom>
          <a:noFill/>
        </p:spPr>
        <p:txBody>
          <a:bodyPr wrap="square" rtlCol="0">
            <a:spAutoFit/>
          </a:bodyPr>
          <a:lstStyle/>
          <a:p>
            <a:r>
              <a:rPr lang="en-US" sz="1600" b="1" dirty="0" smtClean="0">
                <a:solidFill>
                  <a:srgbClr val="FF0000"/>
                </a:solidFill>
              </a:rPr>
              <a:t>Bay Bridge </a:t>
            </a:r>
            <a:r>
              <a:rPr lang="en-US" sz="1600" b="1" smtClean="0">
                <a:solidFill>
                  <a:srgbClr val="FF0000"/>
                </a:solidFill>
              </a:rPr>
              <a:t>: 7,000 </a:t>
            </a:r>
            <a:r>
              <a:rPr lang="en-US" sz="1600" b="1" dirty="0" smtClean="0">
                <a:solidFill>
                  <a:srgbClr val="FF0000"/>
                </a:solidFill>
              </a:rPr>
              <a:t>[Pax/h]</a:t>
            </a:r>
            <a:endParaRPr lang="en-US" sz="1600" b="1" dirty="0">
              <a:solidFill>
                <a:srgbClr val="FF0000"/>
              </a:solidFill>
            </a:endParaRPr>
          </a:p>
        </p:txBody>
      </p:sp>
      <p:sp>
        <p:nvSpPr>
          <p:cNvPr id="6" name="Rectangle 5"/>
          <p:cNvSpPr/>
          <p:nvPr/>
        </p:nvSpPr>
        <p:spPr>
          <a:xfrm>
            <a:off x="643618" y="6096000"/>
            <a:ext cx="3957762" cy="338554"/>
          </a:xfrm>
          <a:prstGeom prst="rect">
            <a:avLst/>
          </a:prstGeom>
        </p:spPr>
        <p:txBody>
          <a:bodyPr wrap="square">
            <a:spAutoFit/>
          </a:bodyPr>
          <a:lstStyle/>
          <a:p>
            <a:r>
              <a:rPr lang="en-US" sz="1600" b="1" dirty="0" smtClean="0">
                <a:solidFill>
                  <a:srgbClr val="FF0000"/>
                </a:solidFill>
              </a:rPr>
              <a:t>Beijing Line 2 Subway: 60,000 [Pax/h]</a:t>
            </a:r>
            <a:endParaRPr lang="en-US" sz="1600" b="1" dirty="0">
              <a:solidFill>
                <a:srgbClr val="FF0000"/>
              </a:solidFill>
            </a:endParaRPr>
          </a:p>
        </p:txBody>
      </p:sp>
      <p:sp>
        <p:nvSpPr>
          <p:cNvPr id="7" name="Rectangle 6"/>
          <p:cNvSpPr/>
          <p:nvPr/>
        </p:nvSpPr>
        <p:spPr>
          <a:xfrm>
            <a:off x="5392287" y="2839418"/>
            <a:ext cx="2133213" cy="338554"/>
          </a:xfrm>
          <a:prstGeom prst="rect">
            <a:avLst/>
          </a:prstGeom>
        </p:spPr>
        <p:txBody>
          <a:bodyPr wrap="none">
            <a:spAutoFit/>
          </a:bodyPr>
          <a:lstStyle/>
          <a:p>
            <a:r>
              <a:rPr lang="en-US" sz="1600" b="1" dirty="0" smtClean="0">
                <a:solidFill>
                  <a:srgbClr val="FF0000"/>
                </a:solidFill>
              </a:rPr>
              <a:t>BART </a:t>
            </a:r>
            <a:r>
              <a:rPr lang="en-US" sz="1600" b="1" dirty="0">
                <a:solidFill>
                  <a:srgbClr val="FF0000"/>
                </a:solidFill>
              </a:rPr>
              <a:t>:</a:t>
            </a:r>
            <a:r>
              <a:rPr lang="en-US" sz="1600" b="1" dirty="0" smtClean="0">
                <a:solidFill>
                  <a:srgbClr val="FF0000"/>
                </a:solidFill>
              </a:rPr>
              <a:t> 15,000 [Pax/h]</a:t>
            </a:r>
            <a:endParaRPr lang="en-US" sz="1600" b="1" dirty="0">
              <a:solidFill>
                <a:srgbClr val="FF0000"/>
              </a:solidFill>
            </a:endParaRPr>
          </a:p>
        </p:txBody>
      </p:sp>
      <p:sp>
        <p:nvSpPr>
          <p:cNvPr id="2" name="Rectangle 1"/>
          <p:cNvSpPr/>
          <p:nvPr/>
        </p:nvSpPr>
        <p:spPr>
          <a:xfrm>
            <a:off x="-13856" y="-50741"/>
            <a:ext cx="9234055" cy="707886"/>
          </a:xfrm>
          <a:prstGeom prst="rect">
            <a:avLst/>
          </a:prstGeom>
          <a:solidFill>
            <a:schemeClr val="accent2">
              <a:lumMod val="75000"/>
            </a:schemeClr>
          </a:solidFill>
        </p:spPr>
        <p:txBody>
          <a:bodyPr wrap="square">
            <a:spAutoFit/>
          </a:bodyPr>
          <a:lstStyle/>
          <a:p>
            <a:pPr algn="ctr"/>
            <a:r>
              <a:rPr lang="en-US" sz="2000" dirty="0" smtClean="0">
                <a:solidFill>
                  <a:schemeClr val="bg1"/>
                </a:solidFill>
                <a:latin typeface="Arial" panose="020B0604020202020204" pitchFamily="34" charset="0"/>
                <a:cs typeface="Arial" panose="020B0604020202020204" pitchFamily="34" charset="0"/>
              </a:rPr>
              <a:t>STORY 4: </a:t>
            </a:r>
            <a:r>
              <a:rPr lang="en-US" sz="2000" dirty="0">
                <a:solidFill>
                  <a:schemeClr val="bg1"/>
                </a:solidFill>
                <a:latin typeface="Arial" panose="020B0604020202020204" pitchFamily="34" charset="0"/>
                <a:cs typeface="Arial" panose="020B0604020202020204" pitchFamily="34" charset="0"/>
              </a:rPr>
              <a:t> </a:t>
            </a:r>
            <a:r>
              <a:rPr lang="en-US" sz="2000" dirty="0" smtClean="0">
                <a:solidFill>
                  <a:schemeClr val="bg1"/>
                </a:solidFill>
                <a:latin typeface="Arial" panose="020B0604020202020204" pitchFamily="34" charset="0"/>
                <a:cs typeface="Arial" panose="020B0604020202020204" pitchFamily="34" charset="0"/>
              </a:rPr>
              <a:t>CAN A SUBWAY BE DECONGESTED </a:t>
            </a:r>
          </a:p>
          <a:p>
            <a:pPr algn="ctr"/>
            <a:r>
              <a:rPr lang="en-US" sz="2000" dirty="0" smtClean="0">
                <a:solidFill>
                  <a:schemeClr val="bg1"/>
                </a:solidFill>
                <a:latin typeface="Arial" panose="020B0604020202020204" pitchFamily="34" charset="0"/>
                <a:cs typeface="Arial" panose="020B0604020202020204" pitchFamily="34" charset="0"/>
              </a:rPr>
              <a:t>WITHOUT BUILDING ANYTHING?</a:t>
            </a:r>
            <a:endParaRPr lang="en-US" sz="2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5105400" y="5181600"/>
            <a:ext cx="1981200" cy="369332"/>
          </a:xfrm>
          <a:prstGeom prst="rect">
            <a:avLst/>
          </a:prstGeom>
          <a:solidFill>
            <a:schemeClr val="tx1">
              <a:lumMod val="85000"/>
              <a:lumOff val="15000"/>
            </a:schemeClr>
          </a:solidFill>
          <a:ln>
            <a:solidFill>
              <a:srgbClr val="C00000"/>
            </a:solidFill>
          </a:ln>
        </p:spPr>
        <p:txBody>
          <a:bodyPr wrap="square">
            <a:spAutoFit/>
          </a:bodyPr>
          <a:lstStyle/>
          <a:p>
            <a:r>
              <a:rPr lang="en-US" b="1" dirty="0" smtClean="0">
                <a:solidFill>
                  <a:schemeClr val="bg2"/>
                </a:solidFill>
              </a:rPr>
              <a:t>Access to Line 2</a:t>
            </a:r>
            <a:endParaRPr lang="en-US" b="1" dirty="0">
              <a:solidFill>
                <a:schemeClr val="bg2"/>
              </a:solidFill>
            </a:endParaRPr>
          </a:p>
        </p:txBody>
      </p:sp>
      <p:sp>
        <p:nvSpPr>
          <p:cNvPr id="8" name="TextBox 7"/>
          <p:cNvSpPr txBox="1"/>
          <p:nvPr/>
        </p:nvSpPr>
        <p:spPr>
          <a:xfrm>
            <a:off x="-13855" y="6488668"/>
            <a:ext cx="3599313" cy="369332"/>
          </a:xfrm>
          <a:prstGeom prst="rect">
            <a:avLst/>
          </a:prstGeom>
          <a:noFill/>
        </p:spPr>
        <p:txBody>
          <a:bodyPr wrap="square" rtlCol="0">
            <a:spAutoFit/>
          </a:bodyPr>
          <a:lstStyle/>
          <a:p>
            <a:r>
              <a:rPr lang="en-US" dirty="0">
                <a:solidFill>
                  <a:schemeClr val="bg1">
                    <a:lumMod val="50000"/>
                  </a:schemeClr>
                </a:solidFill>
              </a:rPr>
              <a:t>S4: Can </a:t>
            </a:r>
            <a:r>
              <a:rPr lang="en-US" dirty="0" smtClean="0">
                <a:solidFill>
                  <a:schemeClr val="bg1">
                    <a:lumMod val="50000"/>
                  </a:schemeClr>
                </a:solidFill>
              </a:rPr>
              <a:t>we expand subway capacity?</a:t>
            </a:r>
            <a:endParaRPr lang="en-US" dirty="0">
              <a:solidFill>
                <a:schemeClr val="bg1">
                  <a:lumMod val="50000"/>
                </a:schemeClr>
              </a:solidFill>
            </a:endParaRPr>
          </a:p>
        </p:txBody>
      </p:sp>
      <p:sp>
        <p:nvSpPr>
          <p:cNvPr id="4" name="TextBox 3"/>
          <p:cNvSpPr txBox="1"/>
          <p:nvPr/>
        </p:nvSpPr>
        <p:spPr>
          <a:xfrm>
            <a:off x="4677580" y="5859356"/>
            <a:ext cx="3381247" cy="461665"/>
          </a:xfrm>
          <a:prstGeom prst="rect">
            <a:avLst/>
          </a:prstGeom>
          <a:noFill/>
          <a:ln w="44450">
            <a:solidFill>
              <a:schemeClr val="accent1"/>
            </a:solidFill>
          </a:ln>
        </p:spPr>
        <p:txBody>
          <a:bodyPr wrap="none" rtlCol="0">
            <a:spAutoFit/>
          </a:bodyPr>
          <a:lstStyle/>
          <a:p>
            <a:r>
              <a:rPr lang="en-US" sz="2400" b="1" dirty="0" smtClean="0">
                <a:sym typeface="Symbol"/>
              </a:rPr>
              <a:t>  </a:t>
            </a:r>
            <a:r>
              <a:rPr lang="en-US" sz="2400" b="1" dirty="0" smtClean="0"/>
              <a:t>2 minute separation</a:t>
            </a:r>
            <a:endParaRPr lang="en-US" sz="2400" b="1" dirty="0"/>
          </a:p>
        </p:txBody>
      </p:sp>
    </p:spTree>
    <p:extLst>
      <p:ext uri="{BB962C8B-B14F-4D97-AF65-F5344CB8AC3E}">
        <p14:creationId xmlns:p14="http://schemas.microsoft.com/office/powerpoint/2010/main" val="4103958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37282847"/>
              </p:ext>
            </p:extLst>
          </p:nvPr>
        </p:nvGraphicFramePr>
        <p:xfrm>
          <a:off x="-762000" y="-469900"/>
          <a:ext cx="10434638" cy="6837363"/>
        </p:xfrm>
        <a:graphic>
          <a:graphicData uri="http://schemas.openxmlformats.org/presentationml/2006/ole">
            <mc:AlternateContent xmlns:mc="http://schemas.openxmlformats.org/markup-compatibility/2006">
              <mc:Choice xmlns:v="urn:schemas-microsoft-com:vml" Requires="v">
                <p:oleObj spid="_x0000_s4193" name="Acrobat Document" r:id="rId4" imgW="5829261" imgH="3819396" progId="AcroExch.Document.DC">
                  <p:embed/>
                </p:oleObj>
              </mc:Choice>
              <mc:Fallback>
                <p:oleObj name="Acrobat Document" r:id="rId4" imgW="5829261" imgH="3819396" progId="AcroExch.Document.DC">
                  <p:embed/>
                  <p:pic>
                    <p:nvPicPr>
                      <p:cNvPr id="0" name=""/>
                      <p:cNvPicPr/>
                      <p:nvPr/>
                    </p:nvPicPr>
                    <p:blipFill>
                      <a:blip r:embed="rId5"/>
                      <a:stretch>
                        <a:fillRect/>
                      </a:stretch>
                    </p:blipFill>
                    <p:spPr>
                      <a:xfrm>
                        <a:off x="-762000" y="-469900"/>
                        <a:ext cx="10434638" cy="6837363"/>
                      </a:xfrm>
                      <a:prstGeom prst="rect">
                        <a:avLst/>
                      </a:prstGeom>
                      <a:solidFill>
                        <a:schemeClr val="bg1"/>
                      </a:solidFill>
                    </p:spPr>
                  </p:pic>
                </p:oleObj>
              </mc:Fallback>
            </mc:AlternateContent>
          </a:graphicData>
        </a:graphic>
      </p:graphicFrame>
      <p:sp>
        <p:nvSpPr>
          <p:cNvPr id="6" name="TextBox 5"/>
          <p:cNvSpPr txBox="1"/>
          <p:nvPr/>
        </p:nvSpPr>
        <p:spPr>
          <a:xfrm>
            <a:off x="-1" y="-20782"/>
            <a:ext cx="9296400" cy="400110"/>
          </a:xfrm>
          <a:prstGeom prst="rect">
            <a:avLst/>
          </a:prstGeom>
          <a:solidFill>
            <a:schemeClr val="accent2">
              <a:lumMod val="75000"/>
            </a:schemeClr>
          </a:solidFill>
        </p:spPr>
        <p:txBody>
          <a:bodyPr wrap="square" rtlCol="0">
            <a:spAutoFit/>
          </a:bodyPr>
          <a:lstStyle/>
          <a:p>
            <a:pPr algn="ctr"/>
            <a:r>
              <a:rPr lang="en-US" sz="2000" dirty="0" smtClean="0">
                <a:solidFill>
                  <a:schemeClr val="bg1"/>
                </a:solidFill>
                <a:latin typeface="Arial" panose="020B0604020202020204" pitchFamily="34" charset="0"/>
                <a:cs typeface="Arial" panose="020B0604020202020204" pitchFamily="34" charset="0"/>
              </a:rPr>
              <a:t>Proposed Solution: Time Lapse Representation of a Double Stop</a:t>
            </a:r>
            <a:endParaRPr lang="en-US" sz="20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1" y="6364161"/>
            <a:ext cx="3599313" cy="369332"/>
          </a:xfrm>
          <a:prstGeom prst="rect">
            <a:avLst/>
          </a:prstGeom>
          <a:noFill/>
        </p:spPr>
        <p:txBody>
          <a:bodyPr wrap="square" rtlCol="0">
            <a:spAutoFit/>
          </a:bodyPr>
          <a:lstStyle/>
          <a:p>
            <a:r>
              <a:rPr lang="en-US" dirty="0">
                <a:solidFill>
                  <a:schemeClr val="bg1">
                    <a:lumMod val="50000"/>
                  </a:schemeClr>
                </a:solidFill>
              </a:rPr>
              <a:t>S4: Can </a:t>
            </a:r>
            <a:r>
              <a:rPr lang="en-US" dirty="0" smtClean="0">
                <a:solidFill>
                  <a:schemeClr val="bg1">
                    <a:lumMod val="50000"/>
                  </a:schemeClr>
                </a:solidFill>
              </a:rPr>
              <a:t>we expand subway capacity?</a:t>
            </a:r>
            <a:endParaRPr lang="en-US" dirty="0">
              <a:solidFill>
                <a:schemeClr val="bg1">
                  <a:lumMod val="50000"/>
                </a:schemeClr>
              </a:solidFill>
            </a:endParaRPr>
          </a:p>
        </p:txBody>
      </p:sp>
      <p:sp>
        <p:nvSpPr>
          <p:cNvPr id="3" name="Rectangle 2"/>
          <p:cNvSpPr/>
          <p:nvPr/>
        </p:nvSpPr>
        <p:spPr>
          <a:xfrm>
            <a:off x="1395984" y="1333500"/>
            <a:ext cx="2743200" cy="1104900"/>
          </a:xfrm>
          <a:prstGeom prst="rect">
            <a:avLst/>
          </a:prstGeom>
          <a:noFill/>
          <a:ln w="50800">
            <a:solidFill>
              <a:srgbClr val="F68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34455" y="2514600"/>
            <a:ext cx="2743200" cy="914400"/>
          </a:xfrm>
          <a:prstGeom prst="rect">
            <a:avLst/>
          </a:prstGeom>
          <a:noFill/>
          <a:ln w="50800">
            <a:solidFill>
              <a:srgbClr val="F68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76800" y="4191000"/>
            <a:ext cx="2971800" cy="990600"/>
          </a:xfrm>
          <a:prstGeom prst="rect">
            <a:avLst/>
          </a:prstGeom>
          <a:noFill/>
          <a:ln w="50800">
            <a:solidFill>
              <a:srgbClr val="F68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9456" y="4447032"/>
            <a:ext cx="4060727" cy="369332"/>
          </a:xfrm>
          <a:prstGeom prst="rect">
            <a:avLst/>
          </a:prstGeom>
          <a:solidFill>
            <a:schemeClr val="bg1">
              <a:lumMod val="95000"/>
            </a:schemeClr>
          </a:solidFill>
        </p:spPr>
        <p:txBody>
          <a:bodyPr wrap="none" rtlCol="0">
            <a:spAutoFit/>
          </a:bodyPr>
          <a:lstStyle/>
          <a:p>
            <a:r>
              <a:rPr lang="en-US" b="1" dirty="0" smtClean="0">
                <a:solidFill>
                  <a:srgbClr val="FF0000"/>
                </a:solidFill>
                <a:sym typeface="Symbol"/>
              </a:rPr>
              <a:t>  </a:t>
            </a:r>
            <a:r>
              <a:rPr lang="en-US" b="1" dirty="0" smtClean="0">
                <a:solidFill>
                  <a:srgbClr val="FF0000"/>
                </a:solidFill>
              </a:rPr>
              <a:t>Intervals grow from 2min to 3min</a:t>
            </a:r>
            <a:endParaRPr lang="en-US" b="1" dirty="0">
              <a:solidFill>
                <a:srgbClr val="FF0000"/>
              </a:solidFill>
            </a:endParaRPr>
          </a:p>
        </p:txBody>
      </p:sp>
      <p:sp>
        <p:nvSpPr>
          <p:cNvPr id="11" name="TextBox 10"/>
          <p:cNvSpPr txBox="1"/>
          <p:nvPr/>
        </p:nvSpPr>
        <p:spPr>
          <a:xfrm>
            <a:off x="237743" y="5185696"/>
            <a:ext cx="4042439" cy="369332"/>
          </a:xfrm>
          <a:prstGeom prst="rect">
            <a:avLst/>
          </a:prstGeom>
          <a:solidFill>
            <a:schemeClr val="bg1">
              <a:lumMod val="95000"/>
            </a:schemeClr>
          </a:solidFill>
        </p:spPr>
        <p:txBody>
          <a:bodyPr wrap="square" rtlCol="0">
            <a:spAutoFit/>
          </a:bodyPr>
          <a:lstStyle/>
          <a:p>
            <a:r>
              <a:rPr lang="en-US" b="1" dirty="0">
                <a:solidFill>
                  <a:srgbClr val="FF0000"/>
                </a:solidFill>
                <a:sym typeface="Symbol"/>
              </a:rPr>
              <a:t> </a:t>
            </a:r>
            <a:r>
              <a:rPr lang="en-US" b="1" dirty="0" smtClean="0">
                <a:solidFill>
                  <a:srgbClr val="FF0000"/>
                </a:solidFill>
                <a:sym typeface="Symbol"/>
              </a:rPr>
              <a:t> </a:t>
            </a:r>
            <a:r>
              <a:rPr lang="en-US" b="1" dirty="0" smtClean="0">
                <a:solidFill>
                  <a:srgbClr val="FF0000"/>
                </a:solidFill>
              </a:rPr>
              <a:t>Trains slowed</a:t>
            </a:r>
            <a:endParaRPr lang="en-US" b="1" dirty="0">
              <a:solidFill>
                <a:srgbClr val="FF0000"/>
              </a:solidFill>
            </a:endParaRPr>
          </a:p>
        </p:txBody>
      </p:sp>
      <p:sp>
        <p:nvSpPr>
          <p:cNvPr id="12" name="Rectangle 11"/>
          <p:cNvSpPr/>
          <p:nvPr/>
        </p:nvSpPr>
        <p:spPr>
          <a:xfrm>
            <a:off x="164592" y="4816364"/>
            <a:ext cx="4115589" cy="369332"/>
          </a:xfrm>
          <a:prstGeom prst="rect">
            <a:avLst/>
          </a:prstGeom>
          <a:solidFill>
            <a:schemeClr val="bg1">
              <a:lumMod val="95000"/>
            </a:schemeClr>
          </a:solidFill>
        </p:spPr>
        <p:txBody>
          <a:bodyPr wrap="square">
            <a:spAutoFit/>
          </a:bodyPr>
          <a:lstStyle/>
          <a:p>
            <a:r>
              <a:rPr lang="en-US" b="1" dirty="0">
                <a:solidFill>
                  <a:srgbClr val="FF0000"/>
                </a:solidFill>
                <a:sym typeface="Symbol"/>
              </a:rPr>
              <a:t>  </a:t>
            </a:r>
            <a:r>
              <a:rPr lang="en-US" b="1" dirty="0" smtClean="0">
                <a:solidFill>
                  <a:srgbClr val="FF0000"/>
                </a:solidFill>
                <a:sym typeface="Symbol"/>
              </a:rPr>
              <a:t> Capacity </a:t>
            </a:r>
            <a:r>
              <a:rPr lang="en-US" b="1" dirty="0">
                <a:solidFill>
                  <a:srgbClr val="FF0000"/>
                </a:solidFill>
                <a:sym typeface="Symbol"/>
              </a:rPr>
              <a:t>increases by only 33%</a:t>
            </a:r>
            <a:endParaRPr lang="en-US" b="1" dirty="0">
              <a:solidFill>
                <a:srgbClr val="FF0000"/>
              </a:solidFill>
            </a:endParaRPr>
          </a:p>
        </p:txBody>
      </p:sp>
    </p:spTree>
    <p:extLst>
      <p:ext uri="{BB962C8B-B14F-4D97-AF65-F5344CB8AC3E}">
        <p14:creationId xmlns:p14="http://schemas.microsoft.com/office/powerpoint/2010/main" val="1558524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791481495"/>
              </p:ext>
            </p:extLst>
          </p:nvPr>
        </p:nvGraphicFramePr>
        <p:xfrm>
          <a:off x="402879" y="603885"/>
          <a:ext cx="8338242" cy="4953000"/>
        </p:xfrm>
        <a:graphic>
          <a:graphicData uri="http://schemas.openxmlformats.org/presentationml/2006/ole">
            <mc:AlternateContent xmlns:mc="http://schemas.openxmlformats.org/markup-compatibility/2006">
              <mc:Choice xmlns:v="urn:schemas-microsoft-com:vml" Requires="v">
                <p:oleObj spid="_x0000_s5222" name="Acrobat Document" r:id="rId4" imgW="5724290" imgH="3400425" progId="AcroExch.Document.DC">
                  <p:embed/>
                </p:oleObj>
              </mc:Choice>
              <mc:Fallback>
                <p:oleObj name="Acrobat Document" r:id="rId4" imgW="5724290" imgH="3400425" progId="AcroExch.Document.DC">
                  <p:embed/>
                  <p:pic>
                    <p:nvPicPr>
                      <p:cNvPr id="0" name=""/>
                      <p:cNvPicPr/>
                      <p:nvPr/>
                    </p:nvPicPr>
                    <p:blipFill>
                      <a:blip r:embed="rId5"/>
                      <a:stretch>
                        <a:fillRect/>
                      </a:stretch>
                    </p:blipFill>
                    <p:spPr>
                      <a:xfrm>
                        <a:off x="402879" y="603885"/>
                        <a:ext cx="8338242" cy="4953000"/>
                      </a:xfrm>
                      <a:prstGeom prst="rect">
                        <a:avLst/>
                      </a:prstGeom>
                    </p:spPr>
                  </p:pic>
                </p:oleObj>
              </mc:Fallback>
            </mc:AlternateContent>
          </a:graphicData>
        </a:graphic>
      </p:graphicFrame>
      <p:sp>
        <p:nvSpPr>
          <p:cNvPr id="7" name="TextBox 6"/>
          <p:cNvSpPr txBox="1"/>
          <p:nvPr/>
        </p:nvSpPr>
        <p:spPr>
          <a:xfrm>
            <a:off x="5861540" y="4360986"/>
            <a:ext cx="2895599" cy="1969770"/>
          </a:xfrm>
          <a:prstGeom prst="rect">
            <a:avLst/>
          </a:prstGeom>
          <a:blipFill>
            <a:blip r:embed="rId6"/>
            <a:tile tx="0" ty="0" sx="100000" sy="100000" flip="none" algn="tl"/>
          </a:blipFill>
        </p:spPr>
        <p:txBody>
          <a:bodyPr wrap="square" rtlCol="0">
            <a:spAutoFit/>
          </a:bodyPr>
          <a:lstStyle/>
          <a:p>
            <a:r>
              <a:rPr lang="en-US" sz="1600" b="1" dirty="0" smtClean="0"/>
              <a:t>Straitjacket considerations:</a:t>
            </a:r>
          </a:p>
          <a:p>
            <a:r>
              <a:rPr lang="en-US" dirty="0" smtClean="0"/>
              <a:t>     </a:t>
            </a:r>
            <a:r>
              <a:rPr lang="en-US" sz="1400" dirty="0" smtClean="0"/>
              <a:t>Train accelerations</a:t>
            </a:r>
          </a:p>
          <a:p>
            <a:r>
              <a:rPr lang="en-US" sz="1400" dirty="0" smtClean="0"/>
              <a:t>       Transfer stations</a:t>
            </a:r>
          </a:p>
          <a:p>
            <a:r>
              <a:rPr lang="en-US" sz="1400" dirty="0" smtClean="0"/>
              <a:t>       End-of-line turnarounds</a:t>
            </a:r>
          </a:p>
          <a:p>
            <a:r>
              <a:rPr lang="en-US" sz="1400" dirty="0" smtClean="0"/>
              <a:t>       Uneven system dimensions</a:t>
            </a:r>
          </a:p>
          <a:p>
            <a:r>
              <a:rPr lang="en-US" sz="1400" dirty="0" smtClean="0"/>
              <a:t>       Passenger information systems</a:t>
            </a:r>
          </a:p>
          <a:p>
            <a:r>
              <a:rPr lang="en-US" sz="1400" dirty="0"/>
              <a:t> </a:t>
            </a:r>
            <a:r>
              <a:rPr lang="en-US" sz="1400" dirty="0" smtClean="0"/>
              <a:t>      Crowd management</a:t>
            </a:r>
          </a:p>
          <a:p>
            <a:r>
              <a:rPr lang="en-US" sz="1400" dirty="0" smtClean="0"/>
              <a:t>       Safety</a:t>
            </a:r>
            <a:endParaRPr lang="en-US" dirty="0"/>
          </a:p>
        </p:txBody>
      </p:sp>
      <p:sp>
        <p:nvSpPr>
          <p:cNvPr id="10" name="TextBox 9"/>
          <p:cNvSpPr txBox="1"/>
          <p:nvPr/>
        </p:nvSpPr>
        <p:spPr>
          <a:xfrm>
            <a:off x="-152400" y="0"/>
            <a:ext cx="9448800" cy="400110"/>
          </a:xfrm>
          <a:prstGeom prst="rect">
            <a:avLst/>
          </a:prstGeom>
          <a:solidFill>
            <a:schemeClr val="accent2">
              <a:lumMod val="75000"/>
            </a:schemeClr>
          </a:solidFill>
        </p:spPr>
        <p:txBody>
          <a:bodyPr wrap="square" rtlCol="0">
            <a:spAutoFit/>
          </a:bodyPr>
          <a:lstStyle/>
          <a:p>
            <a:pPr algn="ctr"/>
            <a:r>
              <a:rPr lang="en-US" sz="2000" dirty="0" smtClean="0">
                <a:solidFill>
                  <a:schemeClr val="bg1"/>
                </a:solidFill>
                <a:latin typeface="Arial" panose="020B0604020202020204" pitchFamily="34" charset="0"/>
                <a:cs typeface="Arial" panose="020B0604020202020204" pitchFamily="34" charset="0"/>
              </a:rPr>
              <a:t>The System’s Kinematics</a:t>
            </a:r>
            <a:endParaRPr lang="en-US" sz="2000"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13855" y="6488668"/>
            <a:ext cx="3599313" cy="369332"/>
          </a:xfrm>
          <a:prstGeom prst="rect">
            <a:avLst/>
          </a:prstGeom>
          <a:noFill/>
        </p:spPr>
        <p:txBody>
          <a:bodyPr wrap="square" rtlCol="0">
            <a:spAutoFit/>
          </a:bodyPr>
          <a:lstStyle/>
          <a:p>
            <a:r>
              <a:rPr lang="en-US" dirty="0">
                <a:solidFill>
                  <a:schemeClr val="bg1">
                    <a:lumMod val="50000"/>
                  </a:schemeClr>
                </a:solidFill>
              </a:rPr>
              <a:t>S4: Can </a:t>
            </a:r>
            <a:r>
              <a:rPr lang="en-US" dirty="0" smtClean="0">
                <a:solidFill>
                  <a:schemeClr val="bg1">
                    <a:lumMod val="50000"/>
                  </a:schemeClr>
                </a:solidFill>
              </a:rPr>
              <a:t>we expand subway capacity?</a:t>
            </a:r>
            <a:endParaRPr lang="en-US" dirty="0">
              <a:solidFill>
                <a:schemeClr val="bg1">
                  <a:lumMod val="50000"/>
                </a:schemeClr>
              </a:solidFill>
            </a:endParaRPr>
          </a:p>
        </p:txBody>
      </p:sp>
      <p:sp>
        <p:nvSpPr>
          <p:cNvPr id="3" name="TextBox 2"/>
          <p:cNvSpPr txBox="1"/>
          <p:nvPr/>
        </p:nvSpPr>
        <p:spPr>
          <a:xfrm>
            <a:off x="2667000" y="1078523"/>
            <a:ext cx="2514600" cy="369332"/>
          </a:xfrm>
          <a:prstGeom prst="rect">
            <a:avLst/>
          </a:prstGeom>
          <a:noFill/>
        </p:spPr>
        <p:txBody>
          <a:bodyPr wrap="square" rtlCol="0">
            <a:spAutoFit/>
          </a:bodyPr>
          <a:lstStyle/>
          <a:p>
            <a:r>
              <a:rPr lang="en-US" b="1" dirty="0" smtClean="0">
                <a:solidFill>
                  <a:srgbClr val="FF0000"/>
                </a:solidFill>
              </a:rPr>
              <a:t>|</a:t>
            </a:r>
            <a:r>
              <a:rPr lang="en-US" b="1" dirty="0" smtClean="0">
                <a:solidFill>
                  <a:srgbClr val="FF0000"/>
                </a:solidFill>
                <a:sym typeface="Symbol"/>
              </a:rPr>
              <a:t></a:t>
            </a:r>
            <a:r>
              <a:rPr lang="en-US" b="1" dirty="0">
                <a:solidFill>
                  <a:srgbClr val="FF0000"/>
                </a:solidFill>
                <a:sym typeface="Symbol"/>
              </a:rPr>
              <a:t></a:t>
            </a:r>
            <a:r>
              <a:rPr lang="en-US" b="1" dirty="0" smtClean="0">
                <a:solidFill>
                  <a:srgbClr val="FF0000"/>
                </a:solidFill>
              </a:rPr>
              <a:t> </a:t>
            </a:r>
            <a:r>
              <a:rPr lang="en-US" b="1" dirty="0" smtClean="0">
                <a:solidFill>
                  <a:srgbClr val="FF0000"/>
                </a:solidFill>
                <a:sym typeface="Symbol"/>
              </a:rPr>
              <a:t>  2 min  |  </a:t>
            </a:r>
            <a:endParaRPr lang="en-US" b="1" dirty="0">
              <a:solidFill>
                <a:srgbClr val="FF0000"/>
              </a:solidFill>
            </a:endParaRPr>
          </a:p>
        </p:txBody>
      </p:sp>
      <p:sp>
        <p:nvSpPr>
          <p:cNvPr id="4" name="TextBox 3"/>
          <p:cNvSpPr txBox="1"/>
          <p:nvPr/>
        </p:nvSpPr>
        <p:spPr>
          <a:xfrm>
            <a:off x="1447800" y="6019800"/>
            <a:ext cx="184731" cy="369332"/>
          </a:xfrm>
          <a:prstGeom prst="rect">
            <a:avLst/>
          </a:prstGeom>
          <a:noFill/>
        </p:spPr>
        <p:txBody>
          <a:bodyPr wrap="none" rtlCol="0">
            <a:spAutoFit/>
          </a:bodyPr>
          <a:lstStyle/>
          <a:p>
            <a:endParaRPr lang="en-US" dirty="0"/>
          </a:p>
        </p:txBody>
      </p:sp>
      <p:sp useBgFill="1">
        <p:nvSpPr>
          <p:cNvPr id="8" name="TextBox 7"/>
          <p:cNvSpPr txBox="1"/>
          <p:nvPr/>
        </p:nvSpPr>
        <p:spPr>
          <a:xfrm>
            <a:off x="3124200" y="2209800"/>
            <a:ext cx="1840119" cy="369332"/>
          </a:xfrm>
          <a:prstGeom prst="rect">
            <a:avLst/>
          </a:prstGeom>
        </p:spPr>
        <p:txBody>
          <a:bodyPr wrap="none" rtlCol="0">
            <a:spAutoFit/>
          </a:bodyPr>
          <a:lstStyle/>
          <a:p>
            <a:r>
              <a:rPr lang="en-US" dirty="0" smtClean="0">
                <a:solidFill>
                  <a:srgbClr val="FF0000"/>
                </a:solidFill>
              </a:rPr>
              <a:t>Trains not slowed</a:t>
            </a:r>
            <a:endParaRPr lang="en-US" dirty="0">
              <a:solidFill>
                <a:srgbClr val="FF0000"/>
              </a:solidFill>
            </a:endParaRPr>
          </a:p>
        </p:txBody>
      </p:sp>
      <p:sp useBgFill="1">
        <p:nvSpPr>
          <p:cNvPr id="11" name="TextBox 10"/>
          <p:cNvSpPr txBox="1"/>
          <p:nvPr/>
        </p:nvSpPr>
        <p:spPr>
          <a:xfrm>
            <a:off x="5386754" y="1090246"/>
            <a:ext cx="2287165" cy="369332"/>
          </a:xfrm>
          <a:prstGeom prst="rect">
            <a:avLst/>
          </a:prstGeom>
        </p:spPr>
        <p:txBody>
          <a:bodyPr wrap="none" rtlCol="0">
            <a:spAutoFit/>
          </a:bodyPr>
          <a:lstStyle/>
          <a:p>
            <a:r>
              <a:rPr lang="en-US" dirty="0" smtClean="0">
                <a:solidFill>
                  <a:srgbClr val="FF0000"/>
                </a:solidFill>
              </a:rPr>
              <a:t>Flow of trains doubled</a:t>
            </a:r>
            <a:endParaRPr lang="en-US" dirty="0">
              <a:solidFill>
                <a:srgbClr val="FF0000"/>
              </a:solidFill>
            </a:endParaRPr>
          </a:p>
        </p:txBody>
      </p:sp>
      <p:sp>
        <p:nvSpPr>
          <p:cNvPr id="9" name="Rectangle 8"/>
          <p:cNvSpPr/>
          <p:nvPr/>
        </p:nvSpPr>
        <p:spPr>
          <a:xfrm>
            <a:off x="721839" y="1570892"/>
            <a:ext cx="1022931" cy="609600"/>
          </a:xfrm>
          <a:prstGeom prst="rect">
            <a:avLst/>
          </a:prstGeom>
          <a:solidFill>
            <a:schemeClr val="bg1">
              <a:alpha val="0"/>
            </a:schemeClr>
          </a:solidFill>
          <a:ln w="34925" cmpd="thickThi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9600" y="2743200"/>
            <a:ext cx="1176202" cy="609600"/>
          </a:xfrm>
          <a:prstGeom prst="rect">
            <a:avLst/>
          </a:prstGeom>
          <a:solidFill>
            <a:schemeClr val="bg1">
              <a:alpha val="0"/>
            </a:schemeClr>
          </a:solidFill>
          <a:ln w="34925" cmpd="thickThi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199" y="3657600"/>
            <a:ext cx="983205" cy="609600"/>
          </a:xfrm>
          <a:prstGeom prst="rect">
            <a:avLst/>
          </a:prstGeom>
          <a:solidFill>
            <a:schemeClr val="bg1">
              <a:alpha val="0"/>
            </a:schemeClr>
          </a:solidFill>
          <a:ln w="34925"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66999" y="3645877"/>
            <a:ext cx="959489" cy="609600"/>
          </a:xfrm>
          <a:prstGeom prst="rect">
            <a:avLst/>
          </a:prstGeom>
          <a:solidFill>
            <a:schemeClr val="bg1">
              <a:alpha val="0"/>
            </a:schemeClr>
          </a:solidFill>
          <a:ln w="34925"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19600" y="3645877"/>
            <a:ext cx="967154" cy="609600"/>
          </a:xfrm>
          <a:prstGeom prst="rect">
            <a:avLst/>
          </a:prstGeom>
          <a:solidFill>
            <a:schemeClr val="bg1">
              <a:alpha val="0"/>
            </a:schemeClr>
          </a:solidFill>
          <a:ln w="34925"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19321" y="3645877"/>
            <a:ext cx="871402" cy="609600"/>
          </a:xfrm>
          <a:prstGeom prst="rect">
            <a:avLst/>
          </a:prstGeom>
          <a:solidFill>
            <a:schemeClr val="bg1">
              <a:alpha val="0"/>
            </a:schemeClr>
          </a:solidFill>
          <a:ln w="34925"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25969" y="2807677"/>
            <a:ext cx="555943" cy="357554"/>
          </a:xfrm>
          <a:prstGeom prst="ellipse">
            <a:avLst/>
          </a:prstGeom>
          <a:solidFill>
            <a:schemeClr val="accent1">
              <a:alpha val="0"/>
            </a:schemeClr>
          </a:solidFill>
          <a:ln w="38100"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694688" y="1570892"/>
            <a:ext cx="563112" cy="381000"/>
          </a:xfrm>
          <a:prstGeom prst="ellipse">
            <a:avLst/>
          </a:prstGeom>
          <a:solidFill>
            <a:schemeClr val="accent1">
              <a:alpha val="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325183" y="1594338"/>
            <a:ext cx="555943" cy="357554"/>
          </a:xfrm>
          <a:prstGeom prst="ellipse">
            <a:avLst/>
          </a:prstGeom>
          <a:solidFill>
            <a:schemeClr val="accent1">
              <a:alpha val="0"/>
            </a:schemeClr>
          </a:solidFill>
          <a:ln w="381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707719" y="2819400"/>
            <a:ext cx="555943" cy="357554"/>
          </a:xfrm>
          <a:prstGeom prst="ellipse">
            <a:avLst/>
          </a:prstGeom>
          <a:solidFill>
            <a:schemeClr val="accent1">
              <a:alpha val="0"/>
            </a:schemeClr>
          </a:solidFill>
          <a:ln w="381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9238" y="4976019"/>
            <a:ext cx="4240263" cy="369332"/>
          </a:xfrm>
          <a:prstGeom prst="rect">
            <a:avLst/>
          </a:prstGeom>
          <a:blipFill>
            <a:blip r:embed="rId6"/>
            <a:tile tx="0" ty="0" sx="100000" sy="100000" flip="none" algn="tl"/>
          </a:blipFill>
        </p:spPr>
        <p:txBody>
          <a:bodyPr wrap="none" rtlCol="0">
            <a:spAutoFit/>
          </a:bodyPr>
          <a:lstStyle/>
          <a:p>
            <a:r>
              <a:rPr lang="en-US" dirty="0" smtClean="0">
                <a:sym typeface="Symbol"/>
              </a:rPr>
              <a:t>  </a:t>
            </a:r>
            <a:r>
              <a:rPr lang="en-US" dirty="0" smtClean="0"/>
              <a:t>Twice the number of seats per passenger</a:t>
            </a:r>
            <a:endParaRPr lang="en-US" dirty="0"/>
          </a:p>
        </p:txBody>
      </p:sp>
      <p:sp>
        <p:nvSpPr>
          <p:cNvPr id="24" name="TextBox 23"/>
          <p:cNvSpPr txBox="1"/>
          <p:nvPr/>
        </p:nvSpPr>
        <p:spPr>
          <a:xfrm>
            <a:off x="37730" y="5346622"/>
            <a:ext cx="4231771" cy="369332"/>
          </a:xfrm>
          <a:prstGeom prst="rect">
            <a:avLst/>
          </a:prstGeom>
          <a:blipFill>
            <a:blip r:embed="rId6"/>
            <a:tile tx="0" ty="0" sx="100000" sy="100000" flip="none" algn="tl"/>
          </a:blipFill>
        </p:spPr>
        <p:txBody>
          <a:bodyPr wrap="square" rtlCol="0">
            <a:spAutoFit/>
          </a:bodyPr>
          <a:lstStyle/>
          <a:p>
            <a:r>
              <a:rPr lang="en-US" dirty="0">
                <a:sym typeface="Symbol"/>
              </a:rPr>
              <a:t> </a:t>
            </a:r>
            <a:r>
              <a:rPr lang="en-US" dirty="0" smtClean="0">
                <a:sym typeface="Symbol"/>
              </a:rPr>
              <a:t> </a:t>
            </a:r>
            <a:r>
              <a:rPr lang="en-US" dirty="0" smtClean="0"/>
              <a:t>Uniform distribution of passengers</a:t>
            </a:r>
            <a:endParaRPr lang="en-US" dirty="0"/>
          </a:p>
        </p:txBody>
      </p:sp>
      <p:sp>
        <p:nvSpPr>
          <p:cNvPr id="25" name="TextBox 24"/>
          <p:cNvSpPr txBox="1"/>
          <p:nvPr/>
        </p:nvSpPr>
        <p:spPr>
          <a:xfrm>
            <a:off x="31323" y="5715000"/>
            <a:ext cx="4238178" cy="369332"/>
          </a:xfrm>
          <a:prstGeom prst="rect">
            <a:avLst/>
          </a:prstGeom>
          <a:blipFill>
            <a:blip r:embed="rId6"/>
            <a:tile tx="0" ty="0" sx="100000" sy="100000" flip="none" algn="tl"/>
          </a:blipFill>
        </p:spPr>
        <p:txBody>
          <a:bodyPr wrap="square" rtlCol="0">
            <a:spAutoFit/>
          </a:bodyPr>
          <a:lstStyle/>
          <a:p>
            <a:r>
              <a:rPr lang="en-US" dirty="0">
                <a:sym typeface="Symbol"/>
              </a:rPr>
              <a:t> </a:t>
            </a:r>
            <a:r>
              <a:rPr lang="en-US" dirty="0" smtClean="0">
                <a:sym typeface="Symbol"/>
              </a:rPr>
              <a:t> </a:t>
            </a:r>
            <a:r>
              <a:rPr lang="en-US" dirty="0" smtClean="0"/>
              <a:t>Capacity increases to 120,000 pax/h</a:t>
            </a:r>
            <a:endParaRPr lang="en-US" dirty="0"/>
          </a:p>
        </p:txBody>
      </p:sp>
      <p:sp>
        <p:nvSpPr>
          <p:cNvPr id="26" name="Oval 25"/>
          <p:cNvSpPr/>
          <p:nvPr/>
        </p:nvSpPr>
        <p:spPr>
          <a:xfrm>
            <a:off x="6325183" y="2785638"/>
            <a:ext cx="555943" cy="357554"/>
          </a:xfrm>
          <a:prstGeom prst="ellipse">
            <a:avLst/>
          </a:prstGeom>
          <a:solidFill>
            <a:schemeClr val="accent1">
              <a:alpha val="0"/>
            </a:schemeClr>
          </a:solidFill>
          <a:ln w="38100"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743200" y="1594572"/>
            <a:ext cx="555943" cy="357554"/>
          </a:xfrm>
          <a:prstGeom prst="ellipse">
            <a:avLst/>
          </a:prstGeom>
          <a:solidFill>
            <a:schemeClr val="accent1">
              <a:alpha val="0"/>
            </a:schemeClr>
          </a:solidFill>
          <a:ln w="381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599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animBg="1"/>
      <p:bldP spid="11" grpId="0" animBg="1"/>
      <p:bldP spid="9"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dirty="0" smtClean="0"/>
              <a:t>IMAGINATION AND THE EVOLUTION OF </a:t>
            </a:r>
            <a:br>
              <a:rPr lang="en-US" dirty="0" smtClean="0"/>
            </a:br>
            <a:r>
              <a:rPr lang="en-US" dirty="0" smtClean="0"/>
              <a:t>TRANSPORTATION SCIENCE</a:t>
            </a:r>
            <a:endParaRPr lang="en-US" dirty="0"/>
          </a:p>
        </p:txBody>
      </p:sp>
      <p:sp>
        <p:nvSpPr>
          <p:cNvPr id="3" name="Content Placeholder 2"/>
          <p:cNvSpPr>
            <a:spLocks noGrp="1"/>
          </p:cNvSpPr>
          <p:nvPr>
            <p:ph idx="1"/>
          </p:nvPr>
        </p:nvSpPr>
        <p:spPr>
          <a:xfrm>
            <a:off x="740728" y="2451477"/>
            <a:ext cx="7946071" cy="533400"/>
          </a:xfrm>
        </p:spPr>
        <p:txBody>
          <a:bodyPr>
            <a:normAutofit/>
          </a:bodyPr>
          <a:lstStyle/>
          <a:p>
            <a:r>
              <a:rPr lang="en-US" dirty="0" smtClean="0"/>
              <a:t>Computer science tools put knowledge to use.</a:t>
            </a:r>
          </a:p>
          <a:p>
            <a:endParaRPr lang="en-US" dirty="0"/>
          </a:p>
        </p:txBody>
      </p:sp>
      <p:sp>
        <p:nvSpPr>
          <p:cNvPr id="4" name="Text Placeholder 3"/>
          <p:cNvSpPr>
            <a:spLocks noGrp="1"/>
          </p:cNvSpPr>
          <p:nvPr>
            <p:ph type="body" sz="quarter" idx="10"/>
          </p:nvPr>
        </p:nvSpPr>
        <p:spPr/>
        <p:txBody>
          <a:bodyPr/>
          <a:lstStyle/>
          <a:p>
            <a:endParaRPr lang="en-US"/>
          </a:p>
        </p:txBody>
      </p:sp>
      <p:sp>
        <p:nvSpPr>
          <p:cNvPr id="6" name="Content Placeholder 2"/>
          <p:cNvSpPr txBox="1">
            <a:spLocks/>
          </p:cNvSpPr>
          <p:nvPr/>
        </p:nvSpPr>
        <p:spPr>
          <a:xfrm>
            <a:off x="715452" y="1384547"/>
            <a:ext cx="7742747" cy="5334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i="1" dirty="0" smtClean="0"/>
              <a:t>                                         “Imagination is more important than knowledge”</a:t>
            </a:r>
          </a:p>
          <a:p>
            <a:endParaRPr lang="en-US" dirty="0"/>
          </a:p>
        </p:txBody>
      </p:sp>
      <p:pic>
        <p:nvPicPr>
          <p:cNvPr id="8196" name="Picture 4" descr="The Vallon de Baume 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514" y="3433384"/>
            <a:ext cx="1676400" cy="180906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ford's assembly 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3153325"/>
            <a:ext cx="277548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first ferris wheel chicago fair diagr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1453" y="3797301"/>
            <a:ext cx="1192177"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federal express hu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8514" y="3272922"/>
            <a:ext cx="1712849" cy="127873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ship to shore crane desig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4721" y="3028848"/>
            <a:ext cx="1905000" cy="1270969"/>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Image result for uber syste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800" y="4106112"/>
            <a:ext cx="1733019" cy="12192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938514" y="5562600"/>
            <a:ext cx="7620000" cy="5334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smtClean="0"/>
              <a:t>Transportation physics laws not fully known.</a:t>
            </a:r>
          </a:p>
          <a:p>
            <a:endParaRPr lang="en-US" dirty="0"/>
          </a:p>
        </p:txBody>
      </p:sp>
      <p:pic>
        <p:nvPicPr>
          <p:cNvPr id="15" name="Picture 8" descr="Image result for richard feyn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1370248"/>
            <a:ext cx="1168399" cy="876300"/>
          </a:xfrm>
          <a:prstGeom prst="rect">
            <a:avLst/>
          </a:prstGeom>
          <a:noFill/>
          <a:ln w="3175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3000" y="1370248"/>
            <a:ext cx="702218" cy="932690"/>
          </a:xfrm>
          <a:prstGeom prst="rect">
            <a:avLst/>
          </a:prstGeom>
          <a:noFill/>
          <a:ln w="3175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descr="Image result for berkeley campanile at nigh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2432" y="-4870233"/>
            <a:ext cx="15316200" cy="1834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211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2" y="228600"/>
            <a:ext cx="9144000" cy="6858000"/>
          </a:xfrm>
          <a:prstGeom prst="rect">
            <a:avLst/>
          </a:prstGeom>
        </p:spPr>
      </p:pic>
      <p:sp>
        <p:nvSpPr>
          <p:cNvPr id="2" name="Title 1"/>
          <p:cNvSpPr>
            <a:spLocks noGrp="1"/>
          </p:cNvSpPr>
          <p:nvPr>
            <p:ph type="title"/>
          </p:nvPr>
        </p:nvSpPr>
        <p:spPr/>
        <p:txBody>
          <a:bodyPr>
            <a:normAutofit/>
          </a:bodyPr>
          <a:lstStyle/>
          <a:p>
            <a:r>
              <a:rPr lang="en-US" dirty="0" smtClean="0"/>
              <a:t>Dispersed Destinations</a:t>
            </a:r>
            <a:endParaRPr lang="en-US" dirty="0"/>
          </a:p>
        </p:txBody>
      </p:sp>
      <p:sp>
        <p:nvSpPr>
          <p:cNvPr id="8" name="Text Placeholder 7"/>
          <p:cNvSpPr>
            <a:spLocks noGrp="1"/>
          </p:cNvSpPr>
          <p:nvPr>
            <p:ph type="body" sz="quarter" idx="10"/>
          </p:nvPr>
        </p:nvSpPr>
        <p:spPr/>
        <p:txBody>
          <a:bodyPr/>
          <a:lstStyle/>
          <a:p>
            <a:r>
              <a:rPr lang="en-US" dirty="0"/>
              <a:t>S1: Why are big cities so congested?</a:t>
            </a:r>
          </a:p>
        </p:txBody>
      </p:sp>
      <p:sp>
        <p:nvSpPr>
          <p:cNvPr id="4" name="TextBox 3"/>
          <p:cNvSpPr txBox="1"/>
          <p:nvPr/>
        </p:nvSpPr>
        <p:spPr>
          <a:xfrm>
            <a:off x="1542046" y="5029200"/>
            <a:ext cx="1487908" cy="646331"/>
          </a:xfrm>
          <a:prstGeom prst="rect">
            <a:avLst/>
          </a:prstGeom>
          <a:noFill/>
        </p:spPr>
        <p:txBody>
          <a:bodyPr wrap="none" rtlCol="0">
            <a:spAutoFit/>
          </a:bodyPr>
          <a:lstStyle/>
          <a:p>
            <a:pPr algn="ctr"/>
            <a:r>
              <a:rPr lang="en-US" dirty="0" smtClean="0">
                <a:solidFill>
                  <a:srgbClr val="000000"/>
                </a:solidFill>
              </a:rPr>
              <a:t>Concentrated</a:t>
            </a:r>
            <a:br>
              <a:rPr lang="en-US" dirty="0" smtClean="0">
                <a:solidFill>
                  <a:srgbClr val="000000"/>
                </a:solidFill>
              </a:rPr>
            </a:br>
            <a:r>
              <a:rPr lang="en-US" dirty="0" smtClean="0">
                <a:solidFill>
                  <a:srgbClr val="000000"/>
                </a:solidFill>
              </a:rPr>
              <a:t>Destinations</a:t>
            </a:r>
            <a:endParaRPr lang="en-US" dirty="0">
              <a:solidFill>
                <a:srgbClr val="000000"/>
              </a:solidFill>
            </a:endParaRPr>
          </a:p>
        </p:txBody>
      </p:sp>
      <p:sp>
        <p:nvSpPr>
          <p:cNvPr id="19" name="TextBox 18"/>
          <p:cNvSpPr txBox="1"/>
          <p:nvPr/>
        </p:nvSpPr>
        <p:spPr>
          <a:xfrm>
            <a:off x="6161725" y="5029200"/>
            <a:ext cx="1356462" cy="646331"/>
          </a:xfrm>
          <a:prstGeom prst="rect">
            <a:avLst/>
          </a:prstGeom>
          <a:noFill/>
        </p:spPr>
        <p:txBody>
          <a:bodyPr wrap="none" rtlCol="0">
            <a:spAutoFit/>
          </a:bodyPr>
          <a:lstStyle/>
          <a:p>
            <a:pPr algn="ctr"/>
            <a:r>
              <a:rPr lang="en-US" dirty="0" smtClean="0">
                <a:solidFill>
                  <a:srgbClr val="000000"/>
                </a:solidFill>
              </a:rPr>
              <a:t>Dispersed</a:t>
            </a:r>
          </a:p>
          <a:p>
            <a:pPr algn="ctr"/>
            <a:r>
              <a:rPr lang="en-US" dirty="0" smtClean="0">
                <a:solidFill>
                  <a:srgbClr val="000000"/>
                </a:solidFill>
              </a:rPr>
              <a:t>Destinations</a:t>
            </a:r>
            <a:endParaRPr lang="en-US" dirty="0">
              <a:solidFill>
                <a:srgbClr val="000000"/>
              </a:solidFill>
            </a:endParaRPr>
          </a:p>
        </p:txBody>
      </p:sp>
    </p:spTree>
    <p:extLst>
      <p:ext uri="{BB962C8B-B14F-4D97-AF65-F5344CB8AC3E}">
        <p14:creationId xmlns:p14="http://schemas.microsoft.com/office/powerpoint/2010/main" val="4113394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Oval 4"/>
          <p:cNvSpPr/>
          <p:nvPr/>
        </p:nvSpPr>
        <p:spPr>
          <a:xfrm>
            <a:off x="6439717" y="1905000"/>
            <a:ext cx="553196" cy="762000"/>
          </a:xfrm>
          <a:prstGeom prst="ellipse">
            <a:avLst/>
          </a:prstGeom>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Oval 13"/>
          <p:cNvSpPr/>
          <p:nvPr/>
        </p:nvSpPr>
        <p:spPr>
          <a:xfrm>
            <a:off x="6377640" y="4773450"/>
            <a:ext cx="553196" cy="762000"/>
          </a:xfrm>
          <a:prstGeom prst="ellipse">
            <a:avLst/>
          </a:prstGeom>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6667" b="15556"/>
          <a:stretch/>
        </p:blipFill>
        <p:spPr>
          <a:xfrm>
            <a:off x="-578068" y="4151200"/>
            <a:ext cx="9144000" cy="1905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468" y="-339265"/>
            <a:ext cx="8915400" cy="6686550"/>
          </a:xfrm>
          <a:prstGeom prst="rect">
            <a:avLst/>
          </a:prstGeom>
        </p:spPr>
      </p:pic>
      <p:sp>
        <p:nvSpPr>
          <p:cNvPr id="4" name="TextBox 3"/>
          <p:cNvSpPr txBox="1"/>
          <p:nvPr/>
        </p:nvSpPr>
        <p:spPr>
          <a:xfrm>
            <a:off x="6639677" y="3544669"/>
            <a:ext cx="1954831" cy="646331"/>
          </a:xfrm>
          <a:prstGeom prst="rect">
            <a:avLst/>
          </a:prstGeom>
          <a:noFill/>
        </p:spPr>
        <p:txBody>
          <a:bodyPr wrap="none" rtlCol="0">
            <a:spAutoFit/>
          </a:bodyPr>
          <a:lstStyle/>
          <a:p>
            <a:pPr marL="0" lvl="1"/>
            <a:r>
              <a:rPr lang="en-US" i="1" dirty="0" smtClean="0"/>
              <a:t>Mass</a:t>
            </a:r>
            <a:r>
              <a:rPr lang="en-US" i="1" dirty="0" smtClean="0">
                <a:solidFill>
                  <a:schemeClr val="tx1">
                    <a:lumMod val="50000"/>
                    <a:lumOff val="50000"/>
                  </a:schemeClr>
                </a:solidFill>
              </a:rPr>
              <a:t> </a:t>
            </a:r>
            <a:r>
              <a:rPr lang="en-US" i="1" dirty="0" smtClean="0"/>
              <a:t>Conservation</a:t>
            </a:r>
            <a:r>
              <a:rPr lang="en-US" dirty="0" smtClean="0"/>
              <a:t>  </a:t>
            </a:r>
          </a:p>
          <a:p>
            <a:pPr marL="0" lvl="1"/>
            <a:r>
              <a:rPr lang="en-US" dirty="0" smtClean="0"/>
              <a:t> </a:t>
            </a:r>
            <a:endParaRPr lang="en-US" dirty="0"/>
          </a:p>
        </p:txBody>
      </p:sp>
      <p:sp>
        <p:nvSpPr>
          <p:cNvPr id="13" name="TextBox 12"/>
          <p:cNvSpPr txBox="1"/>
          <p:nvPr/>
        </p:nvSpPr>
        <p:spPr>
          <a:xfrm>
            <a:off x="6690359" y="3785000"/>
            <a:ext cx="1720536" cy="646331"/>
          </a:xfrm>
          <a:prstGeom prst="rect">
            <a:avLst/>
          </a:prstGeom>
          <a:noFill/>
        </p:spPr>
        <p:txBody>
          <a:bodyPr wrap="none" rtlCol="0">
            <a:spAutoFit/>
          </a:bodyPr>
          <a:lstStyle/>
          <a:p>
            <a:pPr marL="0" lvl="1"/>
            <a:r>
              <a:rPr lang="en-US" i="1" dirty="0" smtClean="0"/>
              <a:t>Rate  </a:t>
            </a:r>
            <a:r>
              <a:rPr lang="en-US" b="1" dirty="0" smtClean="0">
                <a:sym typeface="Symbol"/>
              </a:rPr>
              <a:t></a:t>
            </a:r>
            <a:r>
              <a:rPr lang="en-US" i="1" dirty="0" smtClean="0">
                <a:sym typeface="Symbol"/>
              </a:rPr>
              <a:t>  Duration</a:t>
            </a:r>
            <a:endParaRPr lang="en-US" i="1" dirty="0">
              <a:sym typeface="Symbol"/>
            </a:endParaRPr>
          </a:p>
          <a:p>
            <a:pPr marL="0" lvl="1"/>
            <a:r>
              <a:rPr lang="en-US" dirty="0" smtClean="0"/>
              <a:t> </a:t>
            </a:r>
            <a:endParaRPr lang="en-US" dirty="0"/>
          </a:p>
        </p:txBody>
      </p:sp>
      <p:sp>
        <p:nvSpPr>
          <p:cNvPr id="6" name="Text Placeholder 5"/>
          <p:cNvSpPr>
            <a:spLocks noGrp="1"/>
          </p:cNvSpPr>
          <p:nvPr>
            <p:ph type="body" sz="quarter" idx="10"/>
          </p:nvPr>
        </p:nvSpPr>
        <p:spPr/>
        <p:txBody>
          <a:bodyPr/>
          <a:lstStyle/>
          <a:p>
            <a:r>
              <a:rPr lang="en-US" dirty="0"/>
              <a:t>S1: Why are big cities so congested?</a:t>
            </a:r>
          </a:p>
        </p:txBody>
      </p:sp>
      <p:sp>
        <p:nvSpPr>
          <p:cNvPr id="2" name="Title 1"/>
          <p:cNvSpPr>
            <a:spLocks noGrp="1"/>
          </p:cNvSpPr>
          <p:nvPr>
            <p:ph type="title"/>
          </p:nvPr>
        </p:nvSpPr>
        <p:spPr/>
        <p:txBody>
          <a:bodyPr>
            <a:normAutofit/>
          </a:bodyPr>
          <a:lstStyle/>
          <a:p>
            <a:r>
              <a:rPr lang="en-US" dirty="0" smtClean="0"/>
              <a:t>The Conundrum of Scale Revisited</a:t>
            </a:r>
            <a:endParaRPr lang="en-US" dirty="0"/>
          </a:p>
        </p:txBody>
      </p:sp>
      <p:sp>
        <p:nvSpPr>
          <p:cNvPr id="3" name="Content Placeholder 2"/>
          <p:cNvSpPr>
            <a:spLocks noGrp="1"/>
          </p:cNvSpPr>
          <p:nvPr>
            <p:ph idx="1"/>
          </p:nvPr>
        </p:nvSpPr>
        <p:spPr>
          <a:xfrm>
            <a:off x="1081067" y="3157042"/>
            <a:ext cx="5989721" cy="815519"/>
          </a:xfrm>
        </p:spPr>
        <p:txBody>
          <a:bodyPr>
            <a:normAutofit/>
          </a:bodyPr>
          <a:lstStyle/>
          <a:p>
            <a:pPr lvl="1"/>
            <a:endParaRPr lang="en-US" dirty="0" smtClean="0"/>
          </a:p>
          <a:p>
            <a:r>
              <a:rPr lang="en-US" b="1" u="sng" dirty="0" smtClean="0"/>
              <a:t>Demand</a:t>
            </a:r>
            <a:r>
              <a:rPr lang="en-US" b="1" dirty="0" smtClean="0"/>
              <a:t>:  Number of trips that need to coexist</a:t>
            </a:r>
          </a:p>
        </p:txBody>
      </p:sp>
      <p:sp>
        <p:nvSpPr>
          <p:cNvPr id="9" name="Content Placeholder 2"/>
          <p:cNvSpPr txBox="1">
            <a:spLocks/>
          </p:cNvSpPr>
          <p:nvPr/>
        </p:nvSpPr>
        <p:spPr>
          <a:xfrm>
            <a:off x="1047486" y="1054768"/>
            <a:ext cx="7543800" cy="6096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b="1" u="sng" dirty="0" smtClean="0"/>
              <a:t>Supply:</a:t>
            </a:r>
            <a:r>
              <a:rPr lang="en-US" b="1" dirty="0" smtClean="0"/>
              <a:t> Number of trips that fit in a city is proportional to its area.</a:t>
            </a:r>
          </a:p>
        </p:txBody>
      </p:sp>
      <p:sp>
        <p:nvSpPr>
          <p:cNvPr id="11" name="TextBox 10"/>
          <p:cNvSpPr txBox="1"/>
          <p:nvPr/>
        </p:nvSpPr>
        <p:spPr>
          <a:xfrm>
            <a:off x="7354126" y="3985440"/>
            <a:ext cx="1106393" cy="646331"/>
          </a:xfrm>
          <a:prstGeom prst="rect">
            <a:avLst/>
          </a:prstGeom>
          <a:noFill/>
        </p:spPr>
        <p:txBody>
          <a:bodyPr wrap="none" rtlCol="0">
            <a:spAutoFit/>
          </a:bodyPr>
          <a:lstStyle/>
          <a:p>
            <a:pPr marL="0" lvl="1"/>
            <a:r>
              <a:rPr lang="en-US" dirty="0" smtClean="0"/>
              <a:t>(</a:t>
            </a:r>
            <a:r>
              <a:rPr lang="en-US" i="1" dirty="0" smtClean="0"/>
              <a:t>diameter</a:t>
            </a:r>
            <a:r>
              <a:rPr lang="en-US" dirty="0"/>
              <a:t>)</a:t>
            </a:r>
          </a:p>
          <a:p>
            <a:endParaRPr lang="en-US" dirty="0"/>
          </a:p>
        </p:txBody>
      </p:sp>
      <p:sp>
        <p:nvSpPr>
          <p:cNvPr id="12" name="TextBox 11"/>
          <p:cNvSpPr txBox="1"/>
          <p:nvPr/>
        </p:nvSpPr>
        <p:spPr>
          <a:xfrm>
            <a:off x="6604576" y="3978720"/>
            <a:ext cx="724237" cy="646331"/>
          </a:xfrm>
          <a:prstGeom prst="rect">
            <a:avLst/>
          </a:prstGeom>
          <a:noFill/>
        </p:spPr>
        <p:txBody>
          <a:bodyPr wrap="none" rtlCol="0">
            <a:spAutoFit/>
          </a:bodyPr>
          <a:lstStyle/>
          <a:p>
            <a:pPr marL="0" lvl="1"/>
            <a:r>
              <a:rPr lang="en-US" dirty="0" smtClean="0"/>
              <a:t>(</a:t>
            </a:r>
            <a:r>
              <a:rPr lang="en-US" i="1" dirty="0" smtClean="0"/>
              <a:t>area</a:t>
            </a:r>
            <a:r>
              <a:rPr lang="en-US" dirty="0" smtClean="0"/>
              <a:t>)</a:t>
            </a:r>
            <a:endParaRPr lang="en-US" dirty="0"/>
          </a:p>
          <a:p>
            <a:endParaRPr lang="en-US" dirty="0"/>
          </a:p>
        </p:txBody>
      </p:sp>
    </p:spTree>
    <p:extLst>
      <p:ext uri="{BB962C8B-B14F-4D97-AF65-F5344CB8AC3E}">
        <p14:creationId xmlns:p14="http://schemas.microsoft.com/office/powerpoint/2010/main" val="547516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4" grpId="0"/>
      <p:bldP spid="13" grpId="0"/>
      <p:bldP spid="3" grpId="0" build="p"/>
      <p:bldP spid="9"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Dispersed Destinations</a:t>
            </a:r>
            <a:endParaRPr lang="en-US" dirty="0"/>
          </a:p>
        </p:txBody>
      </p:sp>
      <p:sp>
        <p:nvSpPr>
          <p:cNvPr id="3" name="Content Placeholder 2"/>
          <p:cNvSpPr>
            <a:spLocks noGrp="1"/>
          </p:cNvSpPr>
          <p:nvPr>
            <p:ph idx="1"/>
          </p:nvPr>
        </p:nvSpPr>
        <p:spPr>
          <a:xfrm>
            <a:off x="1626452" y="3525292"/>
            <a:ext cx="5934456" cy="1752605"/>
          </a:xfrm>
        </p:spPr>
        <p:txBody>
          <a:bodyPr/>
          <a:lstStyle/>
          <a:p>
            <a:pPr marL="0" indent="0" algn="ctr">
              <a:buNone/>
            </a:pPr>
            <a:endParaRPr lang="en-US" dirty="0" smtClean="0"/>
          </a:p>
          <a:p>
            <a:pPr marL="0" indent="0" algn="ctr">
              <a:buNone/>
            </a:pPr>
            <a:endParaRPr lang="en-US" dirty="0" smtClean="0"/>
          </a:p>
          <a:p>
            <a:pPr marL="0" indent="0" algn="ctr">
              <a:buNone/>
            </a:pPr>
            <a:r>
              <a:rPr lang="en-US" dirty="0" smtClean="0"/>
              <a:t>Dispersed Destinations</a:t>
            </a:r>
          </a:p>
          <a:p>
            <a:pPr marL="0" indent="0" algn="ctr">
              <a:buNone/>
            </a:pPr>
            <a:endParaRPr lang="en-US" dirty="0" smtClean="0"/>
          </a:p>
        </p:txBody>
      </p:sp>
      <p:sp>
        <p:nvSpPr>
          <p:cNvPr id="18" name="Text Placeholder 17"/>
          <p:cNvSpPr>
            <a:spLocks noGrp="1"/>
          </p:cNvSpPr>
          <p:nvPr>
            <p:ph type="body" sz="quarter" idx="10"/>
          </p:nvPr>
        </p:nvSpPr>
        <p:spPr/>
        <p:txBody>
          <a:bodyPr/>
          <a:lstStyle/>
          <a:p>
            <a:r>
              <a:rPr lang="en-US" dirty="0"/>
              <a:t>S1: Why are big cities so congested?</a:t>
            </a:r>
          </a:p>
        </p:txBody>
      </p:sp>
      <p:grpSp>
        <p:nvGrpSpPr>
          <p:cNvPr id="19" name="Group 18"/>
          <p:cNvGrpSpPr>
            <a:grpSpLocks noChangeAspect="1"/>
          </p:cNvGrpSpPr>
          <p:nvPr/>
        </p:nvGrpSpPr>
        <p:grpSpPr>
          <a:xfrm rot="-480000">
            <a:off x="836219" y="979304"/>
            <a:ext cx="2286000" cy="2378394"/>
            <a:chOff x="330925" y="3135472"/>
            <a:chExt cx="3200401" cy="3329748"/>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3333" t="1205" r="15833" b="4533"/>
            <a:stretch/>
          </p:blipFill>
          <p:spPr>
            <a:xfrm>
              <a:off x="330925" y="4064920"/>
              <a:ext cx="3200400"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1335063" y="5992905"/>
              <a:ext cx="1192123" cy="430887"/>
            </a:xfrm>
            <a:prstGeom prst="rect">
              <a:avLst/>
            </a:prstGeom>
            <a:noFill/>
          </p:spPr>
          <p:txBody>
            <a:bodyPr wrap="none" rtlCol="0">
              <a:spAutoFit/>
            </a:bodyPr>
            <a:lstStyle/>
            <a:p>
              <a:pPr algn="ctr"/>
              <a:r>
                <a:rPr lang="en-US" sz="1400" dirty="0" smtClean="0">
                  <a:solidFill>
                    <a:srgbClr val="000000">
                      <a:lumMod val="50000"/>
                      <a:lumOff val="50000"/>
                    </a:srgbClr>
                  </a:solidFill>
                </a:rPr>
                <a:t>Lausanne</a:t>
              </a:r>
              <a:endParaRPr lang="en-US" sz="1400" dirty="0">
                <a:solidFill>
                  <a:srgbClr val="000000">
                    <a:lumMod val="50000"/>
                    <a:lumOff val="50000"/>
                  </a:srgbClr>
                </a:solidFill>
              </a:endParaRPr>
            </a:p>
          </p:txBody>
        </p:sp>
        <p:sp>
          <p:nvSpPr>
            <p:cNvPr id="22" name="Rectangle 21"/>
            <p:cNvSpPr/>
            <p:nvPr/>
          </p:nvSpPr>
          <p:spPr>
            <a:xfrm>
              <a:off x="330925" y="3135472"/>
              <a:ext cx="3200401" cy="83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smtClean="0">
                  <a:solidFill>
                    <a:srgbClr val="FFFFFF">
                      <a:lumMod val="65000"/>
                    </a:srgbClr>
                  </a:solidFill>
                </a:rPr>
                <a:t>Without subway</a:t>
              </a:r>
            </a:p>
            <a:p>
              <a:pPr algn="ctr"/>
              <a:r>
                <a:rPr lang="en-US" sz="1600" dirty="0" smtClean="0">
                  <a:solidFill>
                    <a:srgbClr val="FFFFFF">
                      <a:lumMod val="65000"/>
                    </a:srgbClr>
                  </a:solidFill>
                </a:rPr>
                <a:t>(</a:t>
              </a:r>
              <a:r>
                <a:rPr lang="en-US" sz="1600" i="1" dirty="0" smtClean="0">
                  <a:solidFill>
                    <a:srgbClr val="FFFFFF">
                      <a:lumMod val="65000"/>
                    </a:srgbClr>
                  </a:solidFill>
                </a:rPr>
                <a:t>d</a:t>
              </a:r>
              <a:r>
                <a:rPr lang="en-US" sz="1600" dirty="0" smtClean="0">
                  <a:solidFill>
                    <a:srgbClr val="FFFFFF">
                      <a:lumMod val="65000"/>
                    </a:srgbClr>
                  </a:solidFill>
                </a:rPr>
                <a:t> &lt; </a:t>
              </a:r>
              <a:r>
                <a:rPr lang="en-US" sz="1600" i="1" dirty="0">
                  <a:solidFill>
                    <a:srgbClr val="FFFFFF">
                      <a:lumMod val="65000"/>
                    </a:srgbClr>
                  </a:solidFill>
                </a:rPr>
                <a:t>7</a:t>
              </a:r>
              <a:r>
                <a:rPr lang="en-US" sz="1600" dirty="0">
                  <a:solidFill>
                    <a:srgbClr val="FFFFFF">
                      <a:lumMod val="65000"/>
                    </a:srgbClr>
                  </a:solidFill>
                </a:rPr>
                <a:t> </a:t>
              </a:r>
              <a:r>
                <a:rPr lang="en-US" sz="1600" dirty="0" smtClean="0">
                  <a:solidFill>
                    <a:srgbClr val="FFFFFF">
                      <a:lumMod val="65000"/>
                    </a:srgbClr>
                  </a:solidFill>
                </a:rPr>
                <a:t>km)</a:t>
              </a:r>
              <a:endParaRPr lang="en-US" sz="1600" dirty="0">
                <a:solidFill>
                  <a:srgbClr val="FFFFFF">
                    <a:lumMod val="65000"/>
                  </a:srgbClr>
                </a:solidFill>
              </a:endParaRPr>
            </a:p>
          </p:txBody>
        </p:sp>
      </p:grpSp>
      <p:grpSp>
        <p:nvGrpSpPr>
          <p:cNvPr id="23" name="Group 22"/>
          <p:cNvGrpSpPr>
            <a:grpSpLocks noChangeAspect="1"/>
          </p:cNvGrpSpPr>
          <p:nvPr/>
        </p:nvGrpSpPr>
        <p:grpSpPr>
          <a:xfrm rot="480000">
            <a:off x="6023117" y="993647"/>
            <a:ext cx="2286001" cy="2363975"/>
            <a:chOff x="5607030" y="3155656"/>
            <a:chExt cx="3200401" cy="3309564"/>
          </a:xfrm>
        </p:grpSpPr>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8229" r="8229"/>
            <a:stretch/>
          </p:blipFill>
          <p:spPr>
            <a:xfrm>
              <a:off x="5607031" y="4064920"/>
              <a:ext cx="3200400"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p:cNvSpPr txBox="1"/>
            <p:nvPr/>
          </p:nvSpPr>
          <p:spPr>
            <a:xfrm flipH="1">
              <a:off x="6601339" y="5992904"/>
              <a:ext cx="1120347" cy="430888"/>
            </a:xfrm>
            <a:prstGeom prst="rect">
              <a:avLst/>
            </a:prstGeom>
            <a:noFill/>
          </p:spPr>
          <p:txBody>
            <a:bodyPr wrap="square" rtlCol="0">
              <a:spAutoFit/>
            </a:bodyPr>
            <a:lstStyle/>
            <a:p>
              <a:pPr algn="ctr"/>
              <a:r>
                <a:rPr lang="en-US" sz="1400" dirty="0" smtClean="0">
                  <a:solidFill>
                    <a:srgbClr val="000000">
                      <a:lumMod val="50000"/>
                      <a:lumOff val="50000"/>
                    </a:srgbClr>
                  </a:solidFill>
                </a:rPr>
                <a:t>Athens</a:t>
              </a:r>
              <a:endParaRPr lang="en-US" sz="1400" dirty="0">
                <a:solidFill>
                  <a:srgbClr val="000000">
                    <a:lumMod val="50000"/>
                    <a:lumOff val="50000"/>
                  </a:srgbClr>
                </a:solidFill>
              </a:endParaRPr>
            </a:p>
          </p:txBody>
        </p:sp>
        <p:sp>
          <p:nvSpPr>
            <p:cNvPr id="26" name="Rectangle 25"/>
            <p:cNvSpPr/>
            <p:nvPr/>
          </p:nvSpPr>
          <p:spPr>
            <a:xfrm>
              <a:off x="5607030" y="3155656"/>
              <a:ext cx="3200400" cy="811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smtClean="0">
                  <a:solidFill>
                    <a:srgbClr val="FFFFFF">
                      <a:lumMod val="65000"/>
                    </a:srgbClr>
                  </a:solidFill>
                </a:rPr>
                <a:t>With subway</a:t>
              </a:r>
              <a:endParaRPr lang="en-US" sz="1600" u="sng" dirty="0">
                <a:solidFill>
                  <a:srgbClr val="FFFFFF">
                    <a:lumMod val="65000"/>
                  </a:srgbClr>
                </a:solidFill>
              </a:endParaRPr>
            </a:p>
            <a:p>
              <a:pPr algn="ctr"/>
              <a:r>
                <a:rPr lang="en-US" sz="1600" dirty="0" smtClean="0">
                  <a:solidFill>
                    <a:srgbClr val="FFFFFF">
                      <a:lumMod val="65000"/>
                    </a:srgbClr>
                  </a:solidFill>
                </a:rPr>
                <a:t>(</a:t>
              </a:r>
              <a:r>
                <a:rPr lang="en-US" sz="1600" i="1" dirty="0" smtClean="0">
                  <a:solidFill>
                    <a:srgbClr val="FFFFFF">
                      <a:lumMod val="65000"/>
                    </a:srgbClr>
                  </a:solidFill>
                </a:rPr>
                <a:t>d</a:t>
              </a:r>
              <a:r>
                <a:rPr lang="en-US" sz="1600" dirty="0" smtClean="0">
                  <a:solidFill>
                    <a:srgbClr val="FFFFFF">
                      <a:lumMod val="65000"/>
                    </a:srgbClr>
                  </a:solidFill>
                </a:rPr>
                <a:t> &lt; </a:t>
              </a:r>
              <a:r>
                <a:rPr lang="en-US" sz="1600" i="1" dirty="0">
                  <a:solidFill>
                    <a:srgbClr val="FFFFFF">
                      <a:lumMod val="65000"/>
                    </a:srgbClr>
                  </a:solidFill>
                </a:rPr>
                <a:t>20</a:t>
              </a:r>
              <a:r>
                <a:rPr lang="en-US" sz="1600" dirty="0">
                  <a:solidFill>
                    <a:srgbClr val="FFFFFF">
                      <a:lumMod val="65000"/>
                    </a:srgbClr>
                  </a:solidFill>
                </a:rPr>
                <a:t> </a:t>
              </a:r>
              <a:r>
                <a:rPr lang="en-US" sz="1600" dirty="0" smtClean="0">
                  <a:solidFill>
                    <a:srgbClr val="FFFFFF">
                      <a:lumMod val="65000"/>
                    </a:srgbClr>
                  </a:solidFill>
                </a:rPr>
                <a:t>km)</a:t>
              </a:r>
              <a:endParaRPr lang="en-US" sz="1600" dirty="0">
                <a:solidFill>
                  <a:srgbClr val="FFFFFF">
                    <a:lumMod val="65000"/>
                  </a:srgbClr>
                </a:solidFill>
              </a:endParaRPr>
            </a:p>
          </p:txBody>
        </p:sp>
      </p:grpSp>
      <p:grpSp>
        <p:nvGrpSpPr>
          <p:cNvPr id="28" name="Group 27"/>
          <p:cNvGrpSpPr/>
          <p:nvPr/>
        </p:nvGrpSpPr>
        <p:grpSpPr>
          <a:xfrm rot="-600000">
            <a:off x="631442" y="3545688"/>
            <a:ext cx="2438400" cy="2547676"/>
            <a:chOff x="280434" y="3886200"/>
            <a:chExt cx="2438400" cy="2547676"/>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5573" r="5573"/>
            <a:stretch/>
          </p:blipFill>
          <p:spPr>
            <a:xfrm>
              <a:off x="280434" y="4599068"/>
              <a:ext cx="24384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152423" y="6126099"/>
              <a:ext cx="694422" cy="307777"/>
            </a:xfrm>
            <a:prstGeom prst="rect">
              <a:avLst/>
            </a:prstGeom>
            <a:noFill/>
          </p:spPr>
          <p:txBody>
            <a:bodyPr wrap="none" rtlCol="0">
              <a:spAutoFit/>
            </a:bodyPr>
            <a:lstStyle/>
            <a:p>
              <a:pPr algn="ctr"/>
              <a:r>
                <a:rPr lang="en-US" sz="1400" dirty="0" smtClean="0">
                  <a:solidFill>
                    <a:srgbClr val="000000">
                      <a:lumMod val="75000"/>
                      <a:lumOff val="25000"/>
                    </a:srgbClr>
                  </a:solidFill>
                </a:rPr>
                <a:t>Madrid</a:t>
              </a:r>
              <a:endParaRPr lang="en-US" sz="1400" dirty="0">
                <a:solidFill>
                  <a:srgbClr val="000000">
                    <a:lumMod val="75000"/>
                    <a:lumOff val="25000"/>
                  </a:srgbClr>
                </a:solidFill>
              </a:endParaRPr>
            </a:p>
          </p:txBody>
        </p:sp>
        <p:sp>
          <p:nvSpPr>
            <p:cNvPr id="5" name="TextBox 4"/>
            <p:cNvSpPr txBox="1"/>
            <p:nvPr/>
          </p:nvSpPr>
          <p:spPr>
            <a:xfrm>
              <a:off x="636066" y="3886200"/>
              <a:ext cx="1727139" cy="646331"/>
            </a:xfrm>
            <a:prstGeom prst="rect">
              <a:avLst/>
            </a:prstGeom>
            <a:noFill/>
          </p:spPr>
          <p:txBody>
            <a:bodyPr wrap="none" rtlCol="0">
              <a:spAutoFit/>
            </a:bodyPr>
            <a:lstStyle/>
            <a:p>
              <a:pPr algn="ctr"/>
              <a:r>
                <a:rPr lang="en-US" u="sng" dirty="0" smtClean="0">
                  <a:solidFill>
                    <a:srgbClr val="000000"/>
                  </a:solidFill>
                </a:rPr>
                <a:t>Without subway</a:t>
              </a:r>
            </a:p>
            <a:p>
              <a:pPr algn="ctr"/>
              <a:r>
                <a:rPr lang="en-US" dirty="0" smtClean="0">
                  <a:solidFill>
                    <a:srgbClr val="000000"/>
                  </a:solidFill>
                </a:rPr>
                <a:t>(</a:t>
              </a:r>
              <a:r>
                <a:rPr lang="en-US" i="1" dirty="0" smtClean="0">
                  <a:solidFill>
                    <a:srgbClr val="000000"/>
                  </a:solidFill>
                </a:rPr>
                <a:t>d</a:t>
              </a:r>
              <a:r>
                <a:rPr lang="en-US" dirty="0" smtClean="0">
                  <a:solidFill>
                    <a:srgbClr val="000000"/>
                  </a:solidFill>
                </a:rPr>
                <a:t> </a:t>
              </a:r>
              <a:r>
                <a:rPr lang="en-US" dirty="0">
                  <a:solidFill>
                    <a:srgbClr val="000000"/>
                  </a:solidFill>
                </a:rPr>
                <a:t>&lt; </a:t>
              </a:r>
              <a:r>
                <a:rPr lang="en-US" i="1" dirty="0">
                  <a:solidFill>
                    <a:srgbClr val="000000"/>
                  </a:solidFill>
                </a:rPr>
                <a:t>25</a:t>
              </a:r>
              <a:r>
                <a:rPr lang="en-US" dirty="0">
                  <a:solidFill>
                    <a:srgbClr val="000000"/>
                  </a:solidFill>
                </a:rPr>
                <a:t> </a:t>
              </a:r>
              <a:r>
                <a:rPr lang="en-US" dirty="0" smtClean="0">
                  <a:solidFill>
                    <a:srgbClr val="000000"/>
                  </a:solidFill>
                </a:rPr>
                <a:t>km)</a:t>
              </a:r>
              <a:endParaRPr lang="en-US" dirty="0">
                <a:solidFill>
                  <a:srgbClr val="000000"/>
                </a:solidFill>
              </a:endParaRPr>
            </a:p>
          </p:txBody>
        </p:sp>
      </p:grpSp>
      <p:grpSp>
        <p:nvGrpSpPr>
          <p:cNvPr id="27" name="Group 26"/>
          <p:cNvGrpSpPr/>
          <p:nvPr/>
        </p:nvGrpSpPr>
        <p:grpSpPr>
          <a:xfrm rot="600000">
            <a:off x="6069533" y="3545470"/>
            <a:ext cx="2441448" cy="2541668"/>
            <a:chOff x="6278342" y="3886200"/>
            <a:chExt cx="2441448" cy="2541668"/>
          </a:xfrm>
        </p:grpSpPr>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0010" r="10010"/>
            <a:stretch/>
          </p:blipFill>
          <p:spPr>
            <a:xfrm>
              <a:off x="6278342" y="4596782"/>
              <a:ext cx="2441448" cy="1831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7169489" y="6089313"/>
              <a:ext cx="659155" cy="307777"/>
            </a:xfrm>
            <a:prstGeom prst="rect">
              <a:avLst/>
            </a:prstGeom>
            <a:noFill/>
          </p:spPr>
          <p:txBody>
            <a:bodyPr wrap="none" rtlCol="0">
              <a:spAutoFit/>
            </a:bodyPr>
            <a:lstStyle/>
            <a:p>
              <a:r>
                <a:rPr lang="en-US" sz="1400" dirty="0" smtClean="0">
                  <a:solidFill>
                    <a:srgbClr val="000000">
                      <a:lumMod val="75000"/>
                      <a:lumOff val="25000"/>
                    </a:srgbClr>
                  </a:solidFill>
                </a:rPr>
                <a:t>Beijing</a:t>
              </a:r>
              <a:endParaRPr lang="en-US" sz="1400" dirty="0">
                <a:solidFill>
                  <a:srgbClr val="000000">
                    <a:lumMod val="75000"/>
                    <a:lumOff val="25000"/>
                  </a:srgbClr>
                </a:solidFill>
              </a:endParaRPr>
            </a:p>
          </p:txBody>
        </p:sp>
        <p:sp>
          <p:nvSpPr>
            <p:cNvPr id="9" name="TextBox 8"/>
            <p:cNvSpPr txBox="1"/>
            <p:nvPr/>
          </p:nvSpPr>
          <p:spPr>
            <a:xfrm>
              <a:off x="6794996" y="3886200"/>
              <a:ext cx="1408142" cy="646331"/>
            </a:xfrm>
            <a:prstGeom prst="rect">
              <a:avLst/>
            </a:prstGeom>
            <a:noFill/>
          </p:spPr>
          <p:txBody>
            <a:bodyPr wrap="none" rtlCol="0">
              <a:spAutoFit/>
            </a:bodyPr>
            <a:lstStyle/>
            <a:p>
              <a:pPr algn="ctr"/>
              <a:r>
                <a:rPr lang="en-US" u="sng" dirty="0" smtClean="0">
                  <a:solidFill>
                    <a:srgbClr val="000000"/>
                  </a:solidFill>
                </a:rPr>
                <a:t>With subway</a:t>
              </a:r>
            </a:p>
            <a:p>
              <a:pPr algn="ctr"/>
              <a:r>
                <a:rPr lang="en-US" dirty="0" smtClean="0">
                  <a:solidFill>
                    <a:srgbClr val="000000"/>
                  </a:solidFill>
                </a:rPr>
                <a:t>(</a:t>
              </a:r>
              <a:r>
                <a:rPr lang="en-US" i="1" dirty="0" smtClean="0">
                  <a:solidFill>
                    <a:srgbClr val="000000"/>
                  </a:solidFill>
                </a:rPr>
                <a:t>d</a:t>
              </a:r>
              <a:r>
                <a:rPr lang="en-US" dirty="0" smtClean="0">
                  <a:solidFill>
                    <a:srgbClr val="000000"/>
                  </a:solidFill>
                </a:rPr>
                <a:t> </a:t>
              </a:r>
              <a:r>
                <a:rPr lang="en-US" dirty="0">
                  <a:solidFill>
                    <a:srgbClr val="000000"/>
                  </a:solidFill>
                </a:rPr>
                <a:t>&lt; </a:t>
              </a:r>
              <a:r>
                <a:rPr lang="en-US" i="1" dirty="0">
                  <a:solidFill>
                    <a:srgbClr val="000000"/>
                  </a:solidFill>
                </a:rPr>
                <a:t>75</a:t>
              </a:r>
              <a:r>
                <a:rPr lang="en-US" dirty="0">
                  <a:solidFill>
                    <a:srgbClr val="000000"/>
                  </a:solidFill>
                </a:rPr>
                <a:t> </a:t>
              </a:r>
              <a:r>
                <a:rPr lang="en-US" dirty="0" smtClean="0">
                  <a:solidFill>
                    <a:srgbClr val="000000"/>
                  </a:solidFill>
                </a:rPr>
                <a:t>km)</a:t>
              </a:r>
              <a:endParaRPr lang="en-US" dirty="0">
                <a:solidFill>
                  <a:srgbClr val="000000"/>
                </a:solidFill>
              </a:endParaRPr>
            </a:p>
          </p:txBody>
        </p:sp>
      </p:grpSp>
      <p:sp>
        <p:nvSpPr>
          <p:cNvPr id="29" name="Content Placeholder 2"/>
          <p:cNvSpPr txBox="1">
            <a:spLocks/>
          </p:cNvSpPr>
          <p:nvPr/>
        </p:nvSpPr>
        <p:spPr>
          <a:xfrm>
            <a:off x="1623103" y="1324064"/>
            <a:ext cx="5934456" cy="14808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endParaRPr lang="en-US" dirty="0" smtClean="0"/>
          </a:p>
          <a:p>
            <a:pPr marL="0" indent="0" algn="ctr">
              <a:buFont typeface="Arial" panose="020B0604020202020204" pitchFamily="34" charset="0"/>
              <a:buNone/>
            </a:pPr>
            <a:r>
              <a:rPr lang="en-US" dirty="0" smtClean="0">
                <a:solidFill>
                  <a:schemeClr val="bg1">
                    <a:lumMod val="65000"/>
                  </a:schemeClr>
                </a:solidFill>
              </a:rPr>
              <a:t>Concentrated Destinations</a:t>
            </a:r>
          </a:p>
          <a:p>
            <a:pPr marL="0" indent="0" algn="ctr">
              <a:buFont typeface="Arial" panose="020B0604020202020204" pitchFamily="34" charset="0"/>
              <a:buNone/>
            </a:pPr>
            <a:endParaRPr lang="en-US" dirty="0" smtClean="0">
              <a:solidFill>
                <a:schemeClr val="bg1">
                  <a:lumMod val="65000"/>
                </a:schemeClr>
              </a:solidFill>
            </a:endParaRPr>
          </a:p>
          <a:p>
            <a:pPr marL="0" indent="0" algn="ctr">
              <a:buFont typeface="Arial" panose="020B0604020202020204" pitchFamily="34" charset="0"/>
              <a:buNone/>
            </a:pPr>
            <a:endParaRPr lang="en-US" dirty="0" smtClean="0"/>
          </a:p>
          <a:p>
            <a:pPr marL="0" indent="0" algn="ctr">
              <a:buFont typeface="Arial" panose="020B0604020202020204" pitchFamily="34" charset="0"/>
              <a:buNone/>
            </a:pPr>
            <a:endParaRPr lang="en-US" dirty="0" smtClean="0"/>
          </a:p>
          <a:p>
            <a:pPr marL="0" indent="0" algn="ctr">
              <a:buFont typeface="Arial" panose="020B0604020202020204" pitchFamily="34" charset="0"/>
              <a:buNone/>
            </a:pPr>
            <a:endParaRPr lang="en-US" dirty="0" smtClean="0"/>
          </a:p>
          <a:p>
            <a:pPr marL="0" indent="0" algn="ctr">
              <a:buFont typeface="Arial" panose="020B0604020202020204" pitchFamily="34" charset="0"/>
              <a:buNone/>
            </a:pPr>
            <a:endParaRPr lang="en-US" dirty="0" smtClean="0"/>
          </a:p>
        </p:txBody>
      </p:sp>
    </p:spTree>
    <p:extLst>
      <p:ext uri="{BB962C8B-B14F-4D97-AF65-F5344CB8AC3E}">
        <p14:creationId xmlns:p14="http://schemas.microsoft.com/office/powerpoint/2010/main" val="1611050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9448800" cy="609600"/>
          </a:xfrm>
          <a:solidFill>
            <a:schemeClr val="accent2">
              <a:lumMod val="75000"/>
            </a:schemeClr>
          </a:solidFill>
        </p:spPr>
        <p:txBody>
          <a:bodyPr anchor="ctr">
            <a:normAutofit/>
          </a:bodyPr>
          <a:lstStyle/>
          <a:p>
            <a:pPr marL="0" indent="0" algn="ctr">
              <a:buNone/>
            </a:pPr>
            <a:r>
              <a:rPr lang="en-US" sz="2000" dirty="0" smtClean="0">
                <a:solidFill>
                  <a:schemeClr val="bg1"/>
                </a:solidFill>
                <a:latin typeface="Arial" panose="020B0604020202020204" pitchFamily="34" charset="0"/>
                <a:cs typeface="Arial" panose="020B0604020202020204" pitchFamily="34" charset="0"/>
              </a:rPr>
              <a:t>WHERE DO WE GO FROM HERE?</a:t>
            </a:r>
            <a:endParaRPr lang="en-US" sz="20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964758" y="1884018"/>
            <a:ext cx="1219200" cy="738664"/>
          </a:xfrm>
          <a:prstGeom prst="rect">
            <a:avLst/>
          </a:prstGeom>
          <a:noFill/>
        </p:spPr>
        <p:txBody>
          <a:bodyPr wrap="square" rtlCol="0">
            <a:spAutoFit/>
          </a:bodyPr>
          <a:lstStyle/>
          <a:p>
            <a:r>
              <a:rPr lang="en-US" sz="2400" dirty="0" smtClean="0"/>
              <a:t>Beijing:</a:t>
            </a:r>
          </a:p>
          <a:p>
            <a:endParaRPr lang="en-US" dirty="0"/>
          </a:p>
        </p:txBody>
      </p:sp>
      <p:pic>
        <p:nvPicPr>
          <p:cNvPr id="409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819400" y="3618600"/>
            <a:ext cx="2721979" cy="1612015"/>
          </a:xfrm>
          <a:prstGeom prst="rect">
            <a:avLst/>
          </a:prstGeom>
          <a:noFill/>
          <a:ln w="31750">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295400"/>
            <a:ext cx="1813161" cy="1538215"/>
          </a:xfrm>
          <a:prstGeom prst="rect">
            <a:avLst/>
          </a:prstGeom>
          <a:noFill/>
          <a:ln w="317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5430" y="1141069"/>
            <a:ext cx="1615627" cy="2009488"/>
          </a:xfrm>
          <a:prstGeom prst="rect">
            <a:avLst/>
          </a:prstGeom>
          <a:noFill/>
          <a:ln w="2857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000539" y="4050873"/>
            <a:ext cx="1377300" cy="461665"/>
          </a:xfrm>
          <a:prstGeom prst="rect">
            <a:avLst/>
          </a:prstGeom>
        </p:spPr>
        <p:txBody>
          <a:bodyPr wrap="none">
            <a:spAutoFit/>
          </a:bodyPr>
          <a:lstStyle/>
          <a:p>
            <a:r>
              <a:rPr lang="en-US" sz="2400" dirty="0" err="1" smtClean="0"/>
              <a:t>Xiong’an</a:t>
            </a:r>
            <a:r>
              <a:rPr lang="en-US" sz="2400" dirty="0" smtClean="0"/>
              <a:t>:</a:t>
            </a:r>
            <a:endParaRPr lang="en-US" sz="2400" dirty="0"/>
          </a:p>
        </p:txBody>
      </p:sp>
      <p:sp>
        <p:nvSpPr>
          <p:cNvPr id="7" name="TextBox 6"/>
          <p:cNvSpPr txBox="1"/>
          <p:nvPr/>
        </p:nvSpPr>
        <p:spPr>
          <a:xfrm>
            <a:off x="5634824" y="4412363"/>
            <a:ext cx="2157514" cy="800219"/>
          </a:xfrm>
          <a:prstGeom prst="rect">
            <a:avLst/>
          </a:prstGeom>
          <a:noFill/>
        </p:spPr>
        <p:txBody>
          <a:bodyPr wrap="none" rtlCol="0">
            <a:spAutoFit/>
          </a:bodyPr>
          <a:lstStyle/>
          <a:p>
            <a:r>
              <a:rPr lang="en-US" b="1" dirty="0" smtClean="0"/>
              <a:t>Goals</a:t>
            </a:r>
          </a:p>
          <a:p>
            <a:r>
              <a:rPr lang="en-US" sz="1400" dirty="0" smtClean="0"/>
              <a:t>90% green</a:t>
            </a:r>
          </a:p>
          <a:p>
            <a:r>
              <a:rPr lang="en-US" sz="1400" dirty="0" smtClean="0"/>
              <a:t>80% Public transportation</a:t>
            </a:r>
            <a:endParaRPr lang="en-US" sz="1400" dirty="0"/>
          </a:p>
        </p:txBody>
      </p:sp>
      <p:pic>
        <p:nvPicPr>
          <p:cNvPr id="1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0200" y="3505200"/>
            <a:ext cx="1059130" cy="660936"/>
          </a:xfrm>
          <a:prstGeom prst="rect">
            <a:avLst/>
          </a:prstGeom>
          <a:noFill/>
          <a:ln w="4127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1567182"/>
            <a:ext cx="1081028" cy="674601"/>
          </a:xfrm>
          <a:prstGeom prst="rect">
            <a:avLst/>
          </a:prstGeom>
          <a:noFill/>
          <a:ln w="412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30765" y="2781225"/>
            <a:ext cx="1662828" cy="369332"/>
          </a:xfrm>
          <a:prstGeom prst="rect">
            <a:avLst/>
          </a:prstGeom>
          <a:noFill/>
        </p:spPr>
        <p:txBody>
          <a:bodyPr wrap="none" rtlCol="0">
            <a:spAutoFit/>
          </a:bodyPr>
          <a:lstStyle/>
          <a:p>
            <a:r>
              <a:rPr lang="en-US" dirty="0" smtClean="0"/>
              <a:t> Existing streets</a:t>
            </a:r>
            <a:endParaRPr lang="en-US" dirty="0"/>
          </a:p>
        </p:txBody>
      </p:sp>
      <p:sp>
        <p:nvSpPr>
          <p:cNvPr id="14" name="TextBox 13"/>
          <p:cNvSpPr txBox="1"/>
          <p:nvPr/>
        </p:nvSpPr>
        <p:spPr>
          <a:xfrm>
            <a:off x="4131020" y="3087828"/>
            <a:ext cx="1635769" cy="369332"/>
          </a:xfrm>
          <a:prstGeom prst="rect">
            <a:avLst/>
          </a:prstGeom>
          <a:noFill/>
        </p:spPr>
        <p:txBody>
          <a:bodyPr wrap="none" rtlCol="0">
            <a:spAutoFit/>
          </a:bodyPr>
          <a:lstStyle/>
          <a:p>
            <a:r>
              <a:rPr lang="en-US" dirty="0" smtClean="0"/>
              <a:t>Existing subway</a:t>
            </a:r>
            <a:endParaRPr lang="en-US" dirty="0"/>
          </a:p>
        </p:txBody>
      </p:sp>
      <p:pic>
        <p:nvPicPr>
          <p:cNvPr id="41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61538" y="962849"/>
            <a:ext cx="7341042" cy="538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434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05"/>
                                        </p:tgtEl>
                                        <p:attrNameLst>
                                          <p:attrName>style.visibility</p:attrName>
                                        </p:attrNameLst>
                                      </p:cBhvr>
                                      <p:to>
                                        <p:strVal val="visible"/>
                                      </p:to>
                                    </p:set>
                                    <p:anim calcmode="lin" valueType="num">
                                      <p:cBhvr additive="base">
                                        <p:cTn id="41" dur="500" fill="hold"/>
                                        <p:tgtEl>
                                          <p:spTgt spid="4105"/>
                                        </p:tgtEl>
                                        <p:attrNameLst>
                                          <p:attrName>ppt_x</p:attrName>
                                        </p:attrNameLst>
                                      </p:cBhvr>
                                      <p:tavLst>
                                        <p:tav tm="0">
                                          <p:val>
                                            <p:strVal val="#ppt_x"/>
                                          </p:val>
                                        </p:tav>
                                        <p:tav tm="100000">
                                          <p:val>
                                            <p:strVal val="#ppt_x"/>
                                          </p:val>
                                        </p:tav>
                                      </p:tavLst>
                                    </p:anim>
                                    <p:anim calcmode="lin" valueType="num">
                                      <p:cBhvr additive="base">
                                        <p:cTn id="42" dur="500" fill="hold"/>
                                        <p:tgtEl>
                                          <p:spTgt spid="4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6"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852" y="1107420"/>
            <a:ext cx="2324098" cy="2003208"/>
          </a:xfrm>
          <a:prstGeom prst="rect">
            <a:avLst/>
          </a:prstGeom>
          <a:noFill/>
          <a:ln w="34925">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107420"/>
            <a:ext cx="3413761" cy="1920240"/>
          </a:xfrm>
          <a:prstGeom prst="rect">
            <a:avLst/>
          </a:prstGeom>
          <a:noFill/>
          <a:ln w="34925">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240538" y="3035769"/>
            <a:ext cx="3505200" cy="400110"/>
          </a:xfrm>
          <a:prstGeom prst="rect">
            <a:avLst/>
          </a:prstGeom>
        </p:spPr>
        <p:txBody>
          <a:bodyPr wrap="square">
            <a:spAutoFit/>
          </a:bodyPr>
          <a:lstStyle/>
          <a:p>
            <a:r>
              <a:rPr lang="en-US" sz="1000" b="1" dirty="0"/>
              <a:t>Aerial View of Public Transport Bus Traffic </a:t>
            </a:r>
            <a:r>
              <a:rPr lang="en-US" sz="1000" b="1" dirty="0" smtClean="0"/>
              <a:t>Jam (Beijing</a:t>
            </a:r>
            <a:r>
              <a:rPr lang="en-US" sz="1000" b="1" dirty="0"/>
              <a:t>, </a:t>
            </a:r>
            <a:r>
              <a:rPr lang="en-US" sz="1000" b="1" dirty="0" smtClean="0"/>
              <a:t>China)</a:t>
            </a:r>
            <a:endParaRPr lang="en-US" sz="1000" b="1" dirty="0"/>
          </a:p>
        </p:txBody>
      </p:sp>
      <p:sp>
        <p:nvSpPr>
          <p:cNvPr id="5" name="Rectangle 4"/>
          <p:cNvSpPr/>
          <p:nvPr/>
        </p:nvSpPr>
        <p:spPr>
          <a:xfrm>
            <a:off x="676765" y="3115473"/>
            <a:ext cx="2432874" cy="400110"/>
          </a:xfrm>
          <a:prstGeom prst="rect">
            <a:avLst/>
          </a:prstGeom>
        </p:spPr>
        <p:txBody>
          <a:bodyPr wrap="square">
            <a:spAutoFit/>
          </a:bodyPr>
          <a:lstStyle/>
          <a:p>
            <a:r>
              <a:rPr lang="en-US" sz="1000" b="1" dirty="0" smtClean="0"/>
              <a:t>BRT station: bus </a:t>
            </a:r>
            <a:r>
              <a:rPr lang="en-US" sz="1000" b="1" dirty="0"/>
              <a:t>stop </a:t>
            </a:r>
            <a:r>
              <a:rPr lang="en-US" sz="1000" b="1" dirty="0" smtClean="0"/>
              <a:t>congestion </a:t>
            </a:r>
          </a:p>
          <a:p>
            <a:r>
              <a:rPr lang="en-US" sz="1000" b="1" dirty="0" smtClean="0"/>
              <a:t>(Chengdu, China)</a:t>
            </a:r>
            <a:endParaRPr lang="en-US" sz="1000" b="1" dirty="0"/>
          </a:p>
        </p:txBody>
      </p:sp>
      <p:sp>
        <p:nvSpPr>
          <p:cNvPr id="6" name="Rectangle 5"/>
          <p:cNvSpPr/>
          <p:nvPr/>
        </p:nvSpPr>
        <p:spPr>
          <a:xfrm>
            <a:off x="5128499" y="5642119"/>
            <a:ext cx="3941529" cy="1077218"/>
          </a:xfrm>
          <a:prstGeom prst="rect">
            <a:avLst/>
          </a:prstGeom>
        </p:spPr>
        <p:txBody>
          <a:bodyPr wrap="square">
            <a:spAutoFit/>
          </a:bodyPr>
          <a:lstStyle/>
          <a:p>
            <a:r>
              <a:rPr lang="en-US" sz="1000" b="1" dirty="0" smtClean="0"/>
              <a:t>                         Taking </a:t>
            </a:r>
            <a:r>
              <a:rPr lang="en-US" sz="1000" b="1" dirty="0"/>
              <a:t>a ride on </a:t>
            </a:r>
            <a:r>
              <a:rPr lang="en-US" sz="1000" b="1" dirty="0" smtClean="0"/>
              <a:t>the Beijing subway</a:t>
            </a:r>
            <a:endParaRPr lang="en-US" sz="1000" b="1" i="1" dirty="0" smtClean="0">
              <a:solidFill>
                <a:srgbClr val="C00000"/>
              </a:solidFill>
            </a:endParaRPr>
          </a:p>
          <a:p>
            <a:r>
              <a:rPr lang="en-US" sz="1400" b="1" i="1" dirty="0" smtClean="0">
                <a:solidFill>
                  <a:srgbClr val="C00000"/>
                </a:solidFill>
              </a:rPr>
              <a:t>“The </a:t>
            </a:r>
            <a:r>
              <a:rPr lang="en-US" sz="1400" b="1" i="1" dirty="0">
                <a:solidFill>
                  <a:srgbClr val="C00000"/>
                </a:solidFill>
              </a:rPr>
              <a:t>only requirement for passengers is to have both strength and flexibility. </a:t>
            </a:r>
            <a:r>
              <a:rPr lang="en-US" sz="1400" b="1" i="1" dirty="0" smtClean="0">
                <a:solidFill>
                  <a:srgbClr val="C00000"/>
                </a:solidFill>
              </a:rPr>
              <a:t> Otherwise</a:t>
            </a:r>
            <a:r>
              <a:rPr lang="en-US" sz="1400" b="1" i="1" dirty="0">
                <a:solidFill>
                  <a:srgbClr val="C00000"/>
                </a:solidFill>
              </a:rPr>
              <a:t>, you'll have to wait for the next </a:t>
            </a:r>
            <a:r>
              <a:rPr lang="en-US" sz="1400" b="1" i="1" dirty="0" smtClean="0">
                <a:solidFill>
                  <a:srgbClr val="C00000"/>
                </a:solidFill>
              </a:rPr>
              <a:t>train” </a:t>
            </a:r>
            <a:r>
              <a:rPr lang="en-US" sz="1400" b="1" dirty="0" smtClean="0">
                <a:solidFill>
                  <a:srgbClr val="C00000"/>
                </a:solidFill>
              </a:rPr>
              <a:t>(China.org.cn)</a:t>
            </a:r>
            <a:endParaRPr lang="en-US" sz="1400" b="1" dirty="0">
              <a:solidFill>
                <a:srgbClr val="C00000"/>
              </a:solidFill>
            </a:endParaRPr>
          </a:p>
          <a:p>
            <a:endParaRPr lang="en-US" sz="1200" dirty="0"/>
          </a:p>
        </p:txBody>
      </p:sp>
      <p:pic>
        <p:nvPicPr>
          <p:cNvPr id="51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658667"/>
            <a:ext cx="3318277" cy="1966127"/>
          </a:xfrm>
          <a:prstGeom prst="rect">
            <a:avLst/>
          </a:prstGeom>
          <a:noFill/>
          <a:ln w="3175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3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714330"/>
            <a:ext cx="3229388" cy="2082460"/>
          </a:xfrm>
          <a:prstGeom prst="rect">
            <a:avLst/>
          </a:prstGeom>
          <a:noFill/>
          <a:ln w="3810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538461" y="1656041"/>
            <a:ext cx="1361196" cy="646331"/>
          </a:xfrm>
          <a:prstGeom prst="rect">
            <a:avLst/>
          </a:prstGeom>
          <a:solidFill>
            <a:schemeClr val="accent6">
              <a:lumMod val="40000"/>
              <a:lumOff val="60000"/>
            </a:schemeClr>
          </a:solidFill>
        </p:spPr>
        <p:txBody>
          <a:bodyPr wrap="square" rtlCol="0">
            <a:spAutoFit/>
          </a:bodyPr>
          <a:lstStyle/>
          <a:p>
            <a:r>
              <a:rPr lang="en-US" b="1" dirty="0" smtClean="0"/>
              <a:t>Lack of </a:t>
            </a:r>
          </a:p>
          <a:p>
            <a:r>
              <a:rPr lang="en-US" b="1" dirty="0" smtClean="0"/>
              <a:t>curb space</a:t>
            </a:r>
            <a:endParaRPr lang="en-US" b="1" dirty="0"/>
          </a:p>
        </p:txBody>
      </p:sp>
      <p:sp>
        <p:nvSpPr>
          <p:cNvPr id="3" name="TextBox 2"/>
          <p:cNvSpPr txBox="1"/>
          <p:nvPr/>
        </p:nvSpPr>
        <p:spPr>
          <a:xfrm>
            <a:off x="3678661" y="4041565"/>
            <a:ext cx="1342612" cy="1200329"/>
          </a:xfrm>
          <a:prstGeom prst="rect">
            <a:avLst/>
          </a:prstGeom>
          <a:solidFill>
            <a:schemeClr val="accent6">
              <a:lumMod val="40000"/>
              <a:lumOff val="60000"/>
            </a:schemeClr>
          </a:solidFill>
        </p:spPr>
        <p:txBody>
          <a:bodyPr wrap="square" rtlCol="0">
            <a:spAutoFit/>
          </a:bodyPr>
          <a:lstStyle/>
          <a:p>
            <a:r>
              <a:rPr lang="en-US" b="1" dirty="0" smtClean="0"/>
              <a:t>Short</a:t>
            </a:r>
          </a:p>
          <a:p>
            <a:r>
              <a:rPr lang="en-US" b="1" dirty="0" smtClean="0"/>
              <a:t>station</a:t>
            </a:r>
          </a:p>
          <a:p>
            <a:r>
              <a:rPr lang="en-US" b="1" dirty="0" smtClean="0"/>
              <a:t>platforms</a:t>
            </a:r>
          </a:p>
          <a:p>
            <a:endParaRPr lang="en-US" dirty="0"/>
          </a:p>
        </p:txBody>
      </p:sp>
      <p:sp>
        <p:nvSpPr>
          <p:cNvPr id="7" name="Rectangle 6"/>
          <p:cNvSpPr/>
          <p:nvPr/>
        </p:nvSpPr>
        <p:spPr>
          <a:xfrm>
            <a:off x="935791" y="5769096"/>
            <a:ext cx="1468094" cy="276999"/>
          </a:xfrm>
          <a:prstGeom prst="rect">
            <a:avLst/>
          </a:prstGeom>
        </p:spPr>
        <p:txBody>
          <a:bodyPr wrap="none">
            <a:spAutoFit/>
          </a:bodyPr>
          <a:lstStyle/>
          <a:p>
            <a:r>
              <a:rPr lang="en-US" sz="1200" b="1" dirty="0" smtClean="0"/>
              <a:t>Beijing subway map</a:t>
            </a:r>
            <a:endParaRPr lang="en-US" sz="1200" b="1" dirty="0"/>
          </a:p>
        </p:txBody>
      </p:sp>
      <p:sp>
        <p:nvSpPr>
          <p:cNvPr id="12" name="Title 1"/>
          <p:cNvSpPr txBox="1">
            <a:spLocks/>
          </p:cNvSpPr>
          <p:nvPr/>
        </p:nvSpPr>
        <p:spPr bwMode="black">
          <a:xfrm>
            <a:off x="0" y="0"/>
            <a:ext cx="9144000" cy="914400"/>
          </a:xfrm>
          <a:prstGeom prst="rect">
            <a:avLst/>
          </a:prstGeom>
          <a:solidFill>
            <a:schemeClr val="accent2"/>
          </a:solidFill>
          <a:ln w="31750" cap="sq">
            <a:solidFill>
              <a:srgbClr val="404040"/>
            </a:solidFill>
            <a:miter lim="800000"/>
          </a:ln>
        </p:spPr>
        <p:txBody>
          <a:bodyPr vert="horz" lIns="182880" tIns="182880" rIns="182880" bIns="182880" rtlCol="0" anchor="ctr">
            <a:normAutofit fontScale="92500" lnSpcReduction="20000"/>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r>
              <a:rPr lang="en-US" dirty="0" smtClean="0">
                <a:solidFill>
                  <a:schemeClr val="bg1"/>
                </a:solidFill>
              </a:rPr>
              <a:t>FOUR PHYSICS STORIES AND THEIR EFFECT ON CHINA’S FUTURE URBAN MOBILITY</a:t>
            </a:r>
            <a:endParaRPr lang="en-US" dirty="0">
              <a:solidFill>
                <a:schemeClr val="bg1"/>
              </a:solidFill>
            </a:endParaRPr>
          </a:p>
        </p:txBody>
      </p:sp>
    </p:spTree>
    <p:extLst>
      <p:ext uri="{BB962C8B-B14F-4D97-AF65-F5344CB8AC3E}">
        <p14:creationId xmlns:p14="http://schemas.microsoft.com/office/powerpoint/2010/main" val="3906528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animBg="1"/>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76400"/>
            <a:ext cx="7467600" cy="4625983"/>
          </a:xfrm>
        </p:spPr>
        <p:txBody>
          <a:bodyPr>
            <a:noAutofit/>
          </a:bodyPr>
          <a:lstStyle/>
          <a:p>
            <a:r>
              <a:rPr lang="en-US" sz="2400" u="sng" dirty="0" smtClean="0"/>
              <a:t>Story 1</a:t>
            </a:r>
            <a:r>
              <a:rPr lang="en-US" sz="2400" dirty="0" smtClean="0"/>
              <a:t>:   Why are big cities so congested?</a:t>
            </a:r>
          </a:p>
          <a:p>
            <a:endParaRPr lang="en-US" sz="1200" dirty="0" smtClean="0"/>
          </a:p>
          <a:p>
            <a:r>
              <a:rPr lang="en-US" sz="2400" u="sng" dirty="0" smtClean="0"/>
              <a:t>Story 2</a:t>
            </a:r>
            <a:r>
              <a:rPr lang="en-US" sz="2400" dirty="0" smtClean="0"/>
              <a:t>:   Can buses be organized to provide an 		      urban mobility solution as convenient as		      cars?</a:t>
            </a:r>
          </a:p>
          <a:p>
            <a:pPr marL="0" indent="0">
              <a:buNone/>
            </a:pPr>
            <a:endParaRPr lang="en-US" sz="1200" dirty="0" smtClean="0"/>
          </a:p>
          <a:p>
            <a:r>
              <a:rPr lang="en-US" sz="2400" u="sng" dirty="0" smtClean="0"/>
              <a:t>Story 3</a:t>
            </a:r>
            <a:r>
              <a:rPr lang="en-US" sz="2400" dirty="0" smtClean="0"/>
              <a:t>:    How should emergent systems like Uber and 	       Lyft be regulated?</a:t>
            </a:r>
          </a:p>
          <a:p>
            <a:pPr marL="0" indent="0">
              <a:buNone/>
            </a:pPr>
            <a:endParaRPr lang="en-US" sz="2400" dirty="0" smtClean="0"/>
          </a:p>
          <a:p>
            <a:r>
              <a:rPr lang="en-US" sz="2400" u="sng" dirty="0" smtClean="0"/>
              <a:t>Story 4</a:t>
            </a:r>
            <a:r>
              <a:rPr lang="en-US" sz="2400" dirty="0" smtClean="0"/>
              <a:t>:    Can the capacity of a subway be increased 	        without building stuff?</a:t>
            </a:r>
            <a:endParaRPr lang="en-US" sz="2400" dirty="0"/>
          </a:p>
        </p:txBody>
      </p:sp>
      <p:sp>
        <p:nvSpPr>
          <p:cNvPr id="2" name="Title 1"/>
          <p:cNvSpPr>
            <a:spLocks noGrp="1"/>
          </p:cNvSpPr>
          <p:nvPr>
            <p:ph type="title"/>
          </p:nvPr>
        </p:nvSpPr>
        <p:spPr>
          <a:xfrm>
            <a:off x="-32657" y="0"/>
            <a:ext cx="9176657" cy="1188720"/>
          </a:xfrm>
          <a:solidFill>
            <a:schemeClr val="accent1">
              <a:lumMod val="75000"/>
            </a:schemeClr>
          </a:solidFill>
          <a:ln>
            <a:noFill/>
          </a:ln>
        </p:spPr>
        <p:txBody>
          <a:bodyPr>
            <a:normAutofit/>
          </a:bodyPr>
          <a:lstStyle/>
          <a:p>
            <a:r>
              <a:rPr lang="en-US" dirty="0" smtClean="0">
                <a:solidFill>
                  <a:schemeClr val="bg1"/>
                </a:solidFill>
                <a:latin typeface="Arial" panose="020B0604020202020204" pitchFamily="34" charset="0"/>
                <a:cs typeface="Arial" panose="020B0604020202020204" pitchFamily="34" charset="0"/>
              </a:rPr>
              <a:t>Four stories and four questions</a:t>
            </a:r>
            <a:endParaRPr lang="en-US" dirty="0">
              <a:solidFill>
                <a:schemeClr val="bg1"/>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47" y="1785985"/>
            <a:ext cx="624068" cy="389100"/>
          </a:xfrm>
          <a:prstGeom prst="rect">
            <a:avLst/>
          </a:prstGeom>
          <a:noFill/>
          <a:ln w="3810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935" y="2650958"/>
            <a:ext cx="624068" cy="389100"/>
          </a:xfrm>
          <a:prstGeom prst="rect">
            <a:avLst/>
          </a:prstGeom>
          <a:noFill/>
          <a:ln w="3810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991" y="4114800"/>
            <a:ext cx="624068" cy="389100"/>
          </a:xfrm>
          <a:prstGeom prst="rect">
            <a:avLst/>
          </a:prstGeom>
          <a:noFill/>
          <a:ln w="3810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47" y="5105400"/>
            <a:ext cx="624068" cy="389100"/>
          </a:xfrm>
          <a:prstGeom prst="rect">
            <a:avLst/>
          </a:prstGeom>
          <a:noFill/>
          <a:ln w="3810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366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3699"/>
            <a:ext cx="9143999" cy="1371600"/>
          </a:xfrm>
        </p:spPr>
        <p:txBody>
          <a:bodyPr/>
          <a:lstStyle/>
          <a:p>
            <a:r>
              <a:rPr lang="en-US" dirty="0" smtClean="0">
                <a:latin typeface="Arial" charset="0"/>
                <a:ea typeface="Arial" charset="0"/>
                <a:cs typeface="Arial" charset="0"/>
              </a:rPr>
              <a:t>STORY 1: Why are big cities congested?</a:t>
            </a:r>
            <a:endParaRPr lang="en-US" dirty="0">
              <a:latin typeface="Arial" charset="0"/>
              <a:ea typeface="Arial" charset="0"/>
              <a:cs typeface="Arial"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2501" t="23332" r="29476" b="30001"/>
          <a:stretch/>
        </p:blipFill>
        <p:spPr>
          <a:xfrm>
            <a:off x="3709245" y="1425394"/>
            <a:ext cx="5589690" cy="5145248"/>
          </a:xfrm>
          <a:prstGeom prst="rect">
            <a:avLst/>
          </a:prstGeom>
          <a:ln>
            <a:noFill/>
          </a:ln>
        </p:spPr>
      </p:pic>
      <p:sp>
        <p:nvSpPr>
          <p:cNvPr id="6" name="Content Placeholder 2"/>
          <p:cNvSpPr txBox="1">
            <a:spLocks/>
          </p:cNvSpPr>
          <p:nvPr/>
        </p:nvSpPr>
        <p:spPr>
          <a:xfrm>
            <a:off x="600583" y="1651571"/>
            <a:ext cx="3361818" cy="223463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dirty="0" smtClean="0"/>
              <a:t>Scaling Analysis</a:t>
            </a:r>
          </a:p>
          <a:p>
            <a:pPr lvl="1"/>
            <a:r>
              <a:rPr lang="en-US" sz="1800" dirty="0" smtClean="0"/>
              <a:t>City bigness</a:t>
            </a:r>
          </a:p>
          <a:p>
            <a:pPr lvl="1"/>
            <a:r>
              <a:rPr lang="en-US" sz="1800" dirty="0" smtClean="0"/>
              <a:t>Destination concentration</a:t>
            </a:r>
          </a:p>
          <a:p>
            <a:pPr lvl="1"/>
            <a:endParaRPr lang="en-US" dirty="0" smtClean="0"/>
          </a:p>
          <a:p>
            <a:endParaRPr lang="en-US" sz="2400" dirty="0"/>
          </a:p>
        </p:txBody>
      </p:sp>
      <p:sp>
        <p:nvSpPr>
          <p:cNvPr id="9" name="Content Placeholder 2"/>
          <p:cNvSpPr txBox="1">
            <a:spLocks/>
          </p:cNvSpPr>
          <p:nvPr/>
        </p:nvSpPr>
        <p:spPr>
          <a:xfrm>
            <a:off x="861316" y="4891310"/>
            <a:ext cx="2876183" cy="15165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r">
              <a:buNone/>
            </a:pPr>
            <a:r>
              <a:rPr lang="en-US" sz="2400" b="1" dirty="0" smtClean="0"/>
              <a:t>Morning commute in a monocentric city</a:t>
            </a:r>
          </a:p>
        </p:txBody>
      </p:sp>
      <p:sp>
        <p:nvSpPr>
          <p:cNvPr id="10" name="TextBox 9"/>
          <p:cNvSpPr txBox="1"/>
          <p:nvPr/>
        </p:nvSpPr>
        <p:spPr>
          <a:xfrm>
            <a:off x="5972933" y="4496655"/>
            <a:ext cx="651140" cy="369332"/>
          </a:xfrm>
          <a:prstGeom prst="rect">
            <a:avLst/>
          </a:prstGeom>
          <a:solidFill>
            <a:schemeClr val="tx1">
              <a:lumMod val="75000"/>
              <a:lumOff val="25000"/>
            </a:schemeClr>
          </a:solidFill>
        </p:spPr>
        <p:txBody>
          <a:bodyPr wrap="none" rtlCol="0">
            <a:spAutoFit/>
          </a:bodyPr>
          <a:lstStyle/>
          <a:p>
            <a:r>
              <a:rPr lang="en-US" dirty="0" smtClean="0">
                <a:solidFill>
                  <a:schemeClr val="bg1"/>
                </a:solidFill>
              </a:rPr>
              <a:t>CBD</a:t>
            </a:r>
            <a:endParaRPr lang="en-US" dirty="0">
              <a:solidFill>
                <a:schemeClr val="bg1"/>
              </a:solidFill>
            </a:endParaRPr>
          </a:p>
        </p:txBody>
      </p:sp>
      <p:sp>
        <p:nvSpPr>
          <p:cNvPr id="11" name="TextBox 10"/>
          <p:cNvSpPr txBox="1"/>
          <p:nvPr/>
        </p:nvSpPr>
        <p:spPr>
          <a:xfrm>
            <a:off x="4829720" y="2201762"/>
            <a:ext cx="1520153" cy="335756"/>
          </a:xfrm>
          <a:prstGeom prst="rect">
            <a:avLst/>
          </a:prstGeom>
          <a:solidFill>
            <a:schemeClr val="tx1">
              <a:lumMod val="65000"/>
              <a:lumOff val="35000"/>
            </a:schemeClr>
          </a:solidFill>
        </p:spPr>
        <p:txBody>
          <a:bodyPr wrap="square" rtlCol="0">
            <a:spAutoFit/>
          </a:bodyPr>
          <a:lstStyle/>
          <a:p>
            <a:r>
              <a:rPr lang="en-US" dirty="0" smtClean="0">
                <a:solidFill>
                  <a:schemeClr val="bg1"/>
                </a:solidFill>
              </a:rPr>
              <a:t>Trip into CBD</a:t>
            </a:r>
            <a:endParaRPr lang="en-US" dirty="0">
              <a:solidFill>
                <a:schemeClr val="bg1"/>
              </a:solidFill>
            </a:endParaRPr>
          </a:p>
        </p:txBody>
      </p:sp>
      <p:sp>
        <p:nvSpPr>
          <p:cNvPr id="12" name="TextBox 11"/>
          <p:cNvSpPr txBox="1"/>
          <p:nvPr/>
        </p:nvSpPr>
        <p:spPr>
          <a:xfrm>
            <a:off x="7238998" y="5987534"/>
            <a:ext cx="1700373" cy="369332"/>
          </a:xfrm>
          <a:prstGeom prst="rect">
            <a:avLst/>
          </a:prstGeom>
          <a:solidFill>
            <a:schemeClr val="tx1">
              <a:lumMod val="65000"/>
              <a:lumOff val="35000"/>
            </a:schemeClr>
          </a:solidFill>
        </p:spPr>
        <p:txBody>
          <a:bodyPr wrap="square" rtlCol="0">
            <a:spAutoFit/>
          </a:bodyPr>
          <a:lstStyle/>
          <a:p>
            <a:pPr algn="ctr"/>
            <a:r>
              <a:rPr lang="en-US" dirty="0" smtClean="0">
                <a:solidFill>
                  <a:schemeClr val="bg1"/>
                </a:solidFill>
              </a:rPr>
              <a:t>City Boundary</a:t>
            </a:r>
            <a:endParaRPr lang="en-US" dirty="0">
              <a:solidFill>
                <a:schemeClr val="bg1"/>
              </a:solidFill>
            </a:endParaRPr>
          </a:p>
        </p:txBody>
      </p:sp>
    </p:spTree>
    <p:extLst>
      <p:ext uri="{BB962C8B-B14F-4D97-AF65-F5344CB8AC3E}">
        <p14:creationId xmlns:p14="http://schemas.microsoft.com/office/powerpoint/2010/main" val="3837125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TextBox 12"/>
          <p:cNvSpPr txBox="1"/>
          <p:nvPr/>
        </p:nvSpPr>
        <p:spPr>
          <a:xfrm>
            <a:off x="7207834" y="4884179"/>
            <a:ext cx="559994" cy="575781"/>
          </a:xfrm>
          <a:prstGeom prst="rect">
            <a:avLst/>
          </a:prstGeom>
        </p:spPr>
        <p:txBody>
          <a:bodyPr wrap="square" rtlCol="0">
            <a:spAutoFit/>
          </a:bodyPr>
          <a:lstStyle/>
          <a:p>
            <a:endParaRPr lang="en-US" dirty="0"/>
          </a:p>
        </p:txBody>
      </p:sp>
      <p:sp>
        <p:nvSpPr>
          <p:cNvPr id="2" name="Title 1"/>
          <p:cNvSpPr>
            <a:spLocks noGrp="1"/>
          </p:cNvSpPr>
          <p:nvPr>
            <p:ph type="title"/>
          </p:nvPr>
        </p:nvSpPr>
        <p:spPr/>
        <p:txBody>
          <a:bodyPr/>
          <a:lstStyle/>
          <a:p>
            <a:r>
              <a:rPr lang="en-US" dirty="0" smtClean="0"/>
              <a:t>The Conundrum of Scale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222" b="43333"/>
          <a:stretch/>
        </p:blipFill>
        <p:spPr>
          <a:xfrm>
            <a:off x="-3425" y="1327298"/>
            <a:ext cx="9144000" cy="23622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1111" b="10001"/>
          <a:stretch/>
        </p:blipFill>
        <p:spPr>
          <a:xfrm>
            <a:off x="-761" y="3735996"/>
            <a:ext cx="9138424" cy="2787502"/>
          </a:xfrm>
          <a:prstGeom prst="rect">
            <a:avLst/>
          </a:prstGeom>
          <a:solidFill>
            <a:schemeClr val="bg1">
              <a:lumMod val="85000"/>
            </a:schemeClr>
          </a:solidFill>
        </p:spPr>
      </p:pic>
      <p:sp>
        <p:nvSpPr>
          <p:cNvPr id="7" name="Content Placeholder 2"/>
          <p:cNvSpPr txBox="1">
            <a:spLocks/>
          </p:cNvSpPr>
          <p:nvPr/>
        </p:nvSpPr>
        <p:spPr>
          <a:xfrm>
            <a:off x="1768977" y="1137684"/>
            <a:ext cx="5934456" cy="5029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b="1" u="sng" dirty="0" smtClean="0"/>
              <a:t>Demand</a:t>
            </a:r>
            <a:r>
              <a:rPr lang="en-US" sz="2000" b="1" dirty="0" smtClean="0"/>
              <a:t>: Trips proportional to area of CBD. </a:t>
            </a:r>
          </a:p>
          <a:p>
            <a:endParaRPr lang="en-US" dirty="0" smtClean="0"/>
          </a:p>
          <a:p>
            <a:endParaRPr lang="en-US" dirty="0" smtClean="0"/>
          </a:p>
          <a:p>
            <a:endParaRPr lang="en-US" dirty="0" smtClean="0"/>
          </a:p>
          <a:p>
            <a:endParaRPr lang="en-US" dirty="0" smtClean="0"/>
          </a:p>
          <a:p>
            <a:endParaRPr lang="en-US" dirty="0" smtClean="0"/>
          </a:p>
        </p:txBody>
      </p:sp>
      <p:sp>
        <p:nvSpPr>
          <p:cNvPr id="10" name="Content Placeholder 9"/>
          <p:cNvSpPr>
            <a:spLocks noGrp="1"/>
          </p:cNvSpPr>
          <p:nvPr>
            <p:ph idx="1"/>
          </p:nvPr>
        </p:nvSpPr>
        <p:spPr>
          <a:xfrm>
            <a:off x="1796441" y="3689498"/>
            <a:ext cx="6570531" cy="457201"/>
          </a:xfrm>
        </p:spPr>
        <p:txBody>
          <a:bodyPr>
            <a:normAutofit fontScale="85000" lnSpcReduction="10000"/>
          </a:bodyPr>
          <a:lstStyle/>
          <a:p>
            <a:r>
              <a:rPr lang="en-US" sz="2600" b="1" u="sng" dirty="0" smtClean="0"/>
              <a:t>Supply</a:t>
            </a:r>
            <a:r>
              <a:rPr lang="en-US" b="1" dirty="0" smtClean="0"/>
              <a:t>:  </a:t>
            </a:r>
            <a:r>
              <a:rPr lang="en-US" sz="2100" b="1" dirty="0" smtClean="0"/>
              <a:t>Trips that can enter proportional to perimeter</a:t>
            </a:r>
            <a:endParaRPr lang="en-US" sz="2100" b="1" dirty="0"/>
          </a:p>
        </p:txBody>
      </p:sp>
      <p:sp>
        <p:nvSpPr>
          <p:cNvPr id="8" name="Text Placeholder 7"/>
          <p:cNvSpPr>
            <a:spLocks noGrp="1"/>
          </p:cNvSpPr>
          <p:nvPr>
            <p:ph type="body" sz="quarter" idx="10"/>
          </p:nvPr>
        </p:nvSpPr>
        <p:spPr>
          <a:xfrm>
            <a:off x="6927" y="6172199"/>
            <a:ext cx="9144000" cy="685801"/>
          </a:xfrm>
        </p:spPr>
        <p:txBody>
          <a:bodyPr/>
          <a:lstStyle/>
          <a:p>
            <a:r>
              <a:rPr lang="en-US" dirty="0" smtClean="0"/>
              <a:t>S1: Why are big cities so congested?</a:t>
            </a:r>
            <a:endParaRPr lang="en-US" dirty="0"/>
          </a:p>
        </p:txBody>
      </p:sp>
      <p:sp>
        <p:nvSpPr>
          <p:cNvPr id="14" name="Oval 13"/>
          <p:cNvSpPr/>
          <p:nvPr/>
        </p:nvSpPr>
        <p:spPr>
          <a:xfrm>
            <a:off x="7180431" y="4882021"/>
            <a:ext cx="646332" cy="621580"/>
          </a:xfrm>
          <a:prstGeom prst="ellipse">
            <a:avLst/>
          </a:prstGeom>
          <a:noFill/>
          <a:ln w="47625">
            <a:solidFill>
              <a:srgbClr val="CD5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7180431" y="2024318"/>
            <a:ext cx="91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TextBox 5"/>
          <p:cNvSpPr txBox="1"/>
          <p:nvPr/>
        </p:nvSpPr>
        <p:spPr>
          <a:xfrm>
            <a:off x="7121496" y="2024318"/>
            <a:ext cx="646331" cy="646331"/>
          </a:xfrm>
          <a:prstGeom prst="rect">
            <a:avLst/>
          </a:prstGeom>
        </p:spPr>
        <p:txBody>
          <a:bodyPr wrap="none" rtlCol="0">
            <a:spAutoFit/>
          </a:bodyPr>
          <a:lstStyle/>
          <a:p>
            <a:r>
              <a:rPr lang="en-US" sz="3600" dirty="0" smtClean="0">
                <a:sym typeface="Symbol"/>
              </a:rPr>
              <a:t>x</a:t>
            </a:r>
            <a:r>
              <a:rPr lang="en-US" sz="3600" dirty="0" smtClean="0"/>
              <a:t>4</a:t>
            </a:r>
            <a:endParaRPr lang="en-US" sz="3600" dirty="0"/>
          </a:p>
        </p:txBody>
      </p:sp>
      <p:sp>
        <p:nvSpPr>
          <p:cNvPr id="3" name="Oval 2"/>
          <p:cNvSpPr/>
          <p:nvPr/>
        </p:nvSpPr>
        <p:spPr>
          <a:xfrm>
            <a:off x="7121496" y="2066309"/>
            <a:ext cx="646332" cy="621580"/>
          </a:xfrm>
          <a:prstGeom prst="ellipse">
            <a:avLst/>
          </a:prstGeom>
          <a:noFill/>
          <a:ln w="47625">
            <a:solidFill>
              <a:srgbClr val="CD5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195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P spid="14" grpId="0" animBg="1"/>
      <p:bldP spid="6"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32501" t="23332" r="30000" b="30001"/>
          <a:stretch/>
        </p:blipFill>
        <p:spPr>
          <a:xfrm>
            <a:off x="2971800" y="1524000"/>
            <a:ext cx="3429000" cy="3200400"/>
          </a:xfrm>
          <a:prstGeom prst="rect">
            <a:avLst/>
          </a:prstGeom>
        </p:spPr>
      </p:pic>
      <p:sp>
        <p:nvSpPr>
          <p:cNvPr id="2" name="Title 1"/>
          <p:cNvSpPr>
            <a:spLocks noGrp="1"/>
          </p:cNvSpPr>
          <p:nvPr>
            <p:ph type="title"/>
          </p:nvPr>
        </p:nvSpPr>
        <p:spPr/>
        <p:txBody>
          <a:bodyPr/>
          <a:lstStyle/>
          <a:p>
            <a:r>
              <a:rPr lang="en-US" dirty="0" smtClean="0"/>
              <a:t>Results: Concentrated </a:t>
            </a:r>
            <a:r>
              <a:rPr lang="en-US" dirty="0"/>
              <a:t>CBDs</a:t>
            </a:r>
          </a:p>
        </p:txBody>
      </p:sp>
      <p:sp>
        <p:nvSpPr>
          <p:cNvPr id="13" name="Text Placeholder 12"/>
          <p:cNvSpPr>
            <a:spLocks noGrp="1"/>
          </p:cNvSpPr>
          <p:nvPr>
            <p:ph type="body" sz="quarter" idx="10"/>
          </p:nvPr>
        </p:nvSpPr>
        <p:spPr/>
        <p:txBody>
          <a:bodyPr/>
          <a:lstStyle/>
          <a:p>
            <a:r>
              <a:rPr lang="en-US" dirty="0"/>
              <a:t>S</a:t>
            </a:r>
            <a:r>
              <a:rPr lang="en-US" dirty="0" smtClean="0"/>
              <a:t>1</a:t>
            </a:r>
            <a:r>
              <a:rPr lang="en-US" dirty="0"/>
              <a:t>: </a:t>
            </a:r>
            <a:r>
              <a:rPr lang="en-US" dirty="0" smtClean="0"/>
              <a:t>Why are big cities so congested?</a:t>
            </a:r>
            <a:endParaRPr lang="en-US" dirty="0"/>
          </a:p>
        </p:txBody>
      </p:sp>
      <p:grpSp>
        <p:nvGrpSpPr>
          <p:cNvPr id="16" name="Group 15"/>
          <p:cNvGrpSpPr/>
          <p:nvPr/>
        </p:nvGrpSpPr>
        <p:grpSpPr>
          <a:xfrm rot="-480000">
            <a:off x="576706" y="2976257"/>
            <a:ext cx="3200400" cy="3036220"/>
            <a:chOff x="330925" y="3429000"/>
            <a:chExt cx="3200400" cy="303622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333" t="1205" r="15833" b="4533"/>
            <a:stretch/>
          </p:blipFill>
          <p:spPr>
            <a:xfrm>
              <a:off x="330925" y="4064920"/>
              <a:ext cx="3200400"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400670" y="6019800"/>
              <a:ext cx="1060909" cy="377096"/>
            </a:xfrm>
            <a:prstGeom prst="rect">
              <a:avLst/>
            </a:prstGeom>
            <a:noFill/>
          </p:spPr>
          <p:txBody>
            <a:bodyPr wrap="none" rtlCol="0">
              <a:spAutoFit/>
            </a:bodyPr>
            <a:lstStyle/>
            <a:p>
              <a:pPr algn="ctr"/>
              <a:r>
                <a:rPr lang="en-US" dirty="0" smtClean="0">
                  <a:solidFill>
                    <a:srgbClr val="000000">
                      <a:lumMod val="75000"/>
                      <a:lumOff val="25000"/>
                    </a:srgbClr>
                  </a:solidFill>
                </a:rPr>
                <a:t>Lausanne</a:t>
              </a:r>
              <a:endParaRPr lang="en-US" dirty="0">
                <a:solidFill>
                  <a:srgbClr val="000000">
                    <a:lumMod val="75000"/>
                    <a:lumOff val="25000"/>
                  </a:srgbClr>
                </a:solidFill>
              </a:endParaRPr>
            </a:p>
          </p:txBody>
        </p:sp>
        <p:sp>
          <p:nvSpPr>
            <p:cNvPr id="10" name="Rectangle 9"/>
            <p:cNvSpPr/>
            <p:nvPr/>
          </p:nvSpPr>
          <p:spPr>
            <a:xfrm>
              <a:off x="330925" y="3429000"/>
              <a:ext cx="3200400" cy="538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smtClean="0">
                  <a:solidFill>
                    <a:sysClr val="windowText" lastClr="000000"/>
                  </a:solidFill>
                </a:rPr>
                <a:t>Without subway</a:t>
              </a:r>
            </a:p>
            <a:p>
              <a:pPr algn="ctr"/>
              <a:r>
                <a:rPr lang="en-US" sz="1600" dirty="0" smtClean="0">
                  <a:solidFill>
                    <a:sysClr val="windowText" lastClr="000000"/>
                  </a:solidFill>
                </a:rPr>
                <a:t>(diameter </a:t>
              </a:r>
              <a:r>
                <a:rPr lang="en-US" sz="1600" dirty="0">
                  <a:solidFill>
                    <a:sysClr val="windowText" lastClr="000000"/>
                  </a:solidFill>
                </a:rPr>
                <a:t>&lt; 7 </a:t>
              </a:r>
              <a:r>
                <a:rPr lang="en-US" sz="1600" dirty="0" smtClean="0">
                  <a:solidFill>
                    <a:sysClr val="windowText" lastClr="000000"/>
                  </a:solidFill>
                </a:rPr>
                <a:t>km)</a:t>
              </a:r>
              <a:endParaRPr lang="en-US" sz="1600" dirty="0">
                <a:solidFill>
                  <a:sysClr val="windowText" lastClr="000000"/>
                </a:solidFill>
              </a:endParaRPr>
            </a:p>
          </p:txBody>
        </p:sp>
      </p:grpSp>
      <p:sp>
        <p:nvSpPr>
          <p:cNvPr id="6" name="TextBox 5"/>
          <p:cNvSpPr txBox="1"/>
          <p:nvPr/>
        </p:nvSpPr>
        <p:spPr>
          <a:xfrm>
            <a:off x="4352731" y="3391252"/>
            <a:ext cx="419100" cy="230832"/>
          </a:xfrm>
          <a:prstGeom prst="rect">
            <a:avLst/>
          </a:prstGeom>
          <a:solidFill>
            <a:schemeClr val="tx1">
              <a:lumMod val="65000"/>
              <a:lumOff val="35000"/>
            </a:schemeClr>
          </a:solidFill>
        </p:spPr>
        <p:txBody>
          <a:bodyPr wrap="square" rtlCol="0">
            <a:spAutoFit/>
          </a:bodyPr>
          <a:lstStyle/>
          <a:p>
            <a:pPr algn="ctr"/>
            <a:r>
              <a:rPr lang="en-US" sz="900" dirty="0" smtClean="0">
                <a:solidFill>
                  <a:schemeClr val="bg1"/>
                </a:solidFill>
              </a:rPr>
              <a:t>CBD</a:t>
            </a:r>
            <a:endParaRPr lang="en-US" sz="900" dirty="0">
              <a:solidFill>
                <a:schemeClr val="bg1"/>
              </a:solidFill>
            </a:endParaRPr>
          </a:p>
        </p:txBody>
      </p:sp>
      <p:sp>
        <p:nvSpPr>
          <p:cNvPr id="18" name="TextBox 17"/>
          <p:cNvSpPr txBox="1"/>
          <p:nvPr/>
        </p:nvSpPr>
        <p:spPr>
          <a:xfrm>
            <a:off x="5799173" y="4354164"/>
            <a:ext cx="419100" cy="230832"/>
          </a:xfrm>
          <a:prstGeom prst="rect">
            <a:avLst/>
          </a:prstGeom>
          <a:solidFill>
            <a:schemeClr val="tx1">
              <a:lumMod val="65000"/>
              <a:lumOff val="35000"/>
            </a:schemeClr>
          </a:solidFill>
        </p:spPr>
        <p:txBody>
          <a:bodyPr wrap="square" rtlCol="0">
            <a:spAutoFit/>
          </a:bodyPr>
          <a:lstStyle/>
          <a:p>
            <a:pPr algn="ctr"/>
            <a:r>
              <a:rPr lang="en-US" sz="900" dirty="0" smtClean="0">
                <a:solidFill>
                  <a:schemeClr val="bg1"/>
                </a:solidFill>
              </a:rPr>
              <a:t>City</a:t>
            </a:r>
            <a:endParaRPr lang="en-US" sz="900" dirty="0">
              <a:solidFill>
                <a:schemeClr val="bg1"/>
              </a:solidFill>
            </a:endParaRPr>
          </a:p>
        </p:txBody>
      </p:sp>
      <p:sp>
        <p:nvSpPr>
          <p:cNvPr id="19" name="TextBox 18"/>
          <p:cNvSpPr txBox="1"/>
          <p:nvPr/>
        </p:nvSpPr>
        <p:spPr>
          <a:xfrm>
            <a:off x="3653210" y="1981200"/>
            <a:ext cx="419100" cy="230832"/>
          </a:xfrm>
          <a:prstGeom prst="rect">
            <a:avLst/>
          </a:prstGeom>
          <a:solidFill>
            <a:schemeClr val="tx1">
              <a:lumMod val="65000"/>
              <a:lumOff val="35000"/>
            </a:schemeClr>
          </a:solidFill>
        </p:spPr>
        <p:txBody>
          <a:bodyPr wrap="square" rtlCol="0">
            <a:spAutoFit/>
          </a:bodyPr>
          <a:lstStyle/>
          <a:p>
            <a:pPr algn="ctr"/>
            <a:r>
              <a:rPr lang="en-US" sz="900" dirty="0" smtClean="0">
                <a:solidFill>
                  <a:schemeClr val="bg1"/>
                </a:solidFill>
              </a:rPr>
              <a:t>Trip</a:t>
            </a:r>
            <a:endParaRPr lang="en-US" sz="900" dirty="0">
              <a:solidFill>
                <a:schemeClr val="bg1"/>
              </a:solidFill>
            </a:endParaRPr>
          </a:p>
        </p:txBody>
      </p:sp>
      <p:grpSp>
        <p:nvGrpSpPr>
          <p:cNvPr id="15" name="Group 14"/>
          <p:cNvGrpSpPr/>
          <p:nvPr/>
        </p:nvGrpSpPr>
        <p:grpSpPr>
          <a:xfrm rot="480000">
            <a:off x="5418351" y="3066884"/>
            <a:ext cx="3200400" cy="3036220"/>
            <a:chOff x="5607031" y="3429000"/>
            <a:chExt cx="3200400" cy="3036220"/>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229" r="8229"/>
            <a:stretch/>
          </p:blipFill>
          <p:spPr>
            <a:xfrm>
              <a:off x="5607031" y="4064920"/>
              <a:ext cx="3200400"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flipH="1">
              <a:off x="6601338" y="6019800"/>
              <a:ext cx="1120347" cy="377096"/>
            </a:xfrm>
            <a:prstGeom prst="rect">
              <a:avLst/>
            </a:prstGeom>
            <a:noFill/>
          </p:spPr>
          <p:txBody>
            <a:bodyPr wrap="square" rtlCol="0">
              <a:spAutoFit/>
            </a:bodyPr>
            <a:lstStyle/>
            <a:p>
              <a:pPr algn="ctr"/>
              <a:r>
                <a:rPr lang="en-US" smtClean="0">
                  <a:solidFill>
                    <a:srgbClr val="000000">
                      <a:lumMod val="75000"/>
                      <a:lumOff val="25000"/>
                    </a:srgbClr>
                  </a:solidFill>
                </a:rPr>
                <a:t>Athens</a:t>
              </a:r>
              <a:endParaRPr lang="en-US">
                <a:solidFill>
                  <a:srgbClr val="000000">
                    <a:lumMod val="75000"/>
                    <a:lumOff val="25000"/>
                  </a:srgbClr>
                </a:solidFill>
              </a:endParaRPr>
            </a:p>
          </p:txBody>
        </p:sp>
        <p:sp>
          <p:nvSpPr>
            <p:cNvPr id="14" name="Rectangle 13"/>
            <p:cNvSpPr/>
            <p:nvPr/>
          </p:nvSpPr>
          <p:spPr>
            <a:xfrm>
              <a:off x="5607031" y="3429000"/>
              <a:ext cx="3200400" cy="538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smtClean="0">
                  <a:solidFill>
                    <a:sysClr val="windowText" lastClr="000000"/>
                  </a:solidFill>
                </a:rPr>
                <a:t>With subway</a:t>
              </a:r>
              <a:endParaRPr lang="en-US" sz="1600" u="sng" dirty="0">
                <a:solidFill>
                  <a:sysClr val="windowText" lastClr="000000"/>
                </a:solidFill>
              </a:endParaRPr>
            </a:p>
            <a:p>
              <a:pPr algn="ctr"/>
              <a:r>
                <a:rPr lang="en-US" sz="1600" dirty="0" smtClean="0">
                  <a:solidFill>
                    <a:sysClr val="windowText" lastClr="000000"/>
                  </a:solidFill>
                </a:rPr>
                <a:t>(diameter </a:t>
              </a:r>
              <a:r>
                <a:rPr lang="en-US" sz="1600" dirty="0">
                  <a:solidFill>
                    <a:sysClr val="windowText" lastClr="000000"/>
                  </a:solidFill>
                </a:rPr>
                <a:t>&lt; 20 </a:t>
              </a:r>
              <a:r>
                <a:rPr lang="en-US" sz="1600" dirty="0" smtClean="0">
                  <a:solidFill>
                    <a:sysClr val="windowText" lastClr="000000"/>
                  </a:solidFill>
                </a:rPr>
                <a:t>km)</a:t>
              </a:r>
              <a:endParaRPr lang="en-US" sz="1600" dirty="0">
                <a:solidFill>
                  <a:sysClr val="windowText" lastClr="000000"/>
                </a:solidFill>
              </a:endParaRPr>
            </a:p>
          </p:txBody>
        </p:sp>
      </p:grpSp>
    </p:spTree>
    <p:extLst>
      <p:ext uri="{BB962C8B-B14F-4D97-AF65-F5344CB8AC3E}">
        <p14:creationId xmlns:p14="http://schemas.microsoft.com/office/powerpoint/2010/main" val="3922638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DISPERSED DESTINATIONS</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r>
              <a:rPr lang="en-US" dirty="0">
                <a:solidFill>
                  <a:schemeClr val="bg1">
                    <a:lumMod val="65000"/>
                  </a:schemeClr>
                </a:solidFill>
              </a:rPr>
              <a:t>Concentrated CBD</a:t>
            </a:r>
          </a:p>
          <a:p>
            <a:pPr marL="0" indent="0" algn="ctr">
              <a:buNone/>
            </a:pPr>
            <a:r>
              <a:rPr lang="en-US" dirty="0">
                <a:solidFill>
                  <a:schemeClr val="bg1">
                    <a:lumMod val="65000"/>
                  </a:schemeClr>
                </a:solidFill>
              </a:rPr>
              <a:t>Limits city size</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Dispersed Destinations</a:t>
            </a:r>
          </a:p>
          <a:p>
            <a:pPr marL="0" indent="0" algn="ctr">
              <a:buNone/>
            </a:pPr>
            <a:r>
              <a:rPr lang="en-US" dirty="0"/>
              <a:t>Still limits city size</a:t>
            </a:r>
          </a:p>
        </p:txBody>
      </p:sp>
      <p:grpSp>
        <p:nvGrpSpPr>
          <p:cNvPr id="19" name="Group 18"/>
          <p:cNvGrpSpPr>
            <a:grpSpLocks noChangeAspect="1"/>
          </p:cNvGrpSpPr>
          <p:nvPr/>
        </p:nvGrpSpPr>
        <p:grpSpPr>
          <a:xfrm rot="-480000">
            <a:off x="836219" y="979304"/>
            <a:ext cx="2286000" cy="2378394"/>
            <a:chOff x="330925" y="3135472"/>
            <a:chExt cx="3200401" cy="3329748"/>
          </a:xfrm>
        </p:grpSpPr>
        <p:pic>
          <p:nvPicPr>
            <p:cNvPr id="20" name="Picture 1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333" t="1205" r="15833" b="4533"/>
            <a:stretch/>
          </p:blipFill>
          <p:spPr>
            <a:xfrm>
              <a:off x="330925" y="4064920"/>
              <a:ext cx="3200400"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1335063" y="5992905"/>
              <a:ext cx="1192123" cy="430887"/>
            </a:xfrm>
            <a:prstGeom prst="rect">
              <a:avLst/>
            </a:prstGeom>
            <a:noFill/>
          </p:spPr>
          <p:txBody>
            <a:bodyPr wrap="none" rtlCol="0">
              <a:spAutoFit/>
            </a:bodyPr>
            <a:lstStyle/>
            <a:p>
              <a:pPr algn="ctr"/>
              <a:r>
                <a:rPr lang="en-US" sz="1400" dirty="0">
                  <a:solidFill>
                    <a:schemeClr val="tx1">
                      <a:lumMod val="50000"/>
                      <a:lumOff val="50000"/>
                    </a:schemeClr>
                  </a:solidFill>
                </a:rPr>
                <a:t>Lausanne</a:t>
              </a:r>
            </a:p>
          </p:txBody>
        </p:sp>
        <p:sp>
          <p:nvSpPr>
            <p:cNvPr id="22" name="Rectangle 21"/>
            <p:cNvSpPr/>
            <p:nvPr/>
          </p:nvSpPr>
          <p:spPr>
            <a:xfrm>
              <a:off x="330925" y="3135472"/>
              <a:ext cx="3200401" cy="83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lumMod val="65000"/>
                    </a:schemeClr>
                  </a:solidFill>
                </a:rPr>
                <a:t>Cars + Buses</a:t>
              </a:r>
            </a:p>
            <a:p>
              <a:pPr algn="ctr"/>
              <a:r>
                <a:rPr lang="en-US" sz="1600" i="1" dirty="0">
                  <a:solidFill>
                    <a:schemeClr val="bg1">
                      <a:lumMod val="65000"/>
                    </a:schemeClr>
                  </a:solidFill>
                </a:rPr>
                <a:t>d</a:t>
              </a:r>
              <a:r>
                <a:rPr lang="en-US" sz="1600" dirty="0">
                  <a:solidFill>
                    <a:schemeClr val="bg1">
                      <a:lumMod val="65000"/>
                    </a:schemeClr>
                  </a:solidFill>
                </a:rPr>
                <a:t> &lt; </a:t>
              </a:r>
              <a:r>
                <a:rPr lang="en-US" sz="1600" i="1" dirty="0">
                  <a:solidFill>
                    <a:schemeClr val="bg1">
                      <a:lumMod val="65000"/>
                    </a:schemeClr>
                  </a:solidFill>
                </a:rPr>
                <a:t>7</a:t>
              </a:r>
              <a:r>
                <a:rPr lang="en-US" sz="1600" dirty="0">
                  <a:solidFill>
                    <a:schemeClr val="bg1">
                      <a:lumMod val="65000"/>
                    </a:schemeClr>
                  </a:solidFill>
                </a:rPr>
                <a:t> km</a:t>
              </a:r>
            </a:p>
          </p:txBody>
        </p:sp>
      </p:grpSp>
      <p:grpSp>
        <p:nvGrpSpPr>
          <p:cNvPr id="23" name="Group 22"/>
          <p:cNvGrpSpPr>
            <a:grpSpLocks noChangeAspect="1"/>
          </p:cNvGrpSpPr>
          <p:nvPr/>
        </p:nvGrpSpPr>
        <p:grpSpPr>
          <a:xfrm rot="480000">
            <a:off x="6023117" y="993647"/>
            <a:ext cx="2286001" cy="2363975"/>
            <a:chOff x="5607030" y="3155656"/>
            <a:chExt cx="3200401" cy="3309564"/>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8229" r="8229"/>
            <a:stretch/>
          </p:blipFill>
          <p:spPr>
            <a:xfrm>
              <a:off x="5607031" y="4064920"/>
              <a:ext cx="3200400"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p:cNvSpPr txBox="1"/>
            <p:nvPr/>
          </p:nvSpPr>
          <p:spPr>
            <a:xfrm flipH="1">
              <a:off x="6601339" y="5992904"/>
              <a:ext cx="1120347" cy="430888"/>
            </a:xfrm>
            <a:prstGeom prst="rect">
              <a:avLst/>
            </a:prstGeom>
            <a:noFill/>
          </p:spPr>
          <p:txBody>
            <a:bodyPr wrap="square" rtlCol="0">
              <a:spAutoFit/>
            </a:bodyPr>
            <a:lstStyle/>
            <a:p>
              <a:pPr algn="ctr"/>
              <a:r>
                <a:rPr lang="en-US" sz="1400" dirty="0">
                  <a:solidFill>
                    <a:schemeClr val="tx1">
                      <a:lumMod val="50000"/>
                      <a:lumOff val="50000"/>
                    </a:schemeClr>
                  </a:solidFill>
                </a:rPr>
                <a:t>Athens</a:t>
              </a:r>
            </a:p>
          </p:txBody>
        </p:sp>
        <p:sp>
          <p:nvSpPr>
            <p:cNvPr id="26" name="Rectangle 25"/>
            <p:cNvSpPr/>
            <p:nvPr/>
          </p:nvSpPr>
          <p:spPr>
            <a:xfrm>
              <a:off x="5607030" y="3155656"/>
              <a:ext cx="3200400" cy="811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lumMod val="65000"/>
                    </a:schemeClr>
                  </a:solidFill>
                </a:rPr>
                <a:t>Cars + Buses + Subway</a:t>
              </a:r>
            </a:p>
            <a:p>
              <a:pPr algn="ctr"/>
              <a:r>
                <a:rPr lang="en-US" sz="1600" i="1" dirty="0">
                  <a:solidFill>
                    <a:schemeClr val="bg1">
                      <a:lumMod val="65000"/>
                    </a:schemeClr>
                  </a:solidFill>
                </a:rPr>
                <a:t>d</a:t>
              </a:r>
              <a:r>
                <a:rPr lang="en-US" sz="1600" dirty="0">
                  <a:solidFill>
                    <a:schemeClr val="bg1">
                      <a:lumMod val="65000"/>
                    </a:schemeClr>
                  </a:solidFill>
                </a:rPr>
                <a:t> &lt; </a:t>
              </a:r>
              <a:r>
                <a:rPr lang="en-US" sz="1600" i="1" dirty="0">
                  <a:solidFill>
                    <a:schemeClr val="bg1">
                      <a:lumMod val="65000"/>
                    </a:schemeClr>
                  </a:solidFill>
                </a:rPr>
                <a:t>20</a:t>
              </a:r>
              <a:r>
                <a:rPr lang="en-US" sz="1600" dirty="0">
                  <a:solidFill>
                    <a:schemeClr val="bg1">
                      <a:lumMod val="65000"/>
                    </a:schemeClr>
                  </a:solidFill>
                </a:rPr>
                <a:t> km</a:t>
              </a:r>
            </a:p>
          </p:txBody>
        </p:sp>
      </p:grpSp>
      <p:grpSp>
        <p:nvGrpSpPr>
          <p:cNvPr id="28" name="Group 27"/>
          <p:cNvGrpSpPr/>
          <p:nvPr/>
        </p:nvGrpSpPr>
        <p:grpSpPr>
          <a:xfrm rot="-600000">
            <a:off x="631442" y="3545688"/>
            <a:ext cx="2438400" cy="2547676"/>
            <a:chOff x="280434" y="3886200"/>
            <a:chExt cx="2438400" cy="2547676"/>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5573" r="5573"/>
            <a:stretch/>
          </p:blipFill>
          <p:spPr>
            <a:xfrm>
              <a:off x="280434" y="4599068"/>
              <a:ext cx="24384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152423" y="6126099"/>
              <a:ext cx="694422" cy="307777"/>
            </a:xfrm>
            <a:prstGeom prst="rect">
              <a:avLst/>
            </a:prstGeom>
            <a:noFill/>
          </p:spPr>
          <p:txBody>
            <a:bodyPr wrap="none" rtlCol="0">
              <a:spAutoFit/>
            </a:bodyPr>
            <a:lstStyle/>
            <a:p>
              <a:pPr algn="ctr"/>
              <a:r>
                <a:rPr lang="en-US" sz="1400" dirty="0">
                  <a:solidFill>
                    <a:schemeClr val="tx1">
                      <a:lumMod val="75000"/>
                      <a:lumOff val="25000"/>
                    </a:schemeClr>
                  </a:solidFill>
                </a:rPr>
                <a:t>Madrid</a:t>
              </a:r>
            </a:p>
          </p:txBody>
        </p:sp>
        <p:sp>
          <p:nvSpPr>
            <p:cNvPr id="5" name="TextBox 4"/>
            <p:cNvSpPr txBox="1"/>
            <p:nvPr/>
          </p:nvSpPr>
          <p:spPr>
            <a:xfrm>
              <a:off x="789343" y="3886200"/>
              <a:ext cx="1420582" cy="646331"/>
            </a:xfrm>
            <a:prstGeom prst="rect">
              <a:avLst/>
            </a:prstGeom>
            <a:noFill/>
          </p:spPr>
          <p:txBody>
            <a:bodyPr wrap="none" rtlCol="0">
              <a:spAutoFit/>
            </a:bodyPr>
            <a:lstStyle/>
            <a:p>
              <a:pPr algn="ctr"/>
              <a:r>
                <a:rPr lang="en-US" dirty="0"/>
                <a:t>Cars + Buses</a:t>
              </a:r>
            </a:p>
            <a:p>
              <a:pPr algn="ctr"/>
              <a:r>
                <a:rPr lang="en-US" i="1" dirty="0"/>
                <a:t>d</a:t>
              </a:r>
              <a:r>
                <a:rPr lang="en-US" dirty="0"/>
                <a:t> &lt; </a:t>
              </a:r>
              <a:r>
                <a:rPr lang="en-US" i="1" dirty="0"/>
                <a:t>25</a:t>
              </a:r>
              <a:r>
                <a:rPr lang="en-US" dirty="0"/>
                <a:t> km</a:t>
              </a:r>
            </a:p>
          </p:txBody>
        </p:sp>
      </p:grpSp>
      <p:grpSp>
        <p:nvGrpSpPr>
          <p:cNvPr id="27" name="Group 26"/>
          <p:cNvGrpSpPr/>
          <p:nvPr/>
        </p:nvGrpSpPr>
        <p:grpSpPr>
          <a:xfrm rot="600000">
            <a:off x="6069533" y="3545470"/>
            <a:ext cx="2441448" cy="2541668"/>
            <a:chOff x="6278342" y="3886200"/>
            <a:chExt cx="2441448" cy="2541668"/>
          </a:xfrm>
        </p:grpSpPr>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10010" r="10010"/>
            <a:stretch/>
          </p:blipFill>
          <p:spPr>
            <a:xfrm>
              <a:off x="6278342" y="4596782"/>
              <a:ext cx="2441448" cy="1831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7169489" y="6089313"/>
              <a:ext cx="659155" cy="307777"/>
            </a:xfrm>
            <a:prstGeom prst="rect">
              <a:avLst/>
            </a:prstGeom>
            <a:noFill/>
          </p:spPr>
          <p:txBody>
            <a:bodyPr wrap="none" rtlCol="0">
              <a:spAutoFit/>
            </a:bodyPr>
            <a:lstStyle/>
            <a:p>
              <a:r>
                <a:rPr lang="en-US" sz="1400" dirty="0">
                  <a:solidFill>
                    <a:schemeClr val="tx1">
                      <a:lumMod val="75000"/>
                      <a:lumOff val="25000"/>
                    </a:schemeClr>
                  </a:solidFill>
                </a:rPr>
                <a:t>Beijing</a:t>
              </a:r>
            </a:p>
          </p:txBody>
        </p:sp>
        <p:sp>
          <p:nvSpPr>
            <p:cNvPr id="9" name="TextBox 8"/>
            <p:cNvSpPr txBox="1"/>
            <p:nvPr/>
          </p:nvSpPr>
          <p:spPr>
            <a:xfrm>
              <a:off x="6287645" y="3886200"/>
              <a:ext cx="2422843" cy="646331"/>
            </a:xfrm>
            <a:prstGeom prst="rect">
              <a:avLst/>
            </a:prstGeom>
            <a:noFill/>
          </p:spPr>
          <p:txBody>
            <a:bodyPr wrap="none" rtlCol="0">
              <a:spAutoFit/>
            </a:bodyPr>
            <a:lstStyle/>
            <a:p>
              <a:pPr algn="ctr"/>
              <a:r>
                <a:rPr lang="en-US" dirty="0"/>
                <a:t>Cars + Buses + Subway </a:t>
              </a:r>
            </a:p>
            <a:p>
              <a:pPr algn="ctr"/>
              <a:r>
                <a:rPr lang="en-US" i="1" dirty="0"/>
                <a:t>d</a:t>
              </a:r>
              <a:r>
                <a:rPr lang="en-US" dirty="0"/>
                <a:t> &lt; </a:t>
              </a:r>
              <a:r>
                <a:rPr lang="en-US" i="1" dirty="0"/>
                <a:t>75</a:t>
              </a:r>
              <a:r>
                <a:rPr lang="en-US" dirty="0"/>
                <a:t> km</a:t>
              </a:r>
            </a:p>
          </p:txBody>
        </p:sp>
      </p:grpSp>
      <p:sp>
        <p:nvSpPr>
          <p:cNvPr id="7" name="Text Placeholder 6"/>
          <p:cNvSpPr>
            <a:spLocks noGrp="1"/>
          </p:cNvSpPr>
          <p:nvPr>
            <p:ph type="body" sz="quarter" idx="10"/>
          </p:nvPr>
        </p:nvSpPr>
        <p:spPr/>
        <p:txBody>
          <a:bodyPr/>
          <a:lstStyle/>
          <a:p>
            <a:endParaRPr lang="en-US"/>
          </a:p>
        </p:txBody>
      </p:sp>
      <p:sp>
        <p:nvSpPr>
          <p:cNvPr id="29" name="TextBox 28">
            <a:extLst>
              <a:ext uri="{FF2B5EF4-FFF2-40B4-BE49-F238E27FC236}">
                <a16:creationId xmlns:a16="http://schemas.microsoft.com/office/drawing/2014/main" xmlns="" id="{3AE61FBF-98D1-4EBB-A4CE-D0B41758F7FB}"/>
              </a:ext>
            </a:extLst>
          </p:cNvPr>
          <p:cNvSpPr txBox="1"/>
          <p:nvPr/>
        </p:nvSpPr>
        <p:spPr>
          <a:xfrm>
            <a:off x="8854991" y="6540150"/>
            <a:ext cx="289008" cy="307777"/>
          </a:xfrm>
          <a:prstGeom prst="rect">
            <a:avLst/>
          </a:prstGeom>
          <a:noFill/>
        </p:spPr>
        <p:txBody>
          <a:bodyPr wrap="square" rtlCol="0">
            <a:spAutoFit/>
          </a:bodyPr>
          <a:lstStyle/>
          <a:p>
            <a:pPr algn="ctr"/>
            <a:fld id="{26C26F5D-AEEA-4CB5-A8F6-C86989E417B6}" type="slidenum">
              <a:rPr lang="en-US" sz="1400" smtClean="0"/>
              <a:t>8</a:t>
            </a:fld>
            <a:endParaRPr lang="en-US" sz="1400" dirty="0"/>
          </a:p>
        </p:txBody>
      </p:sp>
    </p:spTree>
    <p:extLst>
      <p:ext uri="{BB962C8B-B14F-4D97-AF65-F5344CB8AC3E}">
        <p14:creationId xmlns:p14="http://schemas.microsoft.com/office/powerpoint/2010/main" val="7858120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a:t>
            </a:r>
            <a:endParaRPr lang="en-US" dirty="0"/>
          </a:p>
        </p:txBody>
      </p:sp>
      <p:sp>
        <p:nvSpPr>
          <p:cNvPr id="3" name="Content Placeholder 2"/>
          <p:cNvSpPr>
            <a:spLocks noGrp="1"/>
          </p:cNvSpPr>
          <p:nvPr>
            <p:ph idx="1"/>
          </p:nvPr>
        </p:nvSpPr>
        <p:spPr>
          <a:xfrm>
            <a:off x="1890426" y="1247450"/>
            <a:ext cx="8001000" cy="609600"/>
          </a:xfrm>
        </p:spPr>
        <p:txBody>
          <a:bodyPr>
            <a:normAutofit/>
          </a:bodyPr>
          <a:lstStyle/>
          <a:p>
            <a:r>
              <a:rPr lang="en-US" sz="2000" b="1" dirty="0" smtClean="0"/>
              <a:t>Causes</a:t>
            </a:r>
            <a:endParaRPr lang="en-US" sz="2000" dirty="0" smtClean="0"/>
          </a:p>
        </p:txBody>
      </p:sp>
      <p:sp>
        <p:nvSpPr>
          <p:cNvPr id="6" name="Text Placeholder 5"/>
          <p:cNvSpPr>
            <a:spLocks noGrp="1"/>
          </p:cNvSpPr>
          <p:nvPr>
            <p:ph type="body" sz="quarter" idx="10"/>
          </p:nvPr>
        </p:nvSpPr>
        <p:spPr/>
        <p:txBody>
          <a:bodyPr/>
          <a:lstStyle/>
          <a:p>
            <a:r>
              <a:rPr lang="en-US" dirty="0"/>
              <a:t>S1: Why are big cities so congested?</a:t>
            </a:r>
          </a:p>
        </p:txBody>
      </p:sp>
      <p:sp>
        <p:nvSpPr>
          <p:cNvPr id="5" name="Content Placeholder 2"/>
          <p:cNvSpPr txBox="1">
            <a:spLocks/>
          </p:cNvSpPr>
          <p:nvPr/>
        </p:nvSpPr>
        <p:spPr>
          <a:xfrm>
            <a:off x="1819360" y="2711354"/>
            <a:ext cx="8001000" cy="4189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000" b="1" dirty="0" smtClean="0"/>
              <a:t>Remedies	</a:t>
            </a:r>
          </a:p>
        </p:txBody>
      </p:sp>
      <p:sp>
        <p:nvSpPr>
          <p:cNvPr id="7" name="Content Placeholder 2"/>
          <p:cNvSpPr txBox="1">
            <a:spLocks/>
          </p:cNvSpPr>
          <p:nvPr/>
        </p:nvSpPr>
        <p:spPr>
          <a:xfrm>
            <a:off x="2190082" y="2640446"/>
            <a:ext cx="8001000" cy="20574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en-US" sz="2000" b="1" dirty="0" smtClean="0"/>
          </a:p>
          <a:p>
            <a:pPr lvl="1"/>
            <a:r>
              <a:rPr lang="en-US" sz="2000" dirty="0" smtClean="0"/>
              <a:t>Manage urban structure</a:t>
            </a:r>
          </a:p>
          <a:p>
            <a:pPr lvl="3"/>
            <a:r>
              <a:rPr lang="en-US" sz="1800" i="1" dirty="0" smtClean="0"/>
              <a:t>Decentralize</a:t>
            </a:r>
          </a:p>
          <a:p>
            <a:pPr lvl="3"/>
            <a:r>
              <a:rPr lang="en-US" sz="1800" i="1" dirty="0" smtClean="0"/>
              <a:t>Limit city sizes</a:t>
            </a:r>
          </a:p>
          <a:p>
            <a:pPr lvl="2"/>
            <a:endParaRPr lang="en-US" sz="800" i="1" dirty="0" smtClean="0"/>
          </a:p>
        </p:txBody>
      </p:sp>
      <p:sp>
        <p:nvSpPr>
          <p:cNvPr id="8" name="Content Placeholder 2"/>
          <p:cNvSpPr txBox="1">
            <a:spLocks/>
          </p:cNvSpPr>
          <p:nvPr/>
        </p:nvSpPr>
        <p:spPr>
          <a:xfrm>
            <a:off x="2105316" y="5259509"/>
            <a:ext cx="8001000" cy="6815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r>
              <a:rPr lang="en-US" sz="2000" dirty="0" smtClean="0"/>
              <a:t>Reduce demand</a:t>
            </a:r>
            <a:endParaRPr lang="en-US" sz="2000" dirty="0"/>
          </a:p>
        </p:txBody>
      </p:sp>
      <p:sp>
        <p:nvSpPr>
          <p:cNvPr id="10" name="Content Placeholder 2"/>
          <p:cNvSpPr txBox="1">
            <a:spLocks/>
          </p:cNvSpPr>
          <p:nvPr/>
        </p:nvSpPr>
        <p:spPr>
          <a:xfrm>
            <a:off x="2187509" y="4339966"/>
            <a:ext cx="8001000" cy="10668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r>
              <a:rPr lang="en-US" sz="2000" dirty="0" smtClean="0"/>
              <a:t>Expand supply</a:t>
            </a:r>
          </a:p>
          <a:p>
            <a:pPr lvl="3"/>
            <a:r>
              <a:rPr lang="en-US" sz="1800" i="1" dirty="0" smtClean="0"/>
              <a:t>Subways that go everywhere</a:t>
            </a:r>
          </a:p>
          <a:p>
            <a:pPr lvl="2"/>
            <a:endParaRPr lang="en-US" sz="800" i="1" dirty="0" smtClean="0"/>
          </a:p>
        </p:txBody>
      </p:sp>
      <p:sp>
        <p:nvSpPr>
          <p:cNvPr id="11" name="Content Placeholder 2"/>
          <p:cNvSpPr txBox="1">
            <a:spLocks/>
          </p:cNvSpPr>
          <p:nvPr/>
        </p:nvSpPr>
        <p:spPr>
          <a:xfrm>
            <a:off x="2182380" y="1574508"/>
            <a:ext cx="8001000" cy="10668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r>
              <a:rPr lang="en-US" sz="2000" dirty="0" smtClean="0"/>
              <a:t>City bigness</a:t>
            </a:r>
          </a:p>
          <a:p>
            <a:pPr lvl="1"/>
            <a:r>
              <a:rPr lang="en-US" sz="2000" dirty="0" smtClean="0"/>
              <a:t>Destination concentration</a:t>
            </a:r>
            <a:endParaRPr lang="en-US" sz="1800" dirty="0" smtClean="0"/>
          </a:p>
          <a:p>
            <a:pPr lvl="2"/>
            <a:endParaRPr lang="en-US" sz="800" i="1" dirty="0" smtClean="0"/>
          </a:p>
        </p:txBody>
      </p:sp>
    </p:spTree>
    <p:extLst>
      <p:ext uri="{BB962C8B-B14F-4D97-AF65-F5344CB8AC3E}">
        <p14:creationId xmlns:p14="http://schemas.microsoft.com/office/powerpoint/2010/main" val="2512775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8" grpId="0"/>
      <p:bldP spid="10" grpId="0"/>
      <p:bldP spid="11" grpId="0"/>
    </p:bldLst>
  </p:timing>
</p:sld>
</file>

<file path=ppt/theme/theme1.xml><?xml version="1.0" encoding="utf-8"?>
<a:theme xmlns:a="http://schemas.openxmlformats.org/drawingml/2006/main" name="4_Parcel">
  <a:themeElements>
    <a:clrScheme name="Blue &amp; Grey">
      <a:dk1>
        <a:srgbClr val="000000"/>
      </a:dk1>
      <a:lt1>
        <a:srgbClr val="FFFFFF"/>
      </a:lt1>
      <a:dk2>
        <a:srgbClr val="17406D"/>
      </a:dk2>
      <a:lt2>
        <a:srgbClr val="DBEFF9"/>
      </a:lt2>
      <a:accent1>
        <a:srgbClr val="0F6FC6"/>
      </a:accent1>
      <a:accent2>
        <a:srgbClr val="30548D"/>
      </a:accent2>
      <a:accent3>
        <a:srgbClr val="0BD0D9"/>
      </a:accent3>
      <a:accent4>
        <a:srgbClr val="10CF9B"/>
      </a:accent4>
      <a:accent5>
        <a:srgbClr val="7CCA62"/>
      </a:accent5>
      <a:accent6>
        <a:srgbClr val="A5C249"/>
      </a:accent6>
      <a:hlink>
        <a:srgbClr val="F49100"/>
      </a:hlink>
      <a:folHlink>
        <a:srgbClr val="85DFD0"/>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cel">
  <a:themeElements>
    <a:clrScheme name="Blue &amp; Grey">
      <a:dk1>
        <a:srgbClr val="000000"/>
      </a:dk1>
      <a:lt1>
        <a:srgbClr val="FFFFFF"/>
      </a:lt1>
      <a:dk2>
        <a:srgbClr val="17406D"/>
      </a:dk2>
      <a:lt2>
        <a:srgbClr val="DBEFF9"/>
      </a:lt2>
      <a:accent1>
        <a:srgbClr val="0F6FC6"/>
      </a:accent1>
      <a:accent2>
        <a:srgbClr val="30548D"/>
      </a:accent2>
      <a:accent3>
        <a:srgbClr val="0BD0D9"/>
      </a:accent3>
      <a:accent4>
        <a:srgbClr val="10CF9B"/>
      </a:accent4>
      <a:accent5>
        <a:srgbClr val="7CCA62"/>
      </a:accent5>
      <a:accent6>
        <a:srgbClr val="A5C249"/>
      </a:accent6>
      <a:hlink>
        <a:srgbClr val="F49100"/>
      </a:hlink>
      <a:folHlink>
        <a:srgbClr val="85DFD0"/>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6973</TotalTime>
  <Words>6841</Words>
  <Application>Microsoft Macintosh PowerPoint</Application>
  <PresentationFormat>On-screen Show (4:3)</PresentationFormat>
  <Paragraphs>497</Paragraphs>
  <Slides>28</Slides>
  <Notes>28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32" baseType="lpstr">
      <vt:lpstr>4_Parcel</vt:lpstr>
      <vt:lpstr>Office Theme</vt:lpstr>
      <vt:lpstr>Parcel</vt:lpstr>
      <vt:lpstr>Acrobat Document</vt:lpstr>
      <vt:lpstr>FOUR PHYSICS STORIES AND THEIR EFFECT ON CHINA’S FUTURE URBAN MOBILITY</vt:lpstr>
      <vt:lpstr>PowerPoint Presentation</vt:lpstr>
      <vt:lpstr>PowerPoint Presentation</vt:lpstr>
      <vt:lpstr>Four stories and four questions</vt:lpstr>
      <vt:lpstr>STORY 1: Why are big cities congested?</vt:lpstr>
      <vt:lpstr>The Conundrum of Scale</vt:lpstr>
      <vt:lpstr>Results: Concentrated CBDs</vt:lpstr>
      <vt:lpstr>RESULTS: DISPERSED DESTINATIONS</vt:lpstr>
      <vt:lpstr>Key Ideas</vt:lpstr>
      <vt:lpstr>Story 2: A bus-based mobility solution</vt:lpstr>
      <vt:lpstr>The Pre-existing Bus System</vt:lpstr>
      <vt:lpstr>A Scaling Principle</vt:lpstr>
      <vt:lpstr>A New Bus System Concept</vt:lpstr>
      <vt:lpstr>Deployment Phases for the New Bus System    </vt:lpstr>
      <vt:lpstr>Evidence of Transfers</vt:lpstr>
      <vt:lpstr>System-wide Transfer Percentages</vt:lpstr>
      <vt:lpstr>STORY 3: HOW SHOULD EMERGENT SERVICES BE REGULATED?</vt:lpstr>
      <vt:lpstr>Dimensional Analysis:  Reducing the Question to its Essence</vt:lpstr>
      <vt:lpstr>Results for Small Cities</vt:lpstr>
      <vt:lpstr>Big and Small Cities Compared</vt:lpstr>
      <vt:lpstr>PowerPoint Presentation</vt:lpstr>
      <vt:lpstr>PowerPoint Presentation</vt:lpstr>
      <vt:lpstr>PowerPoint Presentation</vt:lpstr>
      <vt:lpstr>IMAGINATION AND THE EVOLUTION OF  TRANSPORTATION SCIENCE</vt:lpstr>
      <vt:lpstr>Dispersed Destinations</vt:lpstr>
      <vt:lpstr>The Conundrum of Scale Revisited</vt:lpstr>
      <vt:lpstr>Results: Dispersed Destinations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PHYSICS CAN HELP US UNDERSTAND AND IMPROVE  URBAN TRANSPORTATION</dc:title>
  <dc:creator>Carlos Daganzo</dc:creator>
  <cp:lastModifiedBy>Yufei Yuan</cp:lastModifiedBy>
  <cp:revision>375</cp:revision>
  <dcterms:created xsi:type="dcterms:W3CDTF">2018-09-11T19:36:46Z</dcterms:created>
  <dcterms:modified xsi:type="dcterms:W3CDTF">2020-02-10T11:31:23Z</dcterms:modified>
</cp:coreProperties>
</file>