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358" r:id="rId2"/>
    <p:sldId id="474" r:id="rId3"/>
    <p:sldId id="503" r:id="rId4"/>
    <p:sldId id="477" r:id="rId5"/>
    <p:sldId id="478" r:id="rId6"/>
    <p:sldId id="479" r:id="rId7"/>
    <p:sldId id="480" r:id="rId8"/>
    <p:sldId id="481" r:id="rId9"/>
    <p:sldId id="497" r:id="rId10"/>
    <p:sldId id="496" r:id="rId11"/>
    <p:sldId id="509" r:id="rId12"/>
    <p:sldId id="498" r:id="rId13"/>
    <p:sldId id="500" r:id="rId14"/>
    <p:sldId id="502" r:id="rId15"/>
    <p:sldId id="506" r:id="rId16"/>
    <p:sldId id="510" r:id="rId17"/>
    <p:sldId id="505" r:id="rId18"/>
    <p:sldId id="501" r:id="rId19"/>
    <p:sldId id="499" r:id="rId20"/>
    <p:sldId id="508" r:id="rId21"/>
  </p:sldIdLst>
  <p:sldSz cx="9144000" cy="6858000" type="screen4x3"/>
  <p:notesSz cx="6794500" cy="9931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CF0B"/>
    <a:srgbClr val="77C0D7"/>
    <a:srgbClr val="7BA0C9"/>
    <a:srgbClr val="0093AB"/>
    <a:srgbClr val="002B60"/>
    <a:srgbClr val="66BCAA"/>
    <a:srgbClr val="ADC610"/>
    <a:srgbClr val="0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0" autoAdjust="0"/>
    <p:restoredTop sz="94660"/>
  </p:normalViewPr>
  <p:slideViewPr>
    <p:cSldViewPr>
      <p:cViewPr>
        <p:scale>
          <a:sx n="105" d="100"/>
          <a:sy n="105" d="100"/>
        </p:scale>
        <p:origin x="-3464" y="-872"/>
      </p:cViewPr>
      <p:guideLst>
        <p:guide orient="horz" pos="4069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4812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F181F4-0BBB-6C4F-8A70-B861E3DE3F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6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4812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DCB78EA-F791-024D-BF42-65CAF00DD7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466725" y="2057400"/>
            <a:ext cx="7467600" cy="1981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2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685800" y="3641727"/>
            <a:ext cx="2438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fld id="{2CF8D92D-4A75-4B4B-BDF4-10DF706DEF78}" type="datetime1">
              <a:rPr lang="nl-NL" sz="1600" smtClean="0">
                <a:solidFill>
                  <a:schemeClr val="bg1"/>
                </a:solidFill>
                <a:cs typeface="+mn-cs"/>
              </a:rPr>
              <a:pPr algn="l" eaLnBrk="1" hangingPunct="1">
                <a:spcBef>
                  <a:spcPct val="50000"/>
                </a:spcBef>
                <a:defRPr/>
              </a:pPr>
              <a:t>29-10-12</a:t>
            </a:fld>
            <a:endParaRPr lang="nl-NL" sz="1600" smtClean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1498600" y="6572251"/>
            <a:ext cx="297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800" smtClean="0">
                <a:solidFill>
                  <a:schemeClr val="bg1"/>
                </a:solidFill>
              </a:rPr>
              <a:t>Challenge the future</a:t>
            </a:r>
            <a:endParaRPr lang="nl-NL" smtClean="0"/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1498600" y="6292852"/>
            <a:ext cx="990600" cy="3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Delft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University of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Technology</a:t>
            </a:r>
            <a:endParaRPr lang="nl-NL" smtClean="0"/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2" y="2286000"/>
            <a:ext cx="6931025" cy="457200"/>
          </a:xfrm>
        </p:spPr>
        <p:txBody>
          <a:bodyPr anchor="t"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2" y="2743200"/>
            <a:ext cx="693102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33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8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40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7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5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1014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5515" y="18288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6000" y="18288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5515" y="36576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000" y="36576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6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06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5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9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64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506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6132515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5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9" y="6297615"/>
            <a:ext cx="539751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fld id="{DF6E3944-D7A7-4641-96D2-A93A4D0634B0}" type="slidenum">
              <a:rPr lang="nl-NL" sz="1300"/>
              <a:pPr/>
              <a:t>‹nr.›</a:t>
            </a:fld>
            <a:endParaRPr lang="nl-NL" sz="130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9" name="Text Box 23"/>
          <p:cNvSpPr txBox="1">
            <a:spLocks noChangeArrowheads="1"/>
          </p:cNvSpPr>
          <p:nvPr userDrawn="1"/>
        </p:nvSpPr>
        <p:spPr bwMode="auto">
          <a:xfrm>
            <a:off x="3124200" y="6248402"/>
            <a:ext cx="441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effectLst/>
              </a:rPr>
              <a:t>The </a:t>
            </a:r>
            <a:r>
              <a:rPr lang="en-US" sz="1400" dirty="0" err="1" smtClean="0">
                <a:effectLst/>
              </a:rPr>
              <a:t>Generalised</a:t>
            </a:r>
            <a:r>
              <a:rPr lang="en-US" sz="1400" dirty="0" smtClean="0">
                <a:effectLst/>
              </a:rPr>
              <a:t> Macroscopic Fundamental Diagram</a:t>
            </a:r>
            <a:endParaRPr lang="en-US" sz="1400" dirty="0">
              <a:effectLst/>
            </a:endParaRPr>
          </a:p>
        </p:txBody>
      </p:sp>
      <p:sp>
        <p:nvSpPr>
          <p:cNvPr id="1035" name="Rectangle 28"/>
          <p:cNvSpPr>
            <a:spLocks noChangeArrowheads="1"/>
          </p:cNvSpPr>
          <p:nvPr userDrawn="1"/>
        </p:nvSpPr>
        <p:spPr bwMode="auto">
          <a:xfrm>
            <a:off x="2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8229600" y="6294438"/>
            <a:ext cx="914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2"/>
                </a:solidFill>
                <a:cs typeface="+mn-cs"/>
              </a:rPr>
              <a:t>| </a:t>
            </a:r>
            <a:r>
              <a:rPr lang="nl-NL" sz="1200" dirty="0" smtClean="0">
                <a:solidFill>
                  <a:schemeClr val="bg2"/>
                </a:solidFill>
                <a:cs typeface="+mn-cs"/>
              </a:rPr>
              <a:t>20</a:t>
            </a:r>
            <a:endParaRPr lang="nl-NL" sz="1200" dirty="0" smtClean="0">
              <a:solidFill>
                <a:schemeClr val="bg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6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957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338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1719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86001"/>
            <a:ext cx="7558608" cy="78296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Bookman Old Style" charset="0"/>
              </a:rPr>
              <a:t>The </a:t>
            </a:r>
            <a:r>
              <a:rPr lang="en-US" sz="2400" dirty="0" err="1">
                <a:latin typeface="Bookman Old Style" charset="0"/>
              </a:rPr>
              <a:t>Generalised</a:t>
            </a:r>
            <a:r>
              <a:rPr lang="en-US" sz="2400" dirty="0">
                <a:latin typeface="Bookman Old Style" charset="0"/>
              </a:rPr>
              <a:t> Network Fundamental Diagram</a:t>
            </a:r>
            <a:br>
              <a:rPr lang="en-US" sz="2400" dirty="0">
                <a:latin typeface="Bookman Old Style" charset="0"/>
              </a:rPr>
            </a:br>
            <a:r>
              <a:rPr lang="en-US" sz="2400" dirty="0">
                <a:latin typeface="Bookman Old Style" charset="0"/>
              </a:rPr>
              <a:t>An easy description of the traffic state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3344865"/>
            <a:ext cx="701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dirty="0">
                <a:solidFill>
                  <a:schemeClr val="bg1"/>
                </a:solidFill>
              </a:rPr>
              <a:t>Victor </a:t>
            </a:r>
            <a:r>
              <a:rPr lang="nl-NL" sz="1600" dirty="0" smtClean="0">
                <a:solidFill>
                  <a:schemeClr val="bg1"/>
                </a:solidFill>
              </a:rPr>
              <a:t>L. Knoop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hermafbeelding 2011-09-09 om 09.4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14364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25515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nl-NL" dirty="0" err="1" smtClean="0">
                <a:latin typeface="Tahoma" charset="0"/>
              </a:rPr>
              <a:t>Apparently</a:t>
            </a:r>
            <a:r>
              <a:rPr lang="nl-NL" dirty="0" smtClean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quite</a:t>
            </a:r>
            <a:r>
              <a:rPr lang="nl-NL" dirty="0" smtClean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good</a:t>
            </a:r>
            <a:r>
              <a:rPr lang="nl-NL" dirty="0" smtClean="0">
                <a:latin typeface="Tahoma" charset="0"/>
              </a:rPr>
              <a:t>, but </a:t>
            </a:r>
            <a:r>
              <a:rPr lang="nl-NL" dirty="0" err="1" smtClean="0">
                <a:latin typeface="Tahoma" charset="0"/>
              </a:rPr>
              <a:t>only</a:t>
            </a:r>
            <a:r>
              <a:rPr lang="nl-NL" dirty="0" smtClean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with</a:t>
            </a:r>
            <a:r>
              <a:rPr lang="nl-NL" dirty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homogeneous</a:t>
            </a:r>
            <a:r>
              <a:rPr lang="nl-NL" dirty="0" smtClean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networks</a:t>
            </a:r>
            <a:endParaRPr lang="nl-NL" dirty="0">
              <a:latin typeface="Tahoma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547664" y="3789040"/>
            <a:ext cx="6264696" cy="1200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nl-NL" sz="2400" dirty="0" smtClean="0">
              <a:solidFill>
                <a:schemeClr val="bg1"/>
              </a:solidFill>
            </a:endParaRPr>
          </a:p>
          <a:p>
            <a:pPr algn="l"/>
            <a:r>
              <a:rPr lang="nl-NL" sz="2400" dirty="0" err="1" smtClean="0">
                <a:solidFill>
                  <a:schemeClr val="bg1"/>
                </a:solidFill>
              </a:rPr>
              <a:t>What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would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be</a:t>
            </a:r>
            <a:r>
              <a:rPr lang="nl-NL" sz="2400" dirty="0" smtClean="0">
                <a:solidFill>
                  <a:schemeClr val="bg1"/>
                </a:solidFill>
              </a:rPr>
              <a:t> the effect of </a:t>
            </a:r>
            <a:r>
              <a:rPr lang="nl-NL" sz="2400" dirty="0" err="1" smtClean="0">
                <a:solidFill>
                  <a:schemeClr val="bg1"/>
                </a:solidFill>
              </a:rPr>
              <a:t>inhomogeneity</a:t>
            </a:r>
            <a:r>
              <a:rPr lang="nl-NL" sz="2400" dirty="0" smtClean="0">
                <a:solidFill>
                  <a:schemeClr val="bg1"/>
                </a:solidFill>
              </a:rPr>
              <a:t>?</a:t>
            </a:r>
          </a:p>
          <a:p>
            <a:pPr algn="l"/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6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Your</a:t>
            </a:r>
            <a:r>
              <a:rPr lang="nl-NL" dirty="0" smtClean="0"/>
              <a:t> desktop</a:t>
            </a:r>
            <a:endParaRPr lang="nl-NL" dirty="0"/>
          </a:p>
        </p:txBody>
      </p:sp>
      <p:pic>
        <p:nvPicPr>
          <p:cNvPr id="5" name="Tijdelijke aanduiding voor inhoud 4" descr="VLKP2347_k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81" r="-22281"/>
          <a:stretch>
            <a:fillRect/>
          </a:stretch>
        </p:blipFill>
        <p:spPr>
          <a:xfrm>
            <a:off x="-684584" y="3429000"/>
            <a:ext cx="4672264" cy="2141212"/>
          </a:xfrm>
        </p:spPr>
      </p:pic>
      <p:pic>
        <p:nvPicPr>
          <p:cNvPr id="6" name="Afbeelding 5" descr="VLKP2338_k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4" y="1412776"/>
            <a:ext cx="2729909" cy="4120617"/>
          </a:xfrm>
          <a:prstGeom prst="rect">
            <a:avLst/>
          </a:prstGeom>
        </p:spPr>
      </p:pic>
      <p:pic>
        <p:nvPicPr>
          <p:cNvPr id="9" name="Afbeelding 8" descr="VLKP2342_k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2979078" cy="1973639"/>
          </a:xfrm>
          <a:prstGeom prst="rect">
            <a:avLst/>
          </a:prstGeom>
        </p:spPr>
      </p:pic>
      <p:pic>
        <p:nvPicPr>
          <p:cNvPr id="10" name="Afbeelding 9" descr="VLKP2344_k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2979078" cy="1973639"/>
          </a:xfrm>
          <a:prstGeom prst="rect">
            <a:avLst/>
          </a:prstGeom>
        </p:spPr>
      </p:pic>
      <p:pic>
        <p:nvPicPr>
          <p:cNvPr id="3" name="Afbeelding 2" descr="VLKP2340_k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1"/>
            <a:ext cx="293466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4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traffic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5" y="1828800"/>
            <a:ext cx="3286445" cy="3505200"/>
          </a:xfrm>
        </p:spPr>
        <p:txBody>
          <a:bodyPr/>
          <a:lstStyle/>
          <a:p>
            <a:r>
              <a:rPr lang="nl-NL" dirty="0" smtClean="0"/>
              <a:t>Constant </a:t>
            </a:r>
            <a:r>
              <a:rPr lang="nl-NL" dirty="0" err="1" smtClean="0"/>
              <a:t>nr</a:t>
            </a:r>
            <a:r>
              <a:rPr lang="nl-NL" dirty="0" smtClean="0"/>
              <a:t> of </a:t>
            </a:r>
            <a:r>
              <a:rPr lang="nl-NL" dirty="0" err="1" smtClean="0"/>
              <a:t>vehicles</a:t>
            </a:r>
            <a:endParaRPr lang="nl-NL" dirty="0" smtClean="0"/>
          </a:p>
          <a:p>
            <a:r>
              <a:rPr lang="nl-NL" dirty="0" smtClean="0"/>
              <a:t>Dynamics: </a:t>
            </a:r>
            <a:r>
              <a:rPr lang="nl-NL" dirty="0" err="1" smtClean="0"/>
              <a:t>congestion</a:t>
            </a:r>
            <a:r>
              <a:rPr lang="nl-NL" dirty="0" smtClean="0"/>
              <a:t> </a:t>
            </a:r>
            <a:r>
              <a:rPr lang="nl-NL" dirty="0" err="1" smtClean="0"/>
              <a:t>attracts</a:t>
            </a:r>
            <a:r>
              <a:rPr lang="nl-NL" dirty="0" smtClean="0"/>
              <a:t> </a:t>
            </a:r>
            <a:r>
              <a:rPr lang="nl-NL" dirty="0" err="1" smtClean="0"/>
              <a:t>congestion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“</a:t>
            </a:r>
            <a:r>
              <a:rPr lang="nl-NL" i="1" dirty="0" err="1" smtClean="0"/>
              <a:t>nucleation</a:t>
            </a:r>
            <a:r>
              <a:rPr lang="nl-NL" i="1" dirty="0" smtClean="0"/>
              <a:t> effect”</a:t>
            </a:r>
          </a:p>
          <a:p>
            <a:r>
              <a:rPr lang="nl-NL" dirty="0" smtClean="0"/>
              <a:t>Performance </a:t>
            </a:r>
            <a:r>
              <a:rPr lang="nl-NL" dirty="0" err="1" smtClean="0"/>
              <a:t>decreseas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inhomogeneity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62691"/>
            <a:ext cx="5660132" cy="56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2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Empirical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A10 </a:t>
            </a:r>
            <a:r>
              <a:rPr lang="nl-NL" dirty="0" err="1" smtClean="0"/>
              <a:t>motorway</a:t>
            </a:r>
            <a:endParaRPr lang="nl-NL" dirty="0"/>
          </a:p>
        </p:txBody>
      </p:sp>
      <p:pic>
        <p:nvPicPr>
          <p:cNvPr id="5" name="Afbeelding 4" descr="studiegebied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358723" cy="37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7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predictive</a:t>
            </a:r>
            <a:r>
              <a:rPr lang="nl-NL" dirty="0" smtClean="0"/>
              <a:t> power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084040"/>
            <a:ext cx="7648575" cy="3505200"/>
          </a:xfrm>
        </p:spPr>
        <p:txBody>
          <a:bodyPr/>
          <a:lstStyle/>
          <a:p>
            <a:r>
              <a:rPr lang="nl-NL" dirty="0" smtClean="0"/>
              <a:t>Severe </a:t>
            </a:r>
            <a:r>
              <a:rPr lang="nl-NL" dirty="0" err="1" smtClean="0"/>
              <a:t>underestimation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of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near</a:t>
            </a:r>
            <a:r>
              <a:rPr lang="nl-NL" dirty="0" smtClean="0"/>
              <a:t> </a:t>
            </a:r>
            <a:r>
              <a:rPr lang="nl-NL" dirty="0" err="1" smtClean="0"/>
              <a:t>capacity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 descr="MFD_with_f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671345" cy="3501008"/>
          </a:xfrm>
          <a:prstGeom prst="rect">
            <a:avLst/>
          </a:prstGeom>
        </p:spPr>
      </p:pic>
      <p:pic>
        <p:nvPicPr>
          <p:cNvPr id="5" name="Afbeelding 4" descr="Prediction_AFD_f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3960440" cy="29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Including</a:t>
            </a:r>
            <a:r>
              <a:rPr lang="nl-NL" dirty="0" smtClean="0"/>
              <a:t> </a:t>
            </a:r>
            <a:r>
              <a:rPr lang="nl-NL" dirty="0" err="1" smtClean="0"/>
              <a:t>inhomogeneity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325632" y="2564904"/>
            <a:ext cx="0" cy="173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325632" y="4295542"/>
            <a:ext cx="3056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Vrije vorm 5"/>
          <p:cNvSpPr/>
          <p:nvPr/>
        </p:nvSpPr>
        <p:spPr>
          <a:xfrm>
            <a:off x="311678" y="2896932"/>
            <a:ext cx="2902635" cy="1384653"/>
          </a:xfrm>
          <a:custGeom>
            <a:avLst/>
            <a:gdLst>
              <a:gd name="connsiteX0" fmla="*/ 0 w 2902635"/>
              <a:gd name="connsiteY0" fmla="*/ 1370696 h 1384653"/>
              <a:gd name="connsiteX1" fmla="*/ 320964 w 2902635"/>
              <a:gd name="connsiteY1" fmla="*/ 617032 h 1384653"/>
              <a:gd name="connsiteX2" fmla="*/ 781478 w 2902635"/>
              <a:gd name="connsiteY2" fmla="*/ 142502 h 1384653"/>
              <a:gd name="connsiteX3" fmla="*/ 1479227 w 2902635"/>
              <a:gd name="connsiteY3" fmla="*/ 100632 h 1384653"/>
              <a:gd name="connsiteX4" fmla="*/ 2902635 w 2902635"/>
              <a:gd name="connsiteY4" fmla="*/ 1384653 h 138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635" h="1384653">
                <a:moveTo>
                  <a:pt x="0" y="1370696"/>
                </a:moveTo>
                <a:cubicBezTo>
                  <a:pt x="95359" y="1096213"/>
                  <a:pt x="190718" y="821731"/>
                  <a:pt x="320964" y="617032"/>
                </a:cubicBezTo>
                <a:cubicBezTo>
                  <a:pt x="451210" y="412333"/>
                  <a:pt x="588434" y="228569"/>
                  <a:pt x="781478" y="142502"/>
                </a:cubicBezTo>
                <a:cubicBezTo>
                  <a:pt x="974522" y="56435"/>
                  <a:pt x="1125701" y="-106393"/>
                  <a:pt x="1479227" y="100632"/>
                </a:cubicBezTo>
                <a:cubicBezTo>
                  <a:pt x="1832753" y="307657"/>
                  <a:pt x="2367694" y="846155"/>
                  <a:pt x="2902635" y="13846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5162018" y="2732345"/>
            <a:ext cx="0" cy="173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5162018" y="4462983"/>
            <a:ext cx="3056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Vrije vorm 21"/>
          <p:cNvSpPr/>
          <p:nvPr/>
        </p:nvSpPr>
        <p:spPr>
          <a:xfrm>
            <a:off x="5148064" y="3669123"/>
            <a:ext cx="2902635" cy="1384653"/>
          </a:xfrm>
          <a:custGeom>
            <a:avLst/>
            <a:gdLst>
              <a:gd name="connsiteX0" fmla="*/ 0 w 2902635"/>
              <a:gd name="connsiteY0" fmla="*/ 1370696 h 1384653"/>
              <a:gd name="connsiteX1" fmla="*/ 320964 w 2902635"/>
              <a:gd name="connsiteY1" fmla="*/ 617032 h 1384653"/>
              <a:gd name="connsiteX2" fmla="*/ 781478 w 2902635"/>
              <a:gd name="connsiteY2" fmla="*/ 142502 h 1384653"/>
              <a:gd name="connsiteX3" fmla="*/ 1479227 w 2902635"/>
              <a:gd name="connsiteY3" fmla="*/ 100632 h 1384653"/>
              <a:gd name="connsiteX4" fmla="*/ 2902635 w 2902635"/>
              <a:gd name="connsiteY4" fmla="*/ 1384653 h 138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635" h="1384653">
                <a:moveTo>
                  <a:pt x="0" y="1370696"/>
                </a:moveTo>
                <a:cubicBezTo>
                  <a:pt x="95359" y="1096213"/>
                  <a:pt x="190718" y="821731"/>
                  <a:pt x="320964" y="617032"/>
                </a:cubicBezTo>
                <a:cubicBezTo>
                  <a:pt x="451210" y="412333"/>
                  <a:pt x="588434" y="228569"/>
                  <a:pt x="781478" y="142502"/>
                </a:cubicBezTo>
                <a:cubicBezTo>
                  <a:pt x="974522" y="56435"/>
                  <a:pt x="1125701" y="-106393"/>
                  <a:pt x="1479227" y="100632"/>
                </a:cubicBezTo>
                <a:cubicBezTo>
                  <a:pt x="1832753" y="307657"/>
                  <a:pt x="2367694" y="846155"/>
                  <a:pt x="2902635" y="13846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4860032" y="4509120"/>
            <a:ext cx="388843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 rot="16200000">
            <a:off x="4081549" y="2722941"/>
            <a:ext cx="170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Production</a:t>
            </a:r>
            <a:endParaRPr lang="nl-NL" dirty="0"/>
          </a:p>
        </p:txBody>
      </p:sp>
      <p:sp>
        <p:nvSpPr>
          <p:cNvPr id="39" name="Tekstvak 38"/>
          <p:cNvSpPr txBox="1"/>
          <p:nvPr/>
        </p:nvSpPr>
        <p:spPr>
          <a:xfrm rot="16200000">
            <a:off x="-743731" y="2768066"/>
            <a:ext cx="170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Production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971600" y="1556792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 smtClean="0"/>
              <a:t>P(A)=A*(c</a:t>
            </a:r>
            <a:r>
              <a:rPr lang="nl-NL" baseline="-25000" dirty="0" smtClean="0"/>
              <a:t>1</a:t>
            </a:r>
            <a:r>
              <a:rPr lang="nl-NL" dirty="0" smtClean="0"/>
              <a:t>+c</a:t>
            </a:r>
            <a:r>
              <a:rPr lang="nl-NL" baseline="-25000" dirty="0" smtClean="0"/>
              <a:t>2</a:t>
            </a:r>
            <a:r>
              <a:rPr lang="nl-NL" dirty="0" smtClean="0"/>
              <a:t>A+c</a:t>
            </a:r>
            <a:r>
              <a:rPr lang="nl-NL" baseline="-25000" dirty="0" smtClean="0"/>
              <a:t>3</a:t>
            </a:r>
            <a:r>
              <a:rPr lang="nl-NL" dirty="0" smtClean="0"/>
              <a:t>A</a:t>
            </a:r>
            <a:r>
              <a:rPr lang="nl-NL" baseline="30000" dirty="0" smtClean="0"/>
              <a:t>2</a:t>
            </a:r>
            <a:r>
              <a:rPr lang="nl-NL" dirty="0" smtClean="0"/>
              <a:t>)-c</a:t>
            </a:r>
            <a:r>
              <a:rPr lang="nl-NL" baseline="-25000" dirty="0" smtClean="0"/>
              <a:t>4</a:t>
            </a:r>
            <a:r>
              <a:rPr lang="nl-NL" dirty="0" smtClean="0">
                <a:latin typeface="Symbol" charset="2"/>
                <a:cs typeface="Symbol" charset="2"/>
              </a:rPr>
              <a:t>s</a:t>
            </a:r>
            <a:endParaRPr lang="nl-NL" dirty="0">
              <a:latin typeface="Symbol" charset="2"/>
              <a:cs typeface="Symbol" charset="2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1835696" y="4437112"/>
            <a:ext cx="193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467544" y="4941168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 err="1" smtClean="0"/>
              <a:t>Homogeneous</a:t>
            </a:r>
            <a:r>
              <a:rPr lang="nl-NL" dirty="0" smtClean="0"/>
              <a:t> traffic </a:t>
            </a:r>
            <a:r>
              <a:rPr lang="nl-NL" dirty="0" err="1" smtClean="0"/>
              <a:t>situation</a:t>
            </a:r>
            <a:endParaRPr lang="nl-NL" dirty="0"/>
          </a:p>
        </p:txBody>
      </p:sp>
      <p:sp>
        <p:nvSpPr>
          <p:cNvPr id="43" name="Tekstvak 42"/>
          <p:cNvSpPr txBox="1"/>
          <p:nvPr/>
        </p:nvSpPr>
        <p:spPr>
          <a:xfrm>
            <a:off x="4788024" y="4941168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 err="1" smtClean="0"/>
              <a:t>Inhomogeneous</a:t>
            </a:r>
            <a:r>
              <a:rPr lang="nl-NL" dirty="0" smtClean="0"/>
              <a:t> traffic </a:t>
            </a:r>
            <a:r>
              <a:rPr lang="nl-NL" dirty="0" err="1" smtClean="0"/>
              <a:t>situation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40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Empirical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endParaRPr lang="nl-NL" dirty="0"/>
          </a:p>
        </p:txBody>
      </p:sp>
      <p:pic>
        <p:nvPicPr>
          <p:cNvPr id="4" name="Afbeelding 3" descr="Generalised_Macroscopic_Fundamental_Diagram_top_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5004048" cy="361715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59632" y="508518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r>
              <a:rPr lang="nl-NL" dirty="0" smtClean="0"/>
              <a:t> =&gt;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 rot="16200000">
            <a:off x="-325123" y="3357572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Inhomogeneity</a:t>
            </a:r>
            <a:r>
              <a:rPr lang="nl-NL" dirty="0" smtClean="0"/>
              <a:t> =&gt;</a:t>
            </a:r>
            <a:endParaRPr lang="nl-NL" dirty="0"/>
          </a:p>
        </p:txBody>
      </p:sp>
      <p:pic>
        <p:nvPicPr>
          <p:cNvPr id="9" name="Afbeelding 8" descr="GMFD_top_view_f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19" y="1700808"/>
            <a:ext cx="498828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predictive</a:t>
            </a:r>
            <a:r>
              <a:rPr lang="nl-NL" dirty="0" smtClean="0"/>
              <a:t> power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5" y="1828800"/>
            <a:ext cx="2494357" cy="3505200"/>
          </a:xfrm>
        </p:spPr>
        <p:txBody>
          <a:bodyPr/>
          <a:lstStyle/>
          <a:p>
            <a:r>
              <a:rPr lang="nl-NL" dirty="0" smtClean="0"/>
              <a:t>Fit </a:t>
            </a:r>
            <a:r>
              <a:rPr lang="nl-NL" dirty="0" err="1" smtClean="0"/>
              <a:t>much</a:t>
            </a:r>
            <a:r>
              <a:rPr lang="nl-NL" dirty="0" smtClean="0"/>
              <a:t> </a:t>
            </a:r>
            <a:r>
              <a:rPr lang="nl-NL" dirty="0" err="1" smtClean="0"/>
              <a:t>better</a:t>
            </a:r>
            <a:endParaRPr lang="nl-NL" dirty="0" smtClean="0"/>
          </a:p>
          <a:p>
            <a:r>
              <a:rPr lang="nl-NL" dirty="0" smtClean="0"/>
              <a:t>Bias </a:t>
            </a:r>
            <a:r>
              <a:rPr lang="nl-NL" dirty="0" err="1" smtClean="0"/>
              <a:t>much</a:t>
            </a:r>
            <a:r>
              <a:rPr lang="nl-NL" dirty="0" smtClean="0"/>
              <a:t> smaller</a:t>
            </a:r>
          </a:p>
        </p:txBody>
      </p:sp>
      <p:pic>
        <p:nvPicPr>
          <p:cNvPr id="4" name="Afbeelding 3" descr="Prediction_GAFD_f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02" y="1412776"/>
            <a:ext cx="595691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in traffic </a:t>
            </a:r>
            <a:r>
              <a:rPr lang="nl-NL" smtClean="0"/>
              <a:t>optimization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Buffer traffic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ensure</a:t>
            </a:r>
            <a:r>
              <a:rPr lang="nl-NL" dirty="0" smtClean="0"/>
              <a:t> maximum </a:t>
            </a:r>
            <a:r>
              <a:rPr lang="nl-NL" dirty="0" err="1" smtClean="0"/>
              <a:t>outflow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motorway</a:t>
            </a:r>
            <a:endParaRPr lang="nl-NL" dirty="0" smtClean="0"/>
          </a:p>
          <a:p>
            <a:r>
              <a:rPr lang="nl-NL" dirty="0" err="1" smtClean="0"/>
              <a:t>Hold</a:t>
            </a:r>
            <a:r>
              <a:rPr lang="nl-NL" dirty="0" smtClean="0"/>
              <a:t> traffic </a:t>
            </a:r>
            <a:r>
              <a:rPr lang="nl-NL" dirty="0" err="1" smtClean="0"/>
              <a:t>further</a:t>
            </a:r>
            <a:r>
              <a:rPr lang="nl-NL" dirty="0" smtClean="0"/>
              <a:t> upstream, e.g. 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405456" y="2826053"/>
            <a:ext cx="0" cy="173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405456" y="4556691"/>
            <a:ext cx="3056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Vrije vorm 5"/>
          <p:cNvSpPr/>
          <p:nvPr/>
        </p:nvSpPr>
        <p:spPr>
          <a:xfrm>
            <a:off x="391502" y="3158081"/>
            <a:ext cx="2902635" cy="1384653"/>
          </a:xfrm>
          <a:custGeom>
            <a:avLst/>
            <a:gdLst>
              <a:gd name="connsiteX0" fmla="*/ 0 w 2902635"/>
              <a:gd name="connsiteY0" fmla="*/ 1370696 h 1384653"/>
              <a:gd name="connsiteX1" fmla="*/ 320964 w 2902635"/>
              <a:gd name="connsiteY1" fmla="*/ 617032 h 1384653"/>
              <a:gd name="connsiteX2" fmla="*/ 781478 w 2902635"/>
              <a:gd name="connsiteY2" fmla="*/ 142502 h 1384653"/>
              <a:gd name="connsiteX3" fmla="*/ 1479227 w 2902635"/>
              <a:gd name="connsiteY3" fmla="*/ 100632 h 1384653"/>
              <a:gd name="connsiteX4" fmla="*/ 2902635 w 2902635"/>
              <a:gd name="connsiteY4" fmla="*/ 1384653 h 138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635" h="1384653">
                <a:moveTo>
                  <a:pt x="0" y="1370696"/>
                </a:moveTo>
                <a:cubicBezTo>
                  <a:pt x="95359" y="1096213"/>
                  <a:pt x="190718" y="821731"/>
                  <a:pt x="320964" y="617032"/>
                </a:cubicBezTo>
                <a:cubicBezTo>
                  <a:pt x="451210" y="412333"/>
                  <a:pt x="588434" y="228569"/>
                  <a:pt x="781478" y="142502"/>
                </a:cubicBezTo>
                <a:cubicBezTo>
                  <a:pt x="974522" y="56435"/>
                  <a:pt x="1125701" y="-106393"/>
                  <a:pt x="1479227" y="100632"/>
                </a:cubicBezTo>
                <a:cubicBezTo>
                  <a:pt x="1832753" y="307657"/>
                  <a:pt x="2367694" y="846155"/>
                  <a:pt x="2902635" y="13846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707608" y="5634365"/>
            <a:ext cx="193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endParaRPr lang="nl-NL" dirty="0" smtClean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507900" y="3158081"/>
            <a:ext cx="0" cy="1753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195441" y="5041949"/>
            <a:ext cx="521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</a:t>
            </a:r>
            <a:r>
              <a:rPr lang="nl-NL" baseline="-25000" dirty="0" smtClean="0"/>
              <a:t>c</a:t>
            </a:r>
            <a:endParaRPr lang="nl-NL" baseline="-25000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922487" y="3488467"/>
            <a:ext cx="0" cy="1423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59336" y="5023050"/>
            <a:ext cx="1039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.5 A</a:t>
            </a:r>
            <a:r>
              <a:rPr lang="nl-NL" baseline="-25000" dirty="0" smtClean="0"/>
              <a:t>c</a:t>
            </a:r>
            <a:endParaRPr lang="nl-NL" baseline="-25000" dirty="0"/>
          </a:p>
        </p:txBody>
      </p:sp>
      <p:sp>
        <p:nvSpPr>
          <p:cNvPr id="12" name="Tekstvak 11"/>
          <p:cNvSpPr txBox="1"/>
          <p:nvPr/>
        </p:nvSpPr>
        <p:spPr>
          <a:xfrm>
            <a:off x="3116596" y="5066593"/>
            <a:ext cx="959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</a:t>
            </a:r>
            <a:r>
              <a:rPr lang="nl-NL" baseline="-25000" dirty="0" err="1" smtClean="0"/>
              <a:t>max</a:t>
            </a:r>
            <a:endParaRPr lang="nl-NL" baseline="-25000" dirty="0"/>
          </a:p>
        </p:txBody>
      </p:sp>
      <p:sp>
        <p:nvSpPr>
          <p:cNvPr id="13" name="Tekstvak 12"/>
          <p:cNvSpPr txBox="1"/>
          <p:nvPr/>
        </p:nvSpPr>
        <p:spPr>
          <a:xfrm rot="17774284">
            <a:off x="-11958" y="3597843"/>
            <a:ext cx="1077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FF00"/>
                </a:solidFill>
              </a:rPr>
              <a:t>Green</a:t>
            </a:r>
            <a:endParaRPr lang="nl-NL" dirty="0">
              <a:solidFill>
                <a:srgbClr val="00FF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 rot="19854931">
            <a:off x="451398" y="2898137"/>
            <a:ext cx="1297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6600"/>
                </a:solidFill>
              </a:rPr>
              <a:t>Orange</a:t>
            </a:r>
            <a:endParaRPr lang="nl-NL" dirty="0">
              <a:solidFill>
                <a:srgbClr val="FF6600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482774" y="3681940"/>
            <a:ext cx="0" cy="12301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699496" y="506598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Ac+A</a:t>
            </a:r>
            <a:r>
              <a:rPr lang="nl-NL" baseline="-25000" dirty="0" err="1" smtClean="0"/>
              <a:t>max</a:t>
            </a:r>
            <a:r>
              <a:rPr lang="nl-NL" dirty="0" smtClean="0"/>
              <a:t>)/2</a:t>
            </a:r>
            <a:endParaRPr lang="nl-NL" baseline="-25000" dirty="0"/>
          </a:p>
        </p:txBody>
      </p:sp>
      <p:sp>
        <p:nvSpPr>
          <p:cNvPr id="17" name="Tekstvak 16"/>
          <p:cNvSpPr txBox="1"/>
          <p:nvPr/>
        </p:nvSpPr>
        <p:spPr>
          <a:xfrm rot="2178395">
            <a:off x="1724488" y="3091133"/>
            <a:ext cx="9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Red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 rot="2697504">
            <a:off x="2663025" y="3799666"/>
            <a:ext cx="9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Black</a:t>
            </a:r>
            <a:endParaRPr lang="nl-NL" dirty="0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3294137" y="4556691"/>
            <a:ext cx="0" cy="355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5241842" y="2993494"/>
            <a:ext cx="0" cy="173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5241842" y="4724132"/>
            <a:ext cx="3056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Vrije vorm 21"/>
          <p:cNvSpPr/>
          <p:nvPr/>
        </p:nvSpPr>
        <p:spPr>
          <a:xfrm>
            <a:off x="5227888" y="3930272"/>
            <a:ext cx="2902635" cy="1384653"/>
          </a:xfrm>
          <a:custGeom>
            <a:avLst/>
            <a:gdLst>
              <a:gd name="connsiteX0" fmla="*/ 0 w 2902635"/>
              <a:gd name="connsiteY0" fmla="*/ 1370696 h 1384653"/>
              <a:gd name="connsiteX1" fmla="*/ 320964 w 2902635"/>
              <a:gd name="connsiteY1" fmla="*/ 617032 h 1384653"/>
              <a:gd name="connsiteX2" fmla="*/ 781478 w 2902635"/>
              <a:gd name="connsiteY2" fmla="*/ 142502 h 1384653"/>
              <a:gd name="connsiteX3" fmla="*/ 1479227 w 2902635"/>
              <a:gd name="connsiteY3" fmla="*/ 100632 h 1384653"/>
              <a:gd name="connsiteX4" fmla="*/ 2902635 w 2902635"/>
              <a:gd name="connsiteY4" fmla="*/ 1384653 h 138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635" h="1384653">
                <a:moveTo>
                  <a:pt x="0" y="1370696"/>
                </a:moveTo>
                <a:cubicBezTo>
                  <a:pt x="95359" y="1096213"/>
                  <a:pt x="190718" y="821731"/>
                  <a:pt x="320964" y="617032"/>
                </a:cubicBezTo>
                <a:cubicBezTo>
                  <a:pt x="451210" y="412333"/>
                  <a:pt x="588434" y="228569"/>
                  <a:pt x="781478" y="142502"/>
                </a:cubicBezTo>
                <a:cubicBezTo>
                  <a:pt x="974522" y="56435"/>
                  <a:pt x="1125701" y="-106393"/>
                  <a:pt x="1479227" y="100632"/>
                </a:cubicBezTo>
                <a:cubicBezTo>
                  <a:pt x="1832753" y="307657"/>
                  <a:pt x="2367694" y="846155"/>
                  <a:pt x="2902635" y="13846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7452320" y="5661248"/>
            <a:ext cx="193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 rot="16200000">
            <a:off x="4161373" y="2984090"/>
            <a:ext cx="170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Production</a:t>
            </a:r>
            <a:endParaRPr lang="nl-NL" dirty="0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6344286" y="3930272"/>
            <a:ext cx="0" cy="1149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5875961" y="5003775"/>
            <a:ext cx="67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</a:t>
            </a:r>
            <a:r>
              <a:rPr lang="nl-NL" baseline="-25000" dirty="0" smtClean="0"/>
              <a:t>c</a:t>
            </a:r>
            <a:endParaRPr lang="nl-NL" baseline="-25000" dirty="0"/>
          </a:p>
        </p:txBody>
      </p:sp>
      <p:cxnSp>
        <p:nvCxnSpPr>
          <p:cNvPr id="27" name="Rechte verbindingslijn 26"/>
          <p:cNvCxnSpPr/>
          <p:nvPr/>
        </p:nvCxnSpPr>
        <p:spPr>
          <a:xfrm>
            <a:off x="5758873" y="4288622"/>
            <a:ext cx="0" cy="790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4795840" y="5190491"/>
            <a:ext cx="1339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.5 A</a:t>
            </a:r>
            <a:r>
              <a:rPr lang="nl-NL" baseline="-25000" dirty="0" smtClean="0"/>
              <a:t>c</a:t>
            </a:r>
            <a:endParaRPr lang="nl-NL" baseline="-25000" dirty="0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6983806" y="4288622"/>
            <a:ext cx="0" cy="790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6019976" y="527548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Ac+A</a:t>
            </a:r>
            <a:r>
              <a:rPr lang="nl-NL" baseline="-25000" dirty="0" err="1" smtClean="0"/>
              <a:t>max</a:t>
            </a:r>
            <a:r>
              <a:rPr lang="nl-NL" dirty="0" smtClean="0"/>
              <a:t>)/2</a:t>
            </a:r>
            <a:endParaRPr lang="nl-NL" baseline="-25000" dirty="0"/>
          </a:p>
        </p:txBody>
      </p:sp>
      <p:sp>
        <p:nvSpPr>
          <p:cNvPr id="31" name="Rechthoek 30"/>
          <p:cNvSpPr/>
          <p:nvPr/>
        </p:nvSpPr>
        <p:spPr>
          <a:xfrm>
            <a:off x="5098819" y="4748323"/>
            <a:ext cx="482502" cy="56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7459896" y="4748323"/>
            <a:ext cx="695767" cy="56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7543705" y="4748323"/>
            <a:ext cx="0" cy="355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7291626" y="4994842"/>
            <a:ext cx="1032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</a:t>
            </a:r>
            <a:r>
              <a:rPr lang="nl-NL" baseline="-25000" dirty="0" err="1" smtClean="0"/>
              <a:t>max</a:t>
            </a:r>
            <a:endParaRPr lang="nl-NL" baseline="-25000" dirty="0"/>
          </a:p>
        </p:txBody>
      </p:sp>
      <p:sp>
        <p:nvSpPr>
          <p:cNvPr id="35" name="Tekstvak 34"/>
          <p:cNvSpPr txBox="1"/>
          <p:nvPr/>
        </p:nvSpPr>
        <p:spPr>
          <a:xfrm rot="17774284">
            <a:off x="4943711" y="4143422"/>
            <a:ext cx="1001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FF00"/>
                </a:solidFill>
              </a:rPr>
              <a:t>Green</a:t>
            </a:r>
            <a:endParaRPr lang="nl-NL" dirty="0">
              <a:solidFill>
                <a:srgbClr val="00FF00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 rot="19854931">
            <a:off x="5387947" y="3668000"/>
            <a:ext cx="1223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6600"/>
                </a:solidFill>
              </a:rPr>
              <a:t>Orange</a:t>
            </a:r>
            <a:endParaRPr lang="nl-NL" dirty="0">
              <a:solidFill>
                <a:srgbClr val="FF660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 rot="2178395">
            <a:off x="6344923" y="3568859"/>
            <a:ext cx="9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Red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 rot="2697504">
            <a:off x="6964257" y="4145956"/>
            <a:ext cx="9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Black</a:t>
            </a:r>
            <a:endParaRPr lang="nl-NL" dirty="0"/>
          </a:p>
        </p:txBody>
      </p:sp>
      <p:sp>
        <p:nvSpPr>
          <p:cNvPr id="39" name="Tekstvak 38"/>
          <p:cNvSpPr txBox="1"/>
          <p:nvPr/>
        </p:nvSpPr>
        <p:spPr>
          <a:xfrm rot="16200000">
            <a:off x="-663907" y="3029215"/>
            <a:ext cx="170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Production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52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5" y="1828800"/>
            <a:ext cx="4366565" cy="3505200"/>
          </a:xfrm>
        </p:spPr>
        <p:txBody>
          <a:bodyPr/>
          <a:lstStyle/>
          <a:p>
            <a:r>
              <a:rPr lang="nl-NL" dirty="0" smtClean="0"/>
              <a:t>Traffic flow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descibed</a:t>
            </a:r>
            <a:r>
              <a:rPr lang="nl-NL" dirty="0" smtClean="0"/>
              <a:t> at a high (area-</a:t>
            </a:r>
            <a:r>
              <a:rPr lang="nl-NL" dirty="0" err="1" smtClean="0"/>
              <a:t>wide</a:t>
            </a:r>
            <a:r>
              <a:rPr lang="nl-NL" dirty="0" smtClean="0"/>
              <a:t>) level</a:t>
            </a:r>
          </a:p>
          <a:p>
            <a:r>
              <a:rPr lang="nl-NL" dirty="0" err="1" smtClean="0"/>
              <a:t>Explanatory</a:t>
            </a:r>
            <a:r>
              <a:rPr lang="nl-NL" dirty="0" smtClean="0"/>
              <a:t> variables: </a:t>
            </a:r>
            <a:r>
              <a:rPr lang="nl-NL" dirty="0" err="1" smtClean="0"/>
              <a:t>accumulation</a:t>
            </a:r>
            <a:r>
              <a:rPr lang="nl-NL" dirty="0" smtClean="0"/>
              <a:t> &amp; </a:t>
            </a:r>
            <a:r>
              <a:rPr lang="nl-NL" dirty="0" err="1" smtClean="0"/>
              <a:t>inhomogeneity</a:t>
            </a:r>
            <a:endParaRPr lang="nl-NL" dirty="0" smtClean="0"/>
          </a:p>
          <a:p>
            <a:r>
              <a:rPr lang="nl-NL" dirty="0" smtClean="0"/>
              <a:t>Traffic </a:t>
            </a:r>
            <a:r>
              <a:rPr lang="nl-NL" dirty="0" err="1" smtClean="0"/>
              <a:t>congestion</a:t>
            </a:r>
            <a:r>
              <a:rPr lang="nl-NL" dirty="0" smtClean="0"/>
              <a:t> starts in </a:t>
            </a:r>
            <a:br>
              <a:rPr lang="nl-NL" dirty="0" smtClean="0"/>
            </a:br>
            <a:r>
              <a:rPr lang="nl-NL" dirty="0" smtClean="0"/>
              <a:t/>
            </a:r>
            <a:r>
              <a:rPr lang="nl-NL" dirty="0" err="1" smtClean="0"/>
              <a:t>one</a:t>
            </a:r>
            <a:r>
              <a:rPr lang="nl-NL" dirty="0" smtClean="0"/>
              <a:t> point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attacts</a:t>
            </a:r>
            <a:r>
              <a:rPr lang="nl-NL" dirty="0" smtClean="0"/>
              <a:t> more </a:t>
            </a:r>
            <a:r>
              <a:rPr lang="nl-NL" dirty="0" err="1" smtClean="0"/>
              <a:t>congestion</a:t>
            </a:r>
            <a:r>
              <a:rPr lang="nl-NL" dirty="0" smtClean="0"/>
              <a:t>: </a:t>
            </a:r>
            <a:r>
              <a:rPr lang="nl-NL" i="1" dirty="0" err="1" smtClean="0"/>
              <a:t>nucleation</a:t>
            </a:r>
            <a:endParaRPr lang="nl-NL" i="1" dirty="0" smtClean="0"/>
          </a:p>
          <a:p>
            <a:endParaRPr lang="nl-NL" dirty="0"/>
          </a:p>
        </p:txBody>
      </p:sp>
      <p:pic>
        <p:nvPicPr>
          <p:cNvPr id="5" name="Afbeelding 4" descr="Schermafbeelding 2012-10-29 om 13.32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43" y="1556792"/>
            <a:ext cx="3851920" cy="456177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 bwMode="auto">
          <a:xfrm>
            <a:off x="5796136" y="2420888"/>
            <a:ext cx="144016" cy="3024336"/>
          </a:xfrm>
          <a:prstGeom prst="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5796136" y="5445224"/>
            <a:ext cx="1503784" cy="152400"/>
          </a:xfrm>
          <a:prstGeom prst="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5940152" y="2420888"/>
            <a:ext cx="1503784" cy="3024336"/>
          </a:xfrm>
          <a:prstGeom prst="rect">
            <a:avLst/>
          </a:prstGeom>
          <a:solidFill>
            <a:srgbClr val="28CF0B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7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diagram</a:t>
            </a:r>
          </a:p>
          <a:p>
            <a:r>
              <a:rPr lang="en-US" dirty="0" smtClean="0"/>
              <a:t>Macroscopic Fundamental Diagram</a:t>
            </a:r>
          </a:p>
          <a:p>
            <a:r>
              <a:rPr lang="en-US" dirty="0" smtClean="0"/>
              <a:t>Your desktop</a:t>
            </a:r>
          </a:p>
          <a:p>
            <a:r>
              <a:rPr lang="en-US" dirty="0" smtClean="0"/>
              <a:t>Inhomogeneity of densities</a:t>
            </a:r>
          </a:p>
          <a:p>
            <a:r>
              <a:rPr lang="en-US" dirty="0" smtClean="0"/>
              <a:t>Network </a:t>
            </a:r>
            <a:r>
              <a:rPr lang="en-US" dirty="0" smtClean="0"/>
              <a:t>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4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desktop</a:t>
            </a:r>
            <a:endParaRPr lang="nl-NL" dirty="0"/>
          </a:p>
        </p:txBody>
      </p:sp>
      <p:pic>
        <p:nvPicPr>
          <p:cNvPr id="5" name="Tijdelijke aanduiding voor inhoud 4" descr="VLKP2347_k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81" r="-22281"/>
          <a:stretch>
            <a:fillRect/>
          </a:stretch>
        </p:blipFill>
        <p:spPr>
          <a:xfrm>
            <a:off x="-468560" y="2708920"/>
            <a:ext cx="3613901" cy="1656184"/>
          </a:xfrm>
        </p:spPr>
      </p:pic>
      <p:pic>
        <p:nvPicPr>
          <p:cNvPr id="6" name="Afbeelding 5" descr="VLKP2338_k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2160240" cy="3260739"/>
          </a:xfrm>
          <a:prstGeom prst="rect">
            <a:avLst/>
          </a:prstGeom>
        </p:spPr>
      </p:pic>
      <p:pic>
        <p:nvPicPr>
          <p:cNvPr id="9" name="Afbeelding 8" descr="VLKP2342_k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9236"/>
            <a:ext cx="2520280" cy="1669686"/>
          </a:xfrm>
          <a:prstGeom prst="rect">
            <a:avLst/>
          </a:prstGeom>
        </p:spPr>
      </p:pic>
      <p:pic>
        <p:nvPicPr>
          <p:cNvPr id="10" name="Afbeelding 9" descr="VLKP2344_k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293096"/>
            <a:ext cx="2484955" cy="1646283"/>
          </a:xfrm>
          <a:prstGeom prst="rect">
            <a:avLst/>
          </a:prstGeom>
        </p:spPr>
      </p:pic>
      <p:pic>
        <p:nvPicPr>
          <p:cNvPr id="3" name="Afbeelding 2" descr="VLKP2340_k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2448272" cy="162198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580961" y="641807"/>
            <a:ext cx="351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Zapf Dingbats"/>
                <a:ea typeface="Zapf Dingbats"/>
                <a:cs typeface="Zapf Dingbats"/>
              </a:rPr>
              <a:t>✗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107504" y="119675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nl-NL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63888" y="5013176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nl-NL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572000" y="184482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115616" y="5013176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nl-NL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259632" y="3501008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nl-NL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Afbeelding 25" descr="GMFD_top_view_lo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585076" cy="5396993"/>
          </a:xfrm>
          <a:prstGeom prst="rect">
            <a:avLst/>
          </a:prstGeom>
        </p:spPr>
      </p:pic>
      <p:sp>
        <p:nvSpPr>
          <p:cNvPr id="27" name="Ovaal 26"/>
          <p:cNvSpPr/>
          <p:nvPr/>
        </p:nvSpPr>
        <p:spPr bwMode="auto">
          <a:xfrm>
            <a:off x="6012160" y="5157192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vaal 27"/>
          <p:cNvSpPr/>
          <p:nvPr/>
        </p:nvSpPr>
        <p:spPr bwMode="auto">
          <a:xfrm>
            <a:off x="6300192" y="5157192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Ovaal 28"/>
          <p:cNvSpPr/>
          <p:nvPr/>
        </p:nvSpPr>
        <p:spPr bwMode="auto">
          <a:xfrm>
            <a:off x="7380312" y="4869160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al 29"/>
          <p:cNvSpPr/>
          <p:nvPr/>
        </p:nvSpPr>
        <p:spPr bwMode="auto">
          <a:xfrm>
            <a:off x="6660232" y="3717032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vaal 30"/>
          <p:cNvSpPr/>
          <p:nvPr/>
        </p:nvSpPr>
        <p:spPr bwMode="auto">
          <a:xfrm>
            <a:off x="7020272" y="3933056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8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0"/>
            <a:ext cx="7659688" cy="1066800"/>
          </a:xfrm>
        </p:spPr>
        <p:txBody>
          <a:bodyPr/>
          <a:lstStyle/>
          <a:p>
            <a:r>
              <a:rPr lang="nl-NL" dirty="0" smtClean="0"/>
              <a:t>Goal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5" y="1828800"/>
            <a:ext cx="4078533" cy="3505200"/>
          </a:xfrm>
        </p:spPr>
        <p:txBody>
          <a:bodyPr/>
          <a:lstStyle/>
          <a:p>
            <a:r>
              <a:rPr lang="nl-NL" dirty="0" err="1" smtClean="0"/>
              <a:t>Describe</a:t>
            </a:r>
            <a:r>
              <a:rPr lang="nl-NL" dirty="0" smtClean="0"/>
              <a:t> traffic </a:t>
            </a:r>
            <a:r>
              <a:rPr lang="nl-NL" dirty="0" err="1" smtClean="0"/>
              <a:t>states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traffic </a:t>
            </a:r>
            <a:r>
              <a:rPr lang="nl-NL" dirty="0" err="1" smtClean="0"/>
              <a:t>states</a:t>
            </a:r>
            <a:endParaRPr lang="nl-NL" dirty="0" smtClean="0"/>
          </a:p>
          <a:p>
            <a:r>
              <a:rPr lang="nl-NL" dirty="0" smtClean="0"/>
              <a:t>An easy </a:t>
            </a:r>
            <a:r>
              <a:rPr lang="nl-NL" dirty="0" err="1" smtClean="0"/>
              <a:t>description</a:t>
            </a:r>
            <a:r>
              <a:rPr lang="nl-NL" dirty="0" smtClean="0"/>
              <a:t> of traffic </a:t>
            </a:r>
            <a:r>
              <a:rPr lang="nl-NL" dirty="0" err="1" smtClean="0"/>
              <a:t>allows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large </a:t>
            </a:r>
            <a:r>
              <a:rPr lang="nl-NL" dirty="0" err="1" smtClean="0"/>
              <a:t>scale</a:t>
            </a:r>
            <a:r>
              <a:rPr lang="nl-NL" dirty="0" smtClean="0"/>
              <a:t> control</a:t>
            </a:r>
          </a:p>
          <a:p>
            <a:r>
              <a:rPr lang="nl-NL" dirty="0" smtClean="0"/>
              <a:t>Idea: </a:t>
            </a:r>
            <a:r>
              <a:rPr lang="nl-NL" dirty="0" err="1" smtClean="0"/>
              <a:t>describe</a:t>
            </a:r>
            <a:r>
              <a:rPr lang="nl-NL" dirty="0" smtClean="0"/>
              <a:t> the flow (speed) as </a:t>
            </a:r>
            <a:r>
              <a:rPr lang="nl-NL" dirty="0" err="1" smtClean="0"/>
              <a:t>function</a:t>
            </a:r>
            <a:r>
              <a:rPr lang="nl-NL" dirty="0" smtClean="0"/>
              <a:t> of </a:t>
            </a:r>
            <a:r>
              <a:rPr lang="nl-NL" dirty="0" err="1" smtClean="0"/>
              <a:t>nr</a:t>
            </a:r>
            <a:r>
              <a:rPr lang="nl-NL" dirty="0" smtClean="0"/>
              <a:t> of </a:t>
            </a:r>
            <a:r>
              <a:rPr lang="nl-NL" dirty="0" err="1" smtClean="0"/>
              <a:t>vehicles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routing or perimeter control</a:t>
            </a:r>
            <a:endParaRPr lang="nl-NL" dirty="0"/>
          </a:p>
        </p:txBody>
      </p:sp>
      <p:pic>
        <p:nvPicPr>
          <p:cNvPr id="4" name="Afbeelding 3" descr="Schermafbeelding 2012-10-29 om 13.23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923928" cy="4494072"/>
          </a:xfrm>
          <a:prstGeom prst="rect">
            <a:avLst/>
          </a:prstGeom>
        </p:spPr>
      </p:pic>
      <p:pic>
        <p:nvPicPr>
          <p:cNvPr id="6" name="Afbeelding 5" descr="Schermafbeelding 2012-10-29 om 13.32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43" y="1556792"/>
            <a:ext cx="3851920" cy="45617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5796136" y="2420888"/>
            <a:ext cx="144016" cy="3024336"/>
          </a:xfrm>
          <a:prstGeom prst="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5796136" y="5445224"/>
            <a:ext cx="1503784" cy="152400"/>
          </a:xfrm>
          <a:prstGeom prst="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5940152" y="2420888"/>
            <a:ext cx="1503784" cy="3024336"/>
          </a:xfrm>
          <a:prstGeom prst="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5796136" y="2412504"/>
            <a:ext cx="144016" cy="3024336"/>
          </a:xfrm>
          <a:prstGeom prst="rect">
            <a:avLst/>
          </a:prstGeom>
          <a:solidFill>
            <a:srgbClr val="28CF0B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5796136" y="5436840"/>
            <a:ext cx="1503784" cy="152400"/>
          </a:xfrm>
          <a:prstGeom prst="rect">
            <a:avLst/>
          </a:prstGeom>
          <a:solidFill>
            <a:srgbClr val="28CF0B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5940152" y="2412504"/>
            <a:ext cx="1503784" cy="3024336"/>
          </a:xfrm>
          <a:prstGeom prst="rect">
            <a:avLst/>
          </a:prstGeom>
          <a:solidFill>
            <a:srgbClr val="28CF0B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8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flow fundamentals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1547664" y="4941168"/>
            <a:ext cx="57606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47664" y="2060848"/>
            <a:ext cx="0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004048" y="5013178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k (</a:t>
            </a:r>
            <a:r>
              <a:rPr lang="en-US" dirty="0" err="1" smtClean="0"/>
              <a:t>veh</a:t>
            </a:r>
            <a:r>
              <a:rPr lang="en-US" dirty="0" smtClean="0"/>
              <a:t>/km)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53115" y="3141549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Flow q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68760"/>
            <a:ext cx="6502400" cy="43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flow fundamentals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1547664" y="4941168"/>
            <a:ext cx="57606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47664" y="2060848"/>
            <a:ext cx="0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004048" y="5013178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k (</a:t>
            </a:r>
            <a:r>
              <a:rPr lang="en-US" dirty="0" err="1" smtClean="0"/>
              <a:t>veh</a:t>
            </a:r>
            <a:r>
              <a:rPr lang="en-US" dirty="0" smtClean="0"/>
              <a:t>/km)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53115" y="3141549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Flow q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475656" y="4797152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8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0769"/>
            <a:ext cx="6604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diagram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47664" y="4941168"/>
            <a:ext cx="57606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547664" y="2060848"/>
            <a:ext cx="0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004048" y="5013178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k (</a:t>
            </a:r>
            <a:r>
              <a:rPr lang="en-US" dirty="0" err="1" smtClean="0"/>
              <a:t>veh</a:t>
            </a:r>
            <a:r>
              <a:rPr lang="en-US" dirty="0" smtClean="0"/>
              <a:t>/km)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53115" y="3141549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Flow q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475656" y="4797152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516216" y="4797152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548193" y="2854478"/>
            <a:ext cx="5067905" cy="2044095"/>
          </a:xfrm>
          <a:custGeom>
            <a:avLst/>
            <a:gdLst>
              <a:gd name="connsiteX0" fmla="*/ 0 w 5067905"/>
              <a:gd name="connsiteY0" fmla="*/ 2044095 h 2044095"/>
              <a:gd name="connsiteX1" fmla="*/ 1790096 w 5067905"/>
              <a:gd name="connsiteY1" fmla="*/ 0 h 2044095"/>
              <a:gd name="connsiteX2" fmla="*/ 5067905 w 5067905"/>
              <a:gd name="connsiteY2" fmla="*/ 2044095 h 204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7905" h="2044095">
                <a:moveTo>
                  <a:pt x="0" y="2044095"/>
                </a:moveTo>
                <a:cubicBezTo>
                  <a:pt x="472722" y="1022047"/>
                  <a:pt x="945445" y="0"/>
                  <a:pt x="1790096" y="0"/>
                </a:cubicBezTo>
                <a:cubicBezTo>
                  <a:pt x="2634747" y="0"/>
                  <a:pt x="5067905" y="2044095"/>
                  <a:pt x="5067905" y="2044095"/>
                </a:cubicBezTo>
              </a:path>
            </a:pathLst>
          </a:custGeom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1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Macroscopic Fundamental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7" y="2060848"/>
            <a:ext cx="7648575" cy="3528392"/>
          </a:xfrm>
        </p:spPr>
        <p:txBody>
          <a:bodyPr/>
          <a:lstStyle/>
          <a:p>
            <a:r>
              <a:rPr lang="en-US" dirty="0" smtClean="0"/>
              <a:t>Average </a:t>
            </a:r>
            <a:r>
              <a:rPr lang="en-US" dirty="0" smtClean="0"/>
              <a:t>flow</a:t>
            </a:r>
            <a:br>
              <a:rPr lang="en-US" dirty="0" smtClean="0"/>
            </a:br>
            <a:r>
              <a:rPr lang="en-US" dirty="0" smtClean="0"/>
              <a:t>and density in area</a:t>
            </a:r>
          </a:p>
          <a:p>
            <a:r>
              <a:rPr lang="en-US" dirty="0" smtClean="0"/>
              <a:t>Requires</a:t>
            </a:r>
            <a:br>
              <a:rPr lang="en-US" dirty="0" smtClean="0"/>
            </a:br>
            <a:r>
              <a:rPr lang="en-US" dirty="0" smtClean="0"/>
              <a:t>homogeneity</a:t>
            </a:r>
          </a:p>
          <a:p>
            <a:endParaRPr lang="en-US" dirty="0"/>
          </a:p>
          <a:p>
            <a:r>
              <a:rPr lang="en-US" dirty="0" smtClean="0"/>
              <a:t>Introduced </a:t>
            </a: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err="1" smtClean="0"/>
              <a:t>Geroliminis</a:t>
            </a:r>
            <a:r>
              <a:rPr lang="en-US" dirty="0" smtClean="0"/>
              <a:t> and </a:t>
            </a:r>
            <a:r>
              <a:rPr lang="en-US" dirty="0" err="1" smtClean="0"/>
              <a:t>Daganzo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/>
              <a:t>2008)</a:t>
            </a:r>
            <a:endParaRPr lang="en-US" dirty="0"/>
          </a:p>
        </p:txBody>
      </p:sp>
      <p:pic>
        <p:nvPicPr>
          <p:cNvPr id="5" name="Picture 4" descr="Schermafbeelding 2011-09-09 om 09.42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/>
          <a:stretch/>
        </p:blipFill>
        <p:spPr>
          <a:xfrm>
            <a:off x="3707904" y="1844824"/>
            <a:ext cx="5490901" cy="40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3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16951</TotalTime>
  <Words>297</Words>
  <Application>Microsoft Macintosh PowerPoint</Application>
  <PresentationFormat>Diavoorstelling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Default Design</vt:lpstr>
      <vt:lpstr>The Generalised Network Fundamental Diagram An easy description of the traffic state</vt:lpstr>
      <vt:lpstr>Topics</vt:lpstr>
      <vt:lpstr>Goal</vt:lpstr>
      <vt:lpstr>Traffic flow fundamentals</vt:lpstr>
      <vt:lpstr>PowerPoint-presentatie</vt:lpstr>
      <vt:lpstr>Traffic flow fundamentals</vt:lpstr>
      <vt:lpstr>PowerPoint-presentatie</vt:lpstr>
      <vt:lpstr>Fundamental diagram</vt:lpstr>
      <vt:lpstr>Macroscopic Fundamental Diagram</vt:lpstr>
      <vt:lpstr>PowerPoint-presentatie</vt:lpstr>
      <vt:lpstr>Your desktop</vt:lpstr>
      <vt:lpstr>In traffic</vt:lpstr>
      <vt:lpstr>Empirical evidence</vt:lpstr>
      <vt:lpstr>Fit and predictive power</vt:lpstr>
      <vt:lpstr>Including inhomogeneity</vt:lpstr>
      <vt:lpstr>Empirical evidence</vt:lpstr>
      <vt:lpstr>Fit and predictive power (2)</vt:lpstr>
      <vt:lpstr>Use in traffic optimization</vt:lpstr>
      <vt:lpstr>Conclusions</vt:lpstr>
      <vt:lpstr>Use for your desktop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Netwerkgebruiker SBS</dc:creator>
  <cp:lastModifiedBy>Victor L. Knoop</cp:lastModifiedBy>
  <cp:revision>489</cp:revision>
  <cp:lastPrinted>2011-09-14T13:28:39Z</cp:lastPrinted>
  <dcterms:created xsi:type="dcterms:W3CDTF">2003-02-14T12:59:34Z</dcterms:created>
  <dcterms:modified xsi:type="dcterms:W3CDTF">2012-10-30T09:45:56Z</dcterms:modified>
</cp:coreProperties>
</file>