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495" r:id="rId2"/>
    <p:sldId id="535" r:id="rId3"/>
    <p:sldId id="516" r:id="rId4"/>
    <p:sldId id="515" r:id="rId5"/>
    <p:sldId id="508" r:id="rId6"/>
    <p:sldId id="538" r:id="rId7"/>
    <p:sldId id="537" r:id="rId8"/>
    <p:sldId id="539" r:id="rId9"/>
    <p:sldId id="542" r:id="rId10"/>
    <p:sldId id="545" r:id="rId11"/>
    <p:sldId id="521" r:id="rId12"/>
    <p:sldId id="513" r:id="rId13"/>
    <p:sldId id="514" r:id="rId14"/>
    <p:sldId id="546" r:id="rId15"/>
    <p:sldId id="543" r:id="rId16"/>
    <p:sldId id="544" r:id="rId17"/>
    <p:sldId id="511" r:id="rId18"/>
    <p:sldId id="525" r:id="rId19"/>
    <p:sldId id="536" r:id="rId20"/>
    <p:sldId id="531" r:id="rId21"/>
    <p:sldId id="532" r:id="rId22"/>
    <p:sldId id="533" r:id="rId23"/>
    <p:sldId id="541" r:id="rId24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8CF0B"/>
    <a:srgbClr val="77C0D7"/>
    <a:srgbClr val="7BA0C9"/>
    <a:srgbClr val="0093AB"/>
    <a:srgbClr val="002B60"/>
    <a:srgbClr val="66BCAA"/>
    <a:srgbClr val="ADC61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>
      <p:cViewPr>
        <p:scale>
          <a:sx n="75" d="100"/>
          <a:sy n="75" d="100"/>
        </p:scale>
        <p:origin x="-2096" y="-448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F181F4-0BBB-6C4F-8A70-B861E3DE3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DCB78EA-F791-024D-BF42-65CAF00DD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685800" y="3641725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2CF8D92D-4A75-4B4B-BDF4-10DF706DEF78}" type="datetime1">
              <a:rPr lang="nl-NL" sz="1600" smtClean="0">
                <a:solidFill>
                  <a:schemeClr val="bg1"/>
                </a:solidFill>
                <a:cs typeface="+mn-cs"/>
              </a:rPr>
              <a:pPr algn="l" eaLnBrk="1" hangingPunct="1">
                <a:spcBef>
                  <a:spcPct val="50000"/>
                </a:spcBef>
                <a:defRPr/>
              </a:pPr>
              <a:t>04-09-12</a:t>
            </a:fld>
            <a:endParaRPr lang="nl-NL" sz="16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1498600" y="6572250"/>
            <a:ext cx="297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800" smtClean="0">
                <a:solidFill>
                  <a:schemeClr val="bg1"/>
                </a:solidFill>
              </a:rPr>
              <a:t>Challenge the future</a:t>
            </a:r>
            <a:endParaRPr lang="nl-NL" smtClean="0"/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Delft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University of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Technology</a:t>
            </a:r>
            <a:endParaRPr lang="nl-NL" smtClean="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3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014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5513" y="18288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8288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5513" y="36576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6576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06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6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50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DF6E3944-D7A7-4641-96D2-A93A4D0634B0}" type="slidenum">
              <a:rPr lang="nl-NL" sz="1300"/>
              <a:pPr/>
              <a:t>‹nr.›</a:t>
            </a:fld>
            <a:endParaRPr lang="nl-NL" sz="130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2123728" y="6248400"/>
            <a:ext cx="5420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400" dirty="0" smtClean="0"/>
              <a:t>Traffic Network </a:t>
            </a:r>
            <a:r>
              <a:rPr lang="nl-NL" sz="1400" dirty="0" err="1" smtClean="0"/>
              <a:t>Guidance</a:t>
            </a:r>
            <a:r>
              <a:rPr lang="nl-NL" sz="1400" dirty="0" smtClean="0"/>
              <a:t> </a:t>
            </a:r>
            <a:r>
              <a:rPr lang="nl-NL" sz="1400" dirty="0" err="1" smtClean="0"/>
              <a:t>using</a:t>
            </a:r>
            <a:r>
              <a:rPr lang="nl-NL" sz="1400" dirty="0" smtClean="0"/>
              <a:t> </a:t>
            </a:r>
            <a:r>
              <a:rPr lang="nl-NL" sz="1400" dirty="0" err="1" smtClean="0"/>
              <a:t>Generalised</a:t>
            </a:r>
            <a:r>
              <a:rPr lang="nl-NL" sz="1400" dirty="0" smtClean="0"/>
              <a:t> NFD</a:t>
            </a:r>
            <a:endParaRPr lang="nl-NL" sz="1400" dirty="0" smtClean="0"/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44408" y="6323745"/>
            <a:ext cx="91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r>
              <a:rPr lang="nl-NL" sz="1200" dirty="0" smtClean="0">
                <a:solidFill>
                  <a:schemeClr val="bg2"/>
                </a:solidFill>
                <a:cs typeface="+mn-cs"/>
              </a:rPr>
              <a:t>16</a:t>
            </a:r>
            <a:endParaRPr lang="nl-NL" sz="1200" dirty="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6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57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38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1719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71936"/>
            <a:ext cx="7630616" cy="381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Traffic Network </a:t>
            </a:r>
            <a:r>
              <a:rPr lang="nl-NL" dirty="0" err="1"/>
              <a:t>Guidance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Area </a:t>
            </a:r>
            <a:r>
              <a:rPr lang="nl-NL" dirty="0" err="1"/>
              <a:t>Accumulation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in </a:t>
            </a:r>
            <a:r>
              <a:rPr lang="nl-NL" dirty="0" err="1"/>
              <a:t>Density</a:t>
            </a:r>
            <a:endParaRPr lang="nl-NL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334486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dirty="0">
                <a:solidFill>
                  <a:schemeClr val="bg1"/>
                </a:solidFill>
              </a:rPr>
              <a:t>Victor </a:t>
            </a:r>
            <a:r>
              <a:rPr lang="nl-NL" sz="1600" dirty="0" smtClean="0">
                <a:solidFill>
                  <a:schemeClr val="bg1"/>
                </a:solidFill>
              </a:rPr>
              <a:t>L. Knoop, Hans van Lint, Serge P. Hoogendoorn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5976" y="6093296"/>
            <a:ext cx="441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dirty="0">
                <a:cs typeface="Arial" charset="0"/>
              </a:rPr>
              <a:t>Sponsors</a:t>
            </a:r>
            <a:r>
              <a:rPr lang="nl-NL" sz="1200" dirty="0" smtClean="0">
                <a:cs typeface="Arial" charset="0"/>
              </a:rPr>
              <a:t>: Foundation </a:t>
            </a:r>
            <a:r>
              <a:rPr lang="nl-NL" sz="1200" dirty="0">
                <a:cs typeface="Arial" charset="0"/>
              </a:rPr>
              <a:t>Next </a:t>
            </a:r>
            <a:r>
              <a:rPr lang="nl-NL" sz="1200" dirty="0" err="1">
                <a:cs typeface="Arial" charset="0"/>
              </a:rPr>
              <a:t>Generation</a:t>
            </a:r>
            <a:r>
              <a:rPr lang="nl-NL" sz="1200" dirty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Infrastructures</a:t>
            </a:r>
            <a:endParaRPr lang="nl-NL" sz="1200" dirty="0">
              <a:cs typeface="Arial" charset="0"/>
            </a:endParaRPr>
          </a:p>
          <a:p>
            <a:pPr>
              <a:defRPr/>
            </a:pPr>
            <a:r>
              <a:rPr lang="nl-NL" sz="1200" dirty="0" smtClean="0">
                <a:cs typeface="Arial" charset="0"/>
              </a:rPr>
              <a:t> IIP</a:t>
            </a:r>
            <a:r>
              <a:rPr lang="nl-NL" sz="1200" dirty="0">
                <a:cs typeface="Arial" charset="0"/>
              </a:rPr>
              <a:t>-CC </a:t>
            </a:r>
            <a:r>
              <a:rPr lang="nl-NL" sz="1200" dirty="0" err="1" smtClean="0">
                <a:cs typeface="Arial" charset="0"/>
              </a:rPr>
              <a:t>subsidy</a:t>
            </a:r>
            <a:r>
              <a:rPr lang="nl-NL" sz="1200" dirty="0" smtClean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by</a:t>
            </a:r>
            <a:r>
              <a:rPr lang="nl-NL" sz="1200" dirty="0" smtClean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ICTregie</a:t>
            </a:r>
            <a:r>
              <a:rPr lang="nl-NL" sz="1200" dirty="0">
                <a:cs typeface="Arial" charset="0"/>
              </a:rPr>
              <a:t>/</a:t>
            </a:r>
            <a:r>
              <a:rPr lang="nl-NL" sz="1200" dirty="0" smtClean="0">
                <a:cs typeface="Arial" charset="0"/>
              </a:rPr>
              <a:t>NWO</a:t>
            </a:r>
            <a:endParaRPr lang="nl-NL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5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Improvement</a:t>
            </a:r>
            <a:r>
              <a:rPr lang="nl-NL" dirty="0" smtClean="0"/>
              <a:t>: </a:t>
            </a:r>
            <a:r>
              <a:rPr lang="nl-NL" dirty="0" err="1" smtClean="0"/>
              <a:t>Generalised</a:t>
            </a:r>
            <a:r>
              <a:rPr lang="nl-NL" dirty="0" smtClean="0"/>
              <a:t> NFD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Generalised_Macroscopic_Fundamental_Dia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" y="1124744"/>
            <a:ext cx="8528051" cy="48162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19872" y="5661248"/>
            <a:ext cx="2808311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Accumulation =&gt;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 rot="16200000">
            <a:off x="-378550" y="3266982"/>
            <a:ext cx="3276364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Std</a:t>
            </a:r>
            <a:r>
              <a:rPr lang="en-US" dirty="0" smtClean="0"/>
              <a:t> of density=&gt;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0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755576" y="1844824"/>
            <a:ext cx="8327007" cy="34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chemeClr val="bg2"/>
              </a:buClr>
              <a:buFontTx/>
              <a:buChar char="•"/>
            </a:pPr>
            <a:r>
              <a:rPr lang="en-US" dirty="0" smtClean="0"/>
              <a:t>Test different routing strategies</a:t>
            </a:r>
          </a:p>
          <a:p>
            <a:pPr algn="l">
              <a:lnSpc>
                <a:spcPts val="2500"/>
              </a:lnSpc>
              <a:buClr>
                <a:schemeClr val="bg2"/>
              </a:buClr>
              <a:buFontTx/>
              <a:buChar char="•"/>
            </a:pPr>
            <a:r>
              <a:rPr lang="en-US" dirty="0" smtClean="0"/>
              <a:t>In a macroscopic simulation program</a:t>
            </a:r>
          </a:p>
          <a:p>
            <a:pPr algn="l">
              <a:lnSpc>
                <a:spcPts val="2500"/>
              </a:lnSpc>
              <a:buClr>
                <a:schemeClr val="bg2"/>
              </a:buClr>
              <a:buFontTx/>
              <a:buChar char="•"/>
            </a:pPr>
            <a:r>
              <a:rPr lang="en-US" dirty="0" smtClean="0"/>
              <a:t>Routing </a:t>
            </a:r>
            <a:r>
              <a:rPr lang="en-US" dirty="0" smtClean="0"/>
              <a:t>in a grid network</a:t>
            </a:r>
          </a:p>
          <a:p>
            <a:pPr marL="914400" lvl="1" indent="-457200" algn="l">
              <a:lnSpc>
                <a:spcPts val="25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/>
              <a:t>Shortest path (distance)</a:t>
            </a:r>
          </a:p>
          <a:p>
            <a:pPr marL="914400" lvl="1" indent="-457200" algn="l">
              <a:lnSpc>
                <a:spcPts val="25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/>
              <a:t>Shortest path (time)</a:t>
            </a:r>
          </a:p>
          <a:p>
            <a:pPr marL="914400" lvl="1" indent="-457200" algn="l">
              <a:lnSpc>
                <a:spcPts val="25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/>
              <a:t>Area-based</a:t>
            </a:r>
          </a:p>
          <a:p>
            <a:pPr marL="1314450" lvl="2" indent="-457200" algn="l">
              <a:lnSpc>
                <a:spcPts val="2500"/>
              </a:lnSpc>
              <a:buClr>
                <a:schemeClr val="bg2"/>
              </a:buClr>
              <a:buAutoNum type="alphaLcParenR"/>
            </a:pPr>
            <a:r>
              <a:rPr lang="en-US" dirty="0" smtClean="0"/>
              <a:t>Average speed</a:t>
            </a:r>
          </a:p>
          <a:p>
            <a:pPr marL="1314450" lvl="2" indent="-457200" algn="l">
              <a:lnSpc>
                <a:spcPts val="2500"/>
              </a:lnSpc>
              <a:buClr>
                <a:schemeClr val="bg2"/>
              </a:buClr>
              <a:buAutoNum type="alphaLcParenR"/>
            </a:pPr>
            <a:r>
              <a:rPr lang="en-US" dirty="0" smtClean="0"/>
              <a:t>Network Fundamental Diagram</a:t>
            </a:r>
          </a:p>
          <a:p>
            <a:pPr marL="1314450" lvl="2" indent="-457200" algn="l">
              <a:lnSpc>
                <a:spcPts val="2500"/>
              </a:lnSpc>
              <a:buClr>
                <a:schemeClr val="bg2"/>
              </a:buClr>
              <a:buFontTx/>
              <a:buAutoNum type="alphaLcParenR"/>
            </a:pPr>
            <a:r>
              <a:rPr lang="en-US" dirty="0" err="1" smtClean="0"/>
              <a:t>Generalised</a:t>
            </a:r>
            <a:r>
              <a:rPr lang="en-US" dirty="0" smtClean="0"/>
              <a:t> Network Fundamental Diagram</a:t>
            </a:r>
            <a:endParaRPr lang="en-US" dirty="0"/>
          </a:p>
        </p:txBody>
      </p:sp>
      <p:sp>
        <p:nvSpPr>
          <p:cNvPr id="3" name="Ovaal 2"/>
          <p:cNvSpPr/>
          <p:nvPr/>
        </p:nvSpPr>
        <p:spPr bwMode="auto">
          <a:xfrm>
            <a:off x="1331640" y="3645024"/>
            <a:ext cx="3384376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860032" y="3645024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Reference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Create </a:t>
            </a:r>
            <a:r>
              <a:rPr lang="en-US" dirty="0" err="1" smtClean="0">
                <a:ea typeface="+mj-ea"/>
                <a:cs typeface="+mj-cs"/>
              </a:rPr>
              <a:t>subnetworks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Afbeelding 3" descr="grid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" y="1988840"/>
            <a:ext cx="4681088" cy="3502800"/>
          </a:xfrm>
          <a:prstGeom prst="rect">
            <a:avLst/>
          </a:prstGeom>
        </p:spPr>
      </p:pic>
      <p:pic>
        <p:nvPicPr>
          <p:cNvPr id="5" name="Afbeelding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2014432"/>
            <a:ext cx="4681088" cy="35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Good network performance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>
          <a:xfrm>
            <a:off x="569912" y="1600201"/>
            <a:ext cx="8394575" cy="1180728"/>
          </a:xfrm>
        </p:spPr>
        <p:txBody>
          <a:bodyPr/>
          <a:lstStyle/>
          <a:p>
            <a:pPr eaLnBrk="1" hangingPunct="1"/>
            <a:r>
              <a:rPr lang="en-US" dirty="0"/>
              <a:t>Less than with “full routing”</a:t>
            </a:r>
          </a:p>
          <a:p>
            <a:pPr eaLnBrk="1" hangingPunct="1"/>
            <a:r>
              <a:rPr lang="en-US" dirty="0"/>
              <a:t>Factor 100 less data / computations needed </a:t>
            </a:r>
          </a:p>
        </p:txBody>
      </p:sp>
      <p:pic>
        <p:nvPicPr>
          <p:cNvPr id="5" name="Afbeelding 4" descr="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676456" cy="26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Good network </a:t>
            </a:r>
            <a:r>
              <a:rPr lang="en-US" dirty="0" smtClean="0">
                <a:ea typeface="+mj-ea"/>
                <a:cs typeface="+mj-cs"/>
              </a:rPr>
              <a:t>performance (2)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>
          <a:xfrm>
            <a:off x="569912" y="1600201"/>
            <a:ext cx="8394575" cy="1180728"/>
          </a:xfrm>
        </p:spPr>
        <p:txBody>
          <a:bodyPr/>
          <a:lstStyle/>
          <a:p>
            <a:pPr eaLnBrk="1" hangingPunct="1"/>
            <a:r>
              <a:rPr lang="en-US" dirty="0" smtClean="0"/>
              <a:t>Relative to no routing</a:t>
            </a:r>
          </a:p>
          <a:p>
            <a:pPr eaLnBrk="1" hangingPunct="1"/>
            <a:r>
              <a:rPr lang="en-US" dirty="0" smtClean="0"/>
              <a:t>NFD relatively poor</a:t>
            </a:r>
          </a:p>
          <a:p>
            <a:pPr eaLnBrk="1" hangingPunct="1"/>
            <a:r>
              <a:rPr lang="en-US" dirty="0" smtClean="0"/>
              <a:t>GNFD on par with full speed (and sometimes better!)</a:t>
            </a:r>
            <a:endParaRPr lang="en-US" dirty="0"/>
          </a:p>
        </p:txBody>
      </p:sp>
      <p:pic>
        <p:nvPicPr>
          <p:cNvPr id="3" name="Afbeelding 2" descr="Relative_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6674"/>
            <a:ext cx="6480720" cy="32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Performance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mean</a:t>
            </a:r>
            <a:r>
              <a:rPr lang="nl-NL" dirty="0" smtClean="0"/>
              <a:t> speed – but </a:t>
            </a:r>
            <a:r>
              <a:rPr lang="nl-NL" dirty="0" err="1" smtClean="0"/>
              <a:t>why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arrivals</a:t>
            </a:r>
            <a:r>
              <a:rPr lang="nl-NL" dirty="0" smtClean="0"/>
              <a:t>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perfect speed </a:t>
            </a:r>
            <a:r>
              <a:rPr lang="nl-NL" dirty="0" err="1" smtClean="0"/>
              <a:t>prediction</a:t>
            </a:r>
            <a:endParaRPr lang="nl-NL" dirty="0"/>
          </a:p>
        </p:txBody>
      </p:sp>
      <p:pic>
        <p:nvPicPr>
          <p:cNvPr id="4" name="Afbeelding 3" descr="Correlation_N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635932" cy="3479929"/>
          </a:xfrm>
          <a:prstGeom prst="rect">
            <a:avLst/>
          </a:prstGeom>
        </p:spPr>
      </p:pic>
      <p:pic>
        <p:nvPicPr>
          <p:cNvPr id="5" name="Afbeelding 4" descr="Correlation_GNF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250594"/>
            <a:ext cx="4831432" cy="362667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496" y="2267580"/>
            <a:ext cx="4248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1800" dirty="0" smtClean="0"/>
              <a:t>Best Network </a:t>
            </a:r>
            <a:r>
              <a:rPr lang="nl-NL" sz="1800" dirty="0" err="1" smtClean="0"/>
              <a:t>Fundamental</a:t>
            </a:r>
            <a:r>
              <a:rPr lang="nl-NL" sz="1800" dirty="0" smtClean="0"/>
              <a:t> Diagram</a:t>
            </a:r>
            <a:endParaRPr lang="nl-NL" sz="1800" dirty="0"/>
          </a:p>
        </p:txBody>
      </p:sp>
      <p:sp>
        <p:nvSpPr>
          <p:cNvPr id="7" name="Tekstvak 6"/>
          <p:cNvSpPr txBox="1"/>
          <p:nvPr/>
        </p:nvSpPr>
        <p:spPr>
          <a:xfrm>
            <a:off x="4644008" y="2195572"/>
            <a:ext cx="4968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1800" dirty="0" err="1" smtClean="0"/>
              <a:t>Generalised</a:t>
            </a:r>
            <a:r>
              <a:rPr lang="nl-NL" sz="1800" dirty="0" smtClean="0"/>
              <a:t> Network </a:t>
            </a:r>
            <a:r>
              <a:rPr lang="nl-NL" sz="1800" dirty="0" err="1" smtClean="0"/>
              <a:t>Fundamental</a:t>
            </a:r>
            <a:r>
              <a:rPr lang="nl-NL" sz="1800" dirty="0" smtClean="0"/>
              <a:t> Diagram</a:t>
            </a:r>
            <a:endParaRPr lang="nl-NL" sz="1800" dirty="0"/>
          </a:p>
        </p:txBody>
      </p:sp>
      <p:sp>
        <p:nvSpPr>
          <p:cNvPr id="8" name="Tekstvak 7"/>
          <p:cNvSpPr txBox="1"/>
          <p:nvPr/>
        </p:nvSpPr>
        <p:spPr>
          <a:xfrm>
            <a:off x="899592" y="2996952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30000" dirty="0" smtClean="0">
                <a:solidFill>
                  <a:srgbClr val="FF0000"/>
                </a:solidFill>
              </a:rPr>
              <a:t>2</a:t>
            </a:r>
            <a:r>
              <a:rPr lang="nl-NL" sz="2400" dirty="0" smtClean="0">
                <a:solidFill>
                  <a:srgbClr val="FF0000"/>
                </a:solidFill>
              </a:rPr>
              <a:t>=0.42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76256" y="4437112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30000" dirty="0" smtClean="0">
                <a:solidFill>
                  <a:srgbClr val="FF0000"/>
                </a:solidFill>
              </a:rPr>
              <a:t>2</a:t>
            </a:r>
            <a:r>
              <a:rPr lang="nl-NL" sz="2400" dirty="0" smtClean="0">
                <a:solidFill>
                  <a:srgbClr val="FF0000"/>
                </a:solidFill>
              </a:rPr>
              <a:t>=0.98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Traffic control </a:t>
            </a:r>
            <a:r>
              <a:rPr lang="nl-NL" dirty="0" err="1" smtClean="0"/>
              <a:t>using</a:t>
            </a:r>
            <a:r>
              <a:rPr lang="nl-NL" dirty="0" smtClean="0"/>
              <a:t> the </a:t>
            </a:r>
            <a:r>
              <a:rPr lang="nl-NL" dirty="0" err="1" smtClean="0"/>
              <a:t>Generalised</a:t>
            </a:r>
            <a:r>
              <a:rPr lang="nl-NL" dirty="0" smtClean="0"/>
              <a:t> NFD is </a:t>
            </a:r>
            <a:r>
              <a:rPr lang="nl-NL" dirty="0" err="1" smtClean="0"/>
              <a:t>possible</a:t>
            </a:r>
            <a:endParaRPr lang="nl-NL" dirty="0" smtClean="0"/>
          </a:p>
          <a:p>
            <a:r>
              <a:rPr lang="nl-NL" dirty="0" smtClean="0"/>
              <a:t>Performance </a:t>
            </a:r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detailed</a:t>
            </a:r>
            <a:r>
              <a:rPr lang="nl-NL" dirty="0" smtClean="0"/>
              <a:t> routing </a:t>
            </a:r>
            <a:r>
              <a:rPr lang="nl-NL" dirty="0" err="1" smtClean="0"/>
              <a:t>because</a:t>
            </a:r>
            <a:endParaRPr lang="nl-NL" dirty="0" smtClean="0"/>
          </a:p>
          <a:p>
            <a:pPr lvl="1"/>
            <a:r>
              <a:rPr lang="nl-NL" dirty="0" err="1" smtClean="0"/>
              <a:t>Less</a:t>
            </a:r>
            <a:r>
              <a:rPr lang="nl-NL" dirty="0" smtClean="0"/>
              <a:t> routing </a:t>
            </a:r>
            <a:r>
              <a:rPr lang="nl-NL" dirty="0" err="1" smtClean="0"/>
              <a:t>possibilities</a:t>
            </a:r>
            <a:endParaRPr lang="nl-NL" dirty="0" smtClean="0"/>
          </a:p>
          <a:p>
            <a:pPr lvl="1"/>
            <a:r>
              <a:rPr lang="nl-NL" dirty="0" err="1" smtClean="0"/>
              <a:t>Aggregation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endParaRPr lang="nl-NL" dirty="0"/>
          </a:p>
          <a:p>
            <a:pPr lvl="1"/>
            <a:r>
              <a:rPr lang="nl-NL" dirty="0" smtClean="0"/>
              <a:t>…</a:t>
            </a:r>
            <a:r>
              <a:rPr lang="nl-NL" dirty="0" err="1" smtClean="0"/>
              <a:t>and</a:t>
            </a:r>
            <a:r>
              <a:rPr lang="nl-NL" dirty="0" smtClean="0"/>
              <a:t> NOT </a:t>
            </a:r>
            <a:r>
              <a:rPr lang="nl-NL" dirty="0" err="1" smtClean="0"/>
              <a:t>because</a:t>
            </a:r>
            <a:r>
              <a:rPr lang="nl-NL" dirty="0" smtClean="0"/>
              <a:t> of a bad speed </a:t>
            </a:r>
            <a:r>
              <a:rPr lang="nl-NL" dirty="0" err="1" smtClean="0"/>
              <a:t>prediction</a:t>
            </a:r>
            <a:endParaRPr lang="nl-NL" dirty="0" smtClean="0"/>
          </a:p>
          <a:p>
            <a:r>
              <a:rPr lang="nl-NL" dirty="0" smtClean="0"/>
              <a:t>Speed </a:t>
            </a:r>
            <a:r>
              <a:rPr lang="nl-NL" dirty="0" err="1" smtClean="0"/>
              <a:t>prediction</a:t>
            </a:r>
            <a:r>
              <a:rPr lang="nl-NL" dirty="0" smtClean="0"/>
              <a:t> is excellent</a:t>
            </a:r>
          </a:p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: </a:t>
            </a:r>
          </a:p>
          <a:p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speeds (model </a:t>
            </a:r>
            <a:r>
              <a:rPr lang="nl-NL" dirty="0" err="1" smtClean="0"/>
              <a:t>predictive</a:t>
            </a:r>
            <a:r>
              <a:rPr lang="nl-NL" dirty="0" smtClean="0"/>
              <a:t> control)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99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725144"/>
            <a:ext cx="2088232" cy="1389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4" y="0"/>
            <a:ext cx="7974905" cy="1066800"/>
          </a:xfrm>
        </p:spPr>
        <p:txBody>
          <a:bodyPr/>
          <a:lstStyle/>
          <a:p>
            <a:r>
              <a:rPr lang="en-US" dirty="0" smtClean="0"/>
              <a:t>Traffic flow characteristics - links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1547664" y="4941168"/>
            <a:ext cx="57606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47664" y="2060848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72000" y="501317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k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veh</a:t>
            </a:r>
            <a:r>
              <a:rPr lang="en-US" dirty="0" smtClean="0"/>
              <a:t>/km)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3115" y="314154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q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1168"/>
            <a:ext cx="1658415" cy="1109389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548193" y="2854478"/>
            <a:ext cx="5067905" cy="2044095"/>
          </a:xfrm>
          <a:custGeom>
            <a:avLst/>
            <a:gdLst>
              <a:gd name="connsiteX0" fmla="*/ 0 w 5067905"/>
              <a:gd name="connsiteY0" fmla="*/ 2044095 h 2044095"/>
              <a:gd name="connsiteX1" fmla="*/ 1790096 w 5067905"/>
              <a:gd name="connsiteY1" fmla="*/ 0 h 2044095"/>
              <a:gd name="connsiteX2" fmla="*/ 5067905 w 5067905"/>
              <a:gd name="connsiteY2" fmla="*/ 2044095 h 204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7905" h="2044095">
                <a:moveTo>
                  <a:pt x="0" y="2044095"/>
                </a:moveTo>
                <a:cubicBezTo>
                  <a:pt x="472722" y="1022047"/>
                  <a:pt x="945445" y="0"/>
                  <a:pt x="1790096" y="0"/>
                </a:cubicBezTo>
                <a:cubicBezTo>
                  <a:pt x="2634747" y="0"/>
                  <a:pt x="5067905" y="2044095"/>
                  <a:pt x="5067905" y="2044095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365106"/>
            <a:ext cx="262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veh</a:t>
            </a:r>
            <a:r>
              <a:rPr lang="en-US" dirty="0" smtClean="0"/>
              <a:t>/km/lane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2420890"/>
            <a:ext cx="262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veh</a:t>
            </a:r>
            <a:r>
              <a:rPr lang="en-US" dirty="0" smtClean="0"/>
              <a:t> / 1.5 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4437114"/>
            <a:ext cx="1403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 km/h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717525" y="4535715"/>
            <a:ext cx="217715" cy="411238"/>
          </a:xfrm>
          <a:custGeom>
            <a:avLst/>
            <a:gdLst>
              <a:gd name="connsiteX0" fmla="*/ 0 w 217714"/>
              <a:gd name="connsiteY0" fmla="*/ 0 h 411238"/>
              <a:gd name="connsiteX1" fmla="*/ 181428 w 217714"/>
              <a:gd name="connsiteY1" fmla="*/ 205619 h 411238"/>
              <a:gd name="connsiteX2" fmla="*/ 217714 w 217714"/>
              <a:gd name="connsiteY2" fmla="*/ 411238 h 41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 h="411238">
                <a:moveTo>
                  <a:pt x="0" y="0"/>
                </a:moveTo>
                <a:cubicBezTo>
                  <a:pt x="72571" y="68539"/>
                  <a:pt x="145142" y="137079"/>
                  <a:pt x="181428" y="205619"/>
                </a:cubicBezTo>
                <a:cubicBezTo>
                  <a:pt x="217714" y="274159"/>
                  <a:pt x="217714" y="411238"/>
                  <a:pt x="217714" y="411238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6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7648575" cy="1384176"/>
          </a:xfrm>
        </p:spPr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through </a:t>
            </a:r>
            <a:r>
              <a:rPr lang="en-US" dirty="0" err="1" smtClean="0"/>
              <a:t>subnetworks</a:t>
            </a:r>
            <a:endParaRPr lang="en-US" dirty="0"/>
          </a:p>
        </p:txBody>
      </p:sp>
      <p:grpSp>
        <p:nvGrpSpPr>
          <p:cNvPr id="22" name="Groeperen 21"/>
          <p:cNvGrpSpPr/>
          <p:nvPr/>
        </p:nvGrpSpPr>
        <p:grpSpPr>
          <a:xfrm>
            <a:off x="-17099" y="2861732"/>
            <a:ext cx="9144000" cy="3235267"/>
            <a:chOff x="-17099" y="2861732"/>
            <a:chExt cx="9144000" cy="3235267"/>
          </a:xfrm>
        </p:grpSpPr>
        <p:pic>
          <p:nvPicPr>
            <p:cNvPr id="7" name="Afbeelding 6" descr="Schermafbeelding 2012-09-04 om 20.03.3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51" b="-1"/>
            <a:stretch/>
          </p:blipFill>
          <p:spPr>
            <a:xfrm>
              <a:off x="-17099" y="2861732"/>
              <a:ext cx="9144000" cy="3235267"/>
            </a:xfrm>
            <a:prstGeom prst="rect">
              <a:avLst/>
            </a:prstGeom>
          </p:spPr>
        </p:pic>
        <p:grpSp>
          <p:nvGrpSpPr>
            <p:cNvPr id="12" name="Groeperen 11"/>
            <p:cNvGrpSpPr/>
            <p:nvPr/>
          </p:nvGrpSpPr>
          <p:grpSpPr>
            <a:xfrm>
              <a:off x="2420918" y="4211077"/>
              <a:ext cx="4340712" cy="1575714"/>
              <a:chOff x="2420918" y="4211077"/>
              <a:chExt cx="4340712" cy="1575714"/>
            </a:xfrm>
          </p:grpSpPr>
          <p:sp>
            <p:nvSpPr>
              <p:cNvPr id="9" name="Rectangle 4"/>
              <p:cNvSpPr/>
              <p:nvPr/>
            </p:nvSpPr>
            <p:spPr bwMode="auto">
              <a:xfrm rot="1731804">
                <a:off x="3861260" y="4211077"/>
                <a:ext cx="1728192" cy="108012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ectangle 5"/>
              <p:cNvSpPr/>
              <p:nvPr/>
            </p:nvSpPr>
            <p:spPr bwMode="auto">
              <a:xfrm rot="1944355">
                <a:off x="5559648" y="4984775"/>
                <a:ext cx="1201982" cy="802016"/>
              </a:xfrm>
              <a:prstGeom prst="rect">
                <a:avLst/>
              </a:prstGeom>
              <a:solidFill>
                <a:srgbClr val="FF6600">
                  <a:alpha val="48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" name="Rectangle 6"/>
              <p:cNvSpPr/>
              <p:nvPr/>
            </p:nvSpPr>
            <p:spPr bwMode="auto">
              <a:xfrm rot="20203247">
                <a:off x="2420918" y="4854425"/>
                <a:ext cx="1152128" cy="648072"/>
              </a:xfrm>
              <a:prstGeom prst="rect">
                <a:avLst/>
              </a:prstGeom>
              <a:solidFill>
                <a:srgbClr val="28CF0B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14" name="Rechte verbindingslijn met pijl 13"/>
            <p:cNvCxnSpPr/>
            <p:nvPr/>
          </p:nvCxnSpPr>
          <p:spPr bwMode="auto">
            <a:xfrm flipV="1">
              <a:off x="1619672" y="4221088"/>
              <a:ext cx="1584176" cy="7920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Rechte verbindingslijn met pijl 14"/>
            <p:cNvCxnSpPr/>
            <p:nvPr/>
          </p:nvCxnSpPr>
          <p:spPr bwMode="auto">
            <a:xfrm>
              <a:off x="3491880" y="4509120"/>
              <a:ext cx="3096344" cy="129614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" name="Rechte verbindingslijn met pijl 16"/>
            <p:cNvCxnSpPr/>
            <p:nvPr/>
          </p:nvCxnSpPr>
          <p:spPr bwMode="auto">
            <a:xfrm flipV="1">
              <a:off x="1691680" y="5085184"/>
              <a:ext cx="2304256" cy="28803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4503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Assume </a:t>
            </a:r>
            <a:r>
              <a:rPr lang="en-US" dirty="0" err="1" smtClean="0">
                <a:ea typeface="+mj-ea"/>
                <a:cs typeface="+mj-cs"/>
              </a:rPr>
              <a:t>subnetwork</a:t>
            </a:r>
            <a:r>
              <a:rPr lang="en-US" dirty="0" smtClean="0">
                <a:ea typeface="+mj-ea"/>
                <a:cs typeface="+mj-cs"/>
              </a:rPr>
              <a:t> speeds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-124247" y="2276872"/>
            <a:ext cx="7648575" cy="3505200"/>
          </a:xfrm>
        </p:spPr>
        <p:txBody>
          <a:bodyPr/>
          <a:lstStyle/>
          <a:p>
            <a:pPr marL="914400" lvl="1" indent="-457200">
              <a:lnSpc>
                <a:spcPts val="2500"/>
              </a:lnSpc>
              <a:buFont typeface="+mj-lt"/>
              <a:buAutoNum type="arabicPeriod"/>
            </a:pPr>
            <a:r>
              <a:rPr lang="en-US" dirty="0"/>
              <a:t>Shortest path (distance)</a:t>
            </a:r>
          </a:p>
          <a:p>
            <a:pPr marL="914400" lvl="1" indent="-457200">
              <a:lnSpc>
                <a:spcPts val="2500"/>
              </a:lnSpc>
              <a:buFont typeface="+mj-lt"/>
              <a:buAutoNum type="arabicPeriod"/>
            </a:pPr>
            <a:r>
              <a:rPr lang="en-US" dirty="0"/>
              <a:t>Shortest path (time)</a:t>
            </a:r>
          </a:p>
          <a:p>
            <a:pPr marL="914400" lvl="1" indent="-457200">
              <a:lnSpc>
                <a:spcPts val="2500"/>
              </a:lnSpc>
              <a:buFont typeface="+mj-lt"/>
              <a:buAutoNum type="arabicPeriod"/>
            </a:pPr>
            <a:r>
              <a:rPr lang="en-US" dirty="0"/>
              <a:t>Area-based</a:t>
            </a:r>
          </a:p>
          <a:p>
            <a:pPr marL="1314450" lvl="2" indent="-457200">
              <a:lnSpc>
                <a:spcPts val="2500"/>
              </a:lnSpc>
              <a:buAutoNum type="alphaLcParenR"/>
            </a:pPr>
            <a:r>
              <a:rPr lang="en-US" dirty="0"/>
              <a:t>Average speed</a:t>
            </a:r>
          </a:p>
          <a:p>
            <a:pPr marL="1314450" lvl="2" indent="-457200">
              <a:lnSpc>
                <a:spcPts val="2500"/>
              </a:lnSpc>
              <a:buAutoNum type="alphaLcParenR"/>
            </a:pPr>
            <a:r>
              <a:rPr lang="en-US" dirty="0"/>
              <a:t>Macroscopic </a:t>
            </a:r>
            <a:r>
              <a:rPr lang="en-US" dirty="0" smtClean="0"/>
              <a:t>Fundamental</a:t>
            </a:r>
            <a:br>
              <a:rPr lang="en-US" dirty="0" smtClean="0"/>
            </a:br>
            <a:r>
              <a:rPr lang="en-US" dirty="0" smtClean="0"/>
              <a:t>Diagram </a:t>
            </a:r>
            <a:r>
              <a:rPr lang="en-US" dirty="0"/>
              <a:t>approaches</a:t>
            </a:r>
          </a:p>
          <a:p>
            <a:pPr marL="1657350" lvl="3" indent="-342900">
              <a:lnSpc>
                <a:spcPts val="2500"/>
              </a:lnSpc>
              <a:buFontTx/>
              <a:buChar char="-"/>
            </a:pPr>
            <a:r>
              <a:rPr lang="en-US" dirty="0" smtClean="0"/>
              <a:t>Same as links</a:t>
            </a:r>
            <a:endParaRPr lang="en-US" dirty="0"/>
          </a:p>
          <a:p>
            <a:pPr marL="1657350" lvl="3" indent="-342900">
              <a:lnSpc>
                <a:spcPts val="2500"/>
              </a:lnSpc>
              <a:buFontTx/>
              <a:buChar char="-"/>
            </a:pPr>
            <a:r>
              <a:rPr lang="en-US" dirty="0" smtClean="0"/>
              <a:t>Lower in flow</a:t>
            </a:r>
            <a:endParaRPr lang="en-US" dirty="0"/>
          </a:p>
          <a:p>
            <a:pPr marL="1657350" lvl="3" indent="-342900">
              <a:lnSpc>
                <a:spcPts val="2500"/>
              </a:lnSpc>
              <a:buFontTx/>
              <a:buChar char="-"/>
            </a:pPr>
            <a:r>
              <a:rPr lang="en-US" dirty="0" smtClean="0"/>
              <a:t>With tail</a:t>
            </a:r>
            <a:endParaRPr lang="en-US" dirty="0"/>
          </a:p>
          <a:p>
            <a:pPr eaLnBrk="1" hangingPunct="1"/>
            <a:endParaRPr lang="en-US" dirty="0">
              <a:latin typeface="Century Gothic" charset="0"/>
            </a:endParaRPr>
          </a:p>
        </p:txBody>
      </p:sp>
      <p:pic>
        <p:nvPicPr>
          <p:cNvPr id="3" name="Picture 2" descr="Used_macroscopic_fundamental_diagra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779912" cy="2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412874"/>
            <a:ext cx="7648575" cy="46084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Network fundamental </a:t>
            </a:r>
            <a:r>
              <a:rPr lang="en-US" dirty="0" smtClean="0"/>
              <a:t>diagram </a:t>
            </a:r>
            <a:br>
              <a:rPr lang="en-US" dirty="0" smtClean="0"/>
            </a:br>
            <a:r>
              <a:rPr lang="en-US" dirty="0" smtClean="0"/>
              <a:t>studie</a:t>
            </a:r>
            <a:r>
              <a:rPr lang="en-US" dirty="0" smtClean="0"/>
              <a:t>d and empirically checked</a:t>
            </a: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Earlier: route </a:t>
            </a:r>
            <a:r>
              <a:rPr lang="en-US" dirty="0" smtClean="0"/>
              <a:t>guidance</a:t>
            </a:r>
            <a:r>
              <a:rPr lang="en-US" dirty="0" smtClean="0"/>
              <a:t> by accumulation</a:t>
            </a: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Now: </a:t>
            </a:r>
            <a:r>
              <a:rPr lang="en-US" dirty="0" smtClean="0"/>
              <a:t>improvement by adding spatial inhomogeneity?</a:t>
            </a: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Use: </a:t>
            </a:r>
            <a:br>
              <a:rPr lang="en-US" dirty="0" smtClean="0"/>
            </a:br>
            <a:r>
              <a:rPr lang="en-US" dirty="0" smtClean="0"/>
              <a:t>Less data</a:t>
            </a:r>
            <a:br>
              <a:rPr lang="en-US" dirty="0" smtClean="0"/>
            </a:br>
            <a:r>
              <a:rPr lang="en-US" dirty="0" smtClean="0"/>
              <a:t>Less computation time</a:t>
            </a:r>
            <a:br>
              <a:rPr lang="en-US" dirty="0" smtClean="0"/>
            </a:br>
            <a:r>
              <a:rPr lang="en-US" dirty="0" smtClean="0"/>
              <a:t>Less parameters</a:t>
            </a:r>
            <a:br>
              <a:rPr lang="en-US" dirty="0" smtClean="0"/>
            </a:br>
            <a:r>
              <a:rPr lang="en-US" dirty="0" smtClean="0"/>
              <a:t>=&gt; simple and reliable</a:t>
            </a:r>
            <a:r>
              <a:rPr lang="en-US" dirty="0" smtClean="0"/>
              <a:t>!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Improvement:</a:t>
            </a:r>
            <a:br>
              <a:rPr lang="en-US" dirty="0" smtClean="0"/>
            </a:br>
            <a:r>
              <a:rPr lang="en-US" dirty="0" smtClean="0"/>
              <a:t>Almost as good as speed data</a:t>
            </a:r>
            <a:endParaRPr 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</p:txBody>
      </p:sp>
      <p:grpSp>
        <p:nvGrpSpPr>
          <p:cNvPr id="21" name="Groeperen 20"/>
          <p:cNvGrpSpPr/>
          <p:nvPr/>
        </p:nvGrpSpPr>
        <p:grpSpPr>
          <a:xfrm>
            <a:off x="4139952" y="3212976"/>
            <a:ext cx="4752528" cy="2088232"/>
            <a:chOff x="-17099" y="2861732"/>
            <a:chExt cx="9144000" cy="3235267"/>
          </a:xfrm>
        </p:grpSpPr>
        <p:pic>
          <p:nvPicPr>
            <p:cNvPr id="22" name="Afbeelding 21" descr="Schermafbeelding 2012-09-04 om 20.03.3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51" b="-1"/>
            <a:stretch/>
          </p:blipFill>
          <p:spPr>
            <a:xfrm>
              <a:off x="-17099" y="2861732"/>
              <a:ext cx="9144000" cy="3235267"/>
            </a:xfrm>
            <a:prstGeom prst="rect">
              <a:avLst/>
            </a:prstGeom>
          </p:spPr>
        </p:pic>
        <p:grpSp>
          <p:nvGrpSpPr>
            <p:cNvPr id="23" name="Groeperen 22"/>
            <p:cNvGrpSpPr/>
            <p:nvPr/>
          </p:nvGrpSpPr>
          <p:grpSpPr>
            <a:xfrm>
              <a:off x="2420918" y="4211077"/>
              <a:ext cx="4340712" cy="1575714"/>
              <a:chOff x="2420918" y="4211077"/>
              <a:chExt cx="4340712" cy="1575714"/>
            </a:xfrm>
          </p:grpSpPr>
          <p:sp>
            <p:nvSpPr>
              <p:cNvPr id="27" name="Rectangle 4"/>
              <p:cNvSpPr/>
              <p:nvPr/>
            </p:nvSpPr>
            <p:spPr bwMode="auto">
              <a:xfrm rot="1731804">
                <a:off x="3861260" y="4211077"/>
                <a:ext cx="1728192" cy="108012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Rectangle 5"/>
              <p:cNvSpPr/>
              <p:nvPr/>
            </p:nvSpPr>
            <p:spPr bwMode="auto">
              <a:xfrm rot="1944355">
                <a:off x="5559648" y="4984775"/>
                <a:ext cx="1201982" cy="802016"/>
              </a:xfrm>
              <a:prstGeom prst="rect">
                <a:avLst/>
              </a:prstGeom>
              <a:solidFill>
                <a:srgbClr val="FF6600">
                  <a:alpha val="48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Rectangle 6"/>
              <p:cNvSpPr/>
              <p:nvPr/>
            </p:nvSpPr>
            <p:spPr bwMode="auto">
              <a:xfrm rot="20203247">
                <a:off x="2420918" y="4854425"/>
                <a:ext cx="1152128" cy="648072"/>
              </a:xfrm>
              <a:prstGeom prst="rect">
                <a:avLst/>
              </a:prstGeom>
              <a:solidFill>
                <a:srgbClr val="28CF0B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24" name="Rechte verbindingslijn met pijl 23"/>
            <p:cNvCxnSpPr/>
            <p:nvPr/>
          </p:nvCxnSpPr>
          <p:spPr bwMode="auto">
            <a:xfrm flipV="1">
              <a:off x="1619672" y="4221088"/>
              <a:ext cx="1584176" cy="7920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Rechte verbindingslijn met pijl 24"/>
            <p:cNvCxnSpPr/>
            <p:nvPr/>
          </p:nvCxnSpPr>
          <p:spPr bwMode="auto">
            <a:xfrm>
              <a:off x="3491880" y="4509120"/>
              <a:ext cx="3096344" cy="129614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Rechte verbindingslijn met pijl 25"/>
            <p:cNvCxnSpPr/>
            <p:nvPr/>
          </p:nvCxnSpPr>
          <p:spPr bwMode="auto">
            <a:xfrm flipV="1">
              <a:off x="1691680" y="5085184"/>
              <a:ext cx="2304256" cy="28803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85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Build up of congestion</a:t>
            </a:r>
          </a:p>
        </p:txBody>
      </p:sp>
      <p:pic>
        <p:nvPicPr>
          <p:cNvPr id="4" name="Afbeelding 3" descr="network_subnetwork_routing_-_t=2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5" b="-26085"/>
          <a:stretch/>
        </p:blipFill>
        <p:spPr>
          <a:xfrm>
            <a:off x="0" y="1800000"/>
            <a:ext cx="9144000" cy="6843003"/>
          </a:xfrm>
          <a:prstGeom prst="rect">
            <a:avLst/>
          </a:prstGeom>
        </p:spPr>
      </p:pic>
      <p:sp>
        <p:nvSpPr>
          <p:cNvPr id="5" name="Rechthoekige driehoek 4"/>
          <p:cNvSpPr/>
          <p:nvPr/>
        </p:nvSpPr>
        <p:spPr bwMode="auto">
          <a:xfrm>
            <a:off x="899592" y="3789040"/>
            <a:ext cx="324036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hthoekige driehoek 5"/>
          <p:cNvSpPr/>
          <p:nvPr/>
        </p:nvSpPr>
        <p:spPr bwMode="auto">
          <a:xfrm flipH="1">
            <a:off x="4211960" y="3861048"/>
            <a:ext cx="493204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9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Build up of congestion</a:t>
            </a:r>
          </a:p>
        </p:txBody>
      </p:sp>
      <p:pic>
        <p:nvPicPr>
          <p:cNvPr id="4" name="Afbeelding 3" descr="network_subnetwork_routing_-_t=3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5" b="-26085"/>
          <a:stretch/>
        </p:blipFill>
        <p:spPr>
          <a:xfrm>
            <a:off x="0" y="1800000"/>
            <a:ext cx="9144000" cy="6843003"/>
          </a:xfrm>
          <a:prstGeom prst="rect">
            <a:avLst/>
          </a:prstGeom>
        </p:spPr>
      </p:pic>
      <p:sp>
        <p:nvSpPr>
          <p:cNvPr id="6" name="Rechthoekige driehoek 5"/>
          <p:cNvSpPr/>
          <p:nvPr/>
        </p:nvSpPr>
        <p:spPr bwMode="auto">
          <a:xfrm>
            <a:off x="899592" y="3789040"/>
            <a:ext cx="324036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hthoekige driehoek 6"/>
          <p:cNvSpPr/>
          <p:nvPr/>
        </p:nvSpPr>
        <p:spPr bwMode="auto">
          <a:xfrm flipH="1">
            <a:off x="4211960" y="3861048"/>
            <a:ext cx="493204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9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 en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436688"/>
            <a:ext cx="7648575" cy="3505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Performance reduces with clustering of congestion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Route advise based on </a:t>
            </a:r>
            <a:r>
              <a:rPr lang="en-US" dirty="0" err="1" smtClean="0"/>
              <a:t>subnetwork</a:t>
            </a:r>
            <a:r>
              <a:rPr lang="en-US" dirty="0" smtClean="0"/>
              <a:t> variables works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MFD with “tail” works </a:t>
            </a:r>
            <a:r>
              <a:rPr lang="en-US" dirty="0" smtClean="0"/>
              <a:t>good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Does a real network show the same relationship?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How about traffic prediction?</a:t>
            </a:r>
            <a:endParaRPr lang="en-US" dirty="0"/>
          </a:p>
        </p:txBody>
      </p:sp>
      <p:pic>
        <p:nvPicPr>
          <p:cNvPr id="24579" name="Picture 4" descr="344thai016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5024"/>
            <a:ext cx="6337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76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&amp;A</a:t>
            </a:r>
            <a:endParaRPr lang="en-US" dirty="0"/>
          </a:p>
        </p:txBody>
      </p:sp>
      <p:pic>
        <p:nvPicPr>
          <p:cNvPr id="4" name="Content Placeholder 3" descr="presentatiesshort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71" t="10738" r="12253" b="11858"/>
          <a:stretch/>
        </p:blipFill>
        <p:spPr>
          <a:xfrm>
            <a:off x="2555776" y="404664"/>
            <a:ext cx="5688632" cy="5712944"/>
          </a:xfrm>
        </p:spPr>
      </p:pic>
    </p:spTree>
    <p:extLst>
      <p:ext uri="{BB962C8B-B14F-4D97-AF65-F5344CB8AC3E}">
        <p14:creationId xmlns:p14="http://schemas.microsoft.com/office/powerpoint/2010/main" val="13906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659688" cy="1066800"/>
          </a:xfrm>
        </p:spPr>
        <p:txBody>
          <a:bodyPr/>
          <a:lstStyle/>
          <a:p>
            <a:r>
              <a:rPr lang="en-US" dirty="0" smtClean="0"/>
              <a:t>Data increase with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78" y="1340768"/>
            <a:ext cx="3936251" cy="43736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528" y="4625260"/>
            <a:ext cx="460851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Size</a:t>
            </a:r>
            <a:r>
              <a:rPr lang="nl-NL" dirty="0" smtClean="0"/>
              <a:t> of area =&gt;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-914546" y="3177553"/>
            <a:ext cx="42484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Amount</a:t>
            </a:r>
            <a:r>
              <a:rPr lang="nl-NL" dirty="0" smtClean="0"/>
              <a:t> of data =</a:t>
            </a:r>
            <a:r>
              <a:rPr lang="nl-NL" dirty="0" smtClean="0"/>
              <a:t>&gt;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148064" y="2056780"/>
            <a:ext cx="3779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nl-NL" sz="2400" dirty="0" smtClean="0"/>
              <a:t>Data </a:t>
            </a:r>
            <a:r>
              <a:rPr lang="nl-NL" sz="2400" dirty="0" err="1" smtClean="0"/>
              <a:t>requirement</a:t>
            </a:r>
            <a:r>
              <a:rPr lang="nl-NL" sz="2400" dirty="0" smtClean="0"/>
              <a:t> </a:t>
            </a:r>
            <a:r>
              <a:rPr lang="nl-NL" sz="2400" dirty="0" err="1" smtClean="0"/>
              <a:t>increases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scale</a:t>
            </a:r>
            <a:endParaRPr lang="nl-NL" sz="2400" dirty="0" smtClean="0"/>
          </a:p>
          <a:p>
            <a:pPr marL="342900" indent="-342900" algn="l">
              <a:buFont typeface="Arial"/>
              <a:buChar char="•"/>
            </a:pPr>
            <a:r>
              <a:rPr lang="nl-NL" sz="2400" dirty="0"/>
              <a:t>Time horizon </a:t>
            </a:r>
            <a:r>
              <a:rPr lang="nl-NL" sz="2400" dirty="0" err="1"/>
              <a:t>increases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scale</a:t>
            </a:r>
            <a:endParaRPr lang="nl-NL" sz="2400" dirty="0"/>
          </a:p>
          <a:p>
            <a:pPr marL="342900" indent="-342900" algn="l">
              <a:buFont typeface="Arial"/>
              <a:buChar char="•"/>
            </a:pPr>
            <a:r>
              <a:rPr lang="nl-NL" sz="2400" dirty="0" smtClean="0"/>
              <a:t>Solution </a:t>
            </a:r>
            <a:r>
              <a:rPr lang="nl-NL" sz="2400" dirty="0" err="1" smtClean="0"/>
              <a:t>space</a:t>
            </a:r>
            <a:r>
              <a:rPr lang="nl-NL" sz="2400" dirty="0" smtClean="0"/>
              <a:t> </a:t>
            </a:r>
            <a:r>
              <a:rPr lang="nl-NL" sz="2400" dirty="0" err="1" smtClean="0"/>
              <a:t>increases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scale</a:t>
            </a:r>
            <a:endParaRPr lang="nl-NL" sz="2400" dirty="0" smtClean="0"/>
          </a:p>
          <a:p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4644008" y="44371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Simple </a:t>
            </a:r>
            <a:r>
              <a:rPr lang="nl-NL" sz="2400" dirty="0" err="1" smtClean="0">
                <a:solidFill>
                  <a:srgbClr val="FF0000"/>
                </a:solidFill>
              </a:rPr>
              <a:t>relationships</a:t>
            </a:r>
            <a:r>
              <a:rPr lang="nl-NL" sz="2400" dirty="0" smtClean="0">
                <a:solidFill>
                  <a:srgbClr val="FF0000"/>
                </a:solidFill>
              </a:rPr>
              <a:t> are </a:t>
            </a:r>
            <a:r>
              <a:rPr lang="nl-NL" sz="2400" dirty="0" err="1" smtClean="0">
                <a:solidFill>
                  <a:srgbClr val="FF0000"/>
                </a:solidFill>
              </a:rPr>
              <a:t>needed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Stochasticity</a:t>
            </a:r>
            <a:r>
              <a:rPr lang="en-US" dirty="0" smtClean="0"/>
              <a:t> in 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Macroscopic fundamental diagram</a:t>
            </a:r>
          </a:p>
          <a:p>
            <a:r>
              <a:rPr lang="en-US" dirty="0" smtClean="0"/>
              <a:t>“Average” fu</a:t>
            </a:r>
            <a:r>
              <a:rPr lang="en-US" dirty="0"/>
              <a:t>n</a:t>
            </a:r>
            <a:r>
              <a:rPr lang="en-US" dirty="0" smtClean="0"/>
              <a:t>damental diagram </a:t>
            </a:r>
            <a:r>
              <a:rPr lang="en-US" dirty="0"/>
              <a:t>f</a:t>
            </a:r>
            <a:r>
              <a:rPr lang="en-US" dirty="0" smtClean="0"/>
              <a:t>or an area</a:t>
            </a:r>
            <a:endParaRPr lang="en-US" dirty="0"/>
          </a:p>
        </p:txBody>
      </p:sp>
      <p:pic>
        <p:nvPicPr>
          <p:cNvPr id="6" name="Picture 5" descr="Schermafbeelding 2011-09-09 om 09.4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2492896"/>
            <a:ext cx="9144000" cy="31436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560" y="5661248"/>
            <a:ext cx="76485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Fig: (</a:t>
            </a:r>
            <a:r>
              <a:rPr lang="en-US" sz="1600" dirty="0" err="1" smtClean="0"/>
              <a:t>Geroliminis</a:t>
            </a:r>
            <a:r>
              <a:rPr lang="en-US" sz="1600" dirty="0" smtClean="0"/>
              <a:t> and </a:t>
            </a:r>
            <a:r>
              <a:rPr lang="en-US" sz="1600" dirty="0" err="1" smtClean="0"/>
              <a:t>Daganzo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5157192"/>
            <a:ext cx="7648575" cy="504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ensity				Average density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rot="16200000">
            <a:off x="-1214511" y="3347367"/>
            <a:ext cx="2968574" cy="539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(Avg.) Flow =&gt;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6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with periodic boundary</a:t>
            </a:r>
            <a:endParaRPr lang="en-US" dirty="0"/>
          </a:p>
        </p:txBody>
      </p:sp>
      <p:pic>
        <p:nvPicPr>
          <p:cNvPr id="4" name="Content Placeholder 3" descr="periodic_boundaries_print2_close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r="13"/>
          <a:stretch/>
        </p:blipFill>
        <p:spPr>
          <a:xfrm>
            <a:off x="251520" y="1916832"/>
            <a:ext cx="3930952" cy="3505200"/>
          </a:xfrm>
        </p:spPr>
      </p:pic>
      <p:pic>
        <p:nvPicPr>
          <p:cNvPr id="5" name="Afbeelding 4" descr="Demand_prof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2085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twork_no_routing_-_t=0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1" b="-26271"/>
          <a:stretch/>
        </p:blipFill>
        <p:spPr>
          <a:xfrm>
            <a:off x="0" y="1800000"/>
            <a:ext cx="9144000" cy="68515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up of congestion</a:t>
            </a:r>
            <a:endParaRPr lang="en-US" dirty="0"/>
          </a:p>
        </p:txBody>
      </p:sp>
      <p:sp>
        <p:nvSpPr>
          <p:cNvPr id="6" name="Rechthoekige driehoek 5"/>
          <p:cNvSpPr/>
          <p:nvPr/>
        </p:nvSpPr>
        <p:spPr bwMode="auto">
          <a:xfrm>
            <a:off x="899592" y="3789040"/>
            <a:ext cx="324036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hthoekige driehoek 6"/>
          <p:cNvSpPr/>
          <p:nvPr/>
        </p:nvSpPr>
        <p:spPr bwMode="auto">
          <a:xfrm flipH="1">
            <a:off x="4211960" y="3861048"/>
            <a:ext cx="493204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etwork_no_routing_-_t=0_5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 b="-26304"/>
          <a:stretch/>
        </p:blipFill>
        <p:spPr>
          <a:xfrm>
            <a:off x="0" y="1800000"/>
            <a:ext cx="9144000" cy="6843003"/>
          </a:xfrm>
          <a:prstGeom prst="rect">
            <a:avLst/>
          </a:prstGeom>
        </p:spPr>
      </p:pic>
      <p:sp>
        <p:nvSpPr>
          <p:cNvPr id="6" name="Rechthoekige driehoek 5"/>
          <p:cNvSpPr/>
          <p:nvPr/>
        </p:nvSpPr>
        <p:spPr bwMode="auto">
          <a:xfrm>
            <a:off x="899592" y="3789040"/>
            <a:ext cx="324036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hthoekige driehoek 6"/>
          <p:cNvSpPr/>
          <p:nvPr/>
        </p:nvSpPr>
        <p:spPr bwMode="auto">
          <a:xfrm flipH="1">
            <a:off x="4211960" y="3861048"/>
            <a:ext cx="493204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twork_no_routing_-_t=3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 b="-26304"/>
          <a:stretch/>
        </p:blipFill>
        <p:spPr>
          <a:xfrm>
            <a:off x="0" y="1800000"/>
            <a:ext cx="9144000" cy="6843003"/>
          </a:xfrm>
          <a:prstGeom prst="rect">
            <a:avLst/>
          </a:prstGeom>
        </p:spPr>
      </p:pic>
      <p:sp>
        <p:nvSpPr>
          <p:cNvPr id="5" name="Rechthoekige driehoek 4"/>
          <p:cNvSpPr/>
          <p:nvPr/>
        </p:nvSpPr>
        <p:spPr bwMode="auto">
          <a:xfrm>
            <a:off x="899592" y="3789040"/>
            <a:ext cx="324036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hthoekige driehoek 5"/>
          <p:cNvSpPr/>
          <p:nvPr/>
        </p:nvSpPr>
        <p:spPr bwMode="auto">
          <a:xfrm flipH="1">
            <a:off x="4211960" y="3861048"/>
            <a:ext cx="4932040" cy="2088232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Resulting</a:t>
            </a:r>
            <a:r>
              <a:rPr lang="nl-NL" dirty="0" smtClean="0"/>
              <a:t> </a:t>
            </a:r>
            <a:r>
              <a:rPr lang="nl-NL" dirty="0" err="1" smtClean="0"/>
              <a:t>NFDs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scattered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hysteresis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2nd </a:t>
            </a:r>
            <a:r>
              <a:rPr lang="nl-NL" dirty="0" err="1" smtClean="0"/>
              <a:t>expanatory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variable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i="1" dirty="0" err="1" smtClean="0"/>
              <a:t>stdev</a:t>
            </a:r>
            <a:r>
              <a:rPr lang="nl-NL" i="1" dirty="0" smtClean="0"/>
              <a:t> of </a:t>
            </a:r>
            <a:r>
              <a:rPr lang="nl-NL" i="1" dirty="0" err="1" smtClean="0"/>
              <a:t>density</a:t>
            </a:r>
            <a:endParaRPr lang="nl-NL" i="1" dirty="0" smtClean="0"/>
          </a:p>
          <a:p>
            <a:pPr lvl="1"/>
            <a:r>
              <a:rPr lang="nl-NL" b="1" dirty="0" err="1" smtClean="0"/>
              <a:t>Generalised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Network</a:t>
            </a:r>
            <a:br>
              <a:rPr lang="nl-NL" b="1" dirty="0" smtClean="0"/>
            </a:br>
            <a:r>
              <a:rPr lang="nl-NL" b="1" dirty="0" err="1" smtClean="0"/>
              <a:t>Fundamental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Diagram</a:t>
            </a:r>
            <a:endParaRPr lang="nl-NL" b="1" dirty="0"/>
          </a:p>
        </p:txBody>
      </p:sp>
      <p:pic>
        <p:nvPicPr>
          <p:cNvPr id="6" name="Afbeelding 5" descr="NF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1844824"/>
            <a:ext cx="5112568" cy="38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21306</TotalTime>
  <Words>394</Words>
  <Application>Microsoft Macintosh PowerPoint</Application>
  <PresentationFormat>Diavoorstelling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Default Design</vt:lpstr>
      <vt:lpstr>PowerPoint-presentatie</vt:lpstr>
      <vt:lpstr>Contribution</vt:lpstr>
      <vt:lpstr>Data increase with scale</vt:lpstr>
      <vt:lpstr>Stochasticity in local data</vt:lpstr>
      <vt:lpstr>Network with periodic boundary</vt:lpstr>
      <vt:lpstr>Build up of congestion</vt:lpstr>
      <vt:lpstr>PowerPoint-presentatie</vt:lpstr>
      <vt:lpstr>PowerPoint-presentatie</vt:lpstr>
      <vt:lpstr>Resulting NFDs?</vt:lpstr>
      <vt:lpstr>Improvement: Generalised NFD</vt:lpstr>
      <vt:lpstr>Methodology</vt:lpstr>
      <vt:lpstr>Create subnetworks</vt:lpstr>
      <vt:lpstr>Good network performance</vt:lpstr>
      <vt:lpstr>Good network performance (2)</vt:lpstr>
      <vt:lpstr>Performance similar to mean speed – but why?</vt:lpstr>
      <vt:lpstr>Conclusions</vt:lpstr>
      <vt:lpstr>Traffic flow characteristics - links</vt:lpstr>
      <vt:lpstr>Control?</vt:lpstr>
      <vt:lpstr>Assume subnetwork speeds</vt:lpstr>
      <vt:lpstr>Build up of congestion</vt:lpstr>
      <vt:lpstr>Build up of congestion</vt:lpstr>
      <vt:lpstr>Conclusions en future research</vt:lpstr>
      <vt:lpstr>Q&amp;A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Victor L. Knoop</cp:lastModifiedBy>
  <cp:revision>508</cp:revision>
  <cp:lastPrinted>2011-05-10T10:06:42Z</cp:lastPrinted>
  <dcterms:created xsi:type="dcterms:W3CDTF">2003-02-14T12:59:34Z</dcterms:created>
  <dcterms:modified xsi:type="dcterms:W3CDTF">2012-09-07T06:29:58Z</dcterms:modified>
</cp:coreProperties>
</file>