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358" r:id="rId2"/>
    <p:sldId id="503" r:id="rId3"/>
    <p:sldId id="496" r:id="rId4"/>
    <p:sldId id="500" r:id="rId5"/>
    <p:sldId id="523" r:id="rId6"/>
    <p:sldId id="524" r:id="rId7"/>
    <p:sldId id="502" r:id="rId8"/>
    <p:sldId id="519" r:id="rId9"/>
    <p:sldId id="518" r:id="rId10"/>
    <p:sldId id="521" r:id="rId11"/>
    <p:sldId id="506" r:id="rId12"/>
    <p:sldId id="522" r:id="rId13"/>
    <p:sldId id="510" r:id="rId14"/>
    <p:sldId id="505" r:id="rId15"/>
    <p:sldId id="514" r:id="rId16"/>
    <p:sldId id="501" r:id="rId17"/>
    <p:sldId id="499" r:id="rId18"/>
  </p:sldIdLst>
  <p:sldSz cx="9144000" cy="6858000" type="screen4x3"/>
  <p:notesSz cx="6794500" cy="9931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8CF0B"/>
    <a:srgbClr val="77C0D7"/>
    <a:srgbClr val="7BA0C9"/>
    <a:srgbClr val="0093AB"/>
    <a:srgbClr val="002B60"/>
    <a:srgbClr val="66BCAA"/>
    <a:srgbClr val="ADC610"/>
    <a:srgbClr val="0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0" autoAdjust="0"/>
    <p:restoredTop sz="94660"/>
  </p:normalViewPr>
  <p:slideViewPr>
    <p:cSldViewPr>
      <p:cViewPr>
        <p:scale>
          <a:sx n="125" d="100"/>
          <a:sy n="125" d="100"/>
        </p:scale>
        <p:origin x="-688" y="880"/>
      </p:cViewPr>
      <p:guideLst>
        <p:guide orient="horz" pos="4069"/>
        <p:guide pos="5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90" y="-10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4812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EEF181F4-0BBB-6C4F-8A70-B861E3DE3FB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62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4812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15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CDCB78EA-F791-024D-BF42-65CAF00DD7C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58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nl-NL" dirty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466725" y="2057400"/>
            <a:ext cx="7467600" cy="1981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2" y="0"/>
            <a:ext cx="469900" cy="2057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" name="Line 22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24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27"/>
          <p:cNvSpPr txBox="1">
            <a:spLocks noChangeArrowheads="1"/>
          </p:cNvSpPr>
          <p:nvPr userDrawn="1"/>
        </p:nvSpPr>
        <p:spPr bwMode="auto">
          <a:xfrm>
            <a:off x="685800" y="3641727"/>
            <a:ext cx="2438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fld id="{2CF8D92D-4A75-4B4B-BDF4-10DF706DEF78}" type="datetime1">
              <a:rPr lang="nl-NL" sz="1600" smtClean="0">
                <a:solidFill>
                  <a:schemeClr val="bg1"/>
                </a:solidFill>
                <a:cs typeface="+mn-cs"/>
              </a:rPr>
              <a:pPr algn="l" eaLnBrk="1" hangingPunct="1">
                <a:spcBef>
                  <a:spcPct val="50000"/>
                </a:spcBef>
                <a:defRPr/>
              </a:pPr>
              <a:t>17-01-13</a:t>
            </a:fld>
            <a:endParaRPr lang="nl-NL" sz="1600" smtClean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0" name="Picture 29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0"/>
          <p:cNvSpPr txBox="1">
            <a:spLocks noChangeArrowheads="1"/>
          </p:cNvSpPr>
          <p:nvPr userDrawn="1"/>
        </p:nvSpPr>
        <p:spPr bwMode="auto">
          <a:xfrm>
            <a:off x="1498600" y="6572251"/>
            <a:ext cx="2971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nl-NL" sz="800" smtClean="0">
                <a:solidFill>
                  <a:schemeClr val="bg1"/>
                </a:solidFill>
              </a:rPr>
              <a:t>Challenge the future</a:t>
            </a:r>
            <a:endParaRPr lang="nl-NL" smtClean="0"/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1498600" y="6292852"/>
            <a:ext cx="990600" cy="30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nl-NL" sz="500" smtClean="0"/>
              <a:t>Delft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nl-NL" sz="500" smtClean="0"/>
              <a:t>University of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nl-NL" sz="500" smtClean="0"/>
              <a:t>Technology</a:t>
            </a:r>
            <a:endParaRPr lang="nl-NL" smtClean="0"/>
          </a:p>
        </p:txBody>
      </p:sp>
      <p:sp>
        <p:nvSpPr>
          <p:cNvPr id="2713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2" y="2286000"/>
            <a:ext cx="6931025" cy="457200"/>
          </a:xfrm>
        </p:spPr>
        <p:txBody>
          <a:bodyPr anchor="t"/>
          <a:lstStyle>
            <a:lvl1pPr marL="0" indent="0"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71393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2" y="2743200"/>
            <a:ext cx="6931025" cy="381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2"/>
                </a:solidFill>
                <a:latin typeface="Bookman Old Style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338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89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62740" y="457200"/>
            <a:ext cx="1914525" cy="4876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7" y="457200"/>
            <a:ext cx="5592763" cy="4876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32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659688" cy="106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925515" y="2286000"/>
            <a:ext cx="7648575" cy="3048000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  <p:extLst>
      <p:ext uri="{BB962C8B-B14F-4D97-AF65-F5344CB8AC3E}">
        <p14:creationId xmlns:p14="http://schemas.microsoft.com/office/powerpoint/2010/main" val="110140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7575" y="0"/>
            <a:ext cx="7659688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5515" y="1828800"/>
            <a:ext cx="3748087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26000" y="1828800"/>
            <a:ext cx="3748088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25515" y="3657600"/>
            <a:ext cx="3748087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6000" y="3657600"/>
            <a:ext cx="3748088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6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46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6069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5" y="2286000"/>
            <a:ext cx="3748087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6000" y="2286000"/>
            <a:ext cx="3748088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37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92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69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25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1640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4506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6132515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0"/>
            <a:ext cx="7659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5" y="1828800"/>
            <a:ext cx="76485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29" name="Rectangle 17"/>
          <p:cNvSpPr>
            <a:spLocks noChangeArrowheads="1"/>
          </p:cNvSpPr>
          <p:nvPr/>
        </p:nvSpPr>
        <p:spPr bwMode="auto">
          <a:xfrm>
            <a:off x="7640639" y="6297615"/>
            <a:ext cx="539751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fld id="{DF6E3944-D7A7-4641-96D2-A93A4D0634B0}" type="slidenum">
              <a:rPr lang="nl-NL" sz="1300"/>
              <a:pPr/>
              <a:t>‹nr.›</a:t>
            </a:fld>
            <a:endParaRPr lang="nl-NL" sz="1300"/>
          </a:p>
        </p:txBody>
      </p:sp>
      <p:sp>
        <p:nvSpPr>
          <p:cNvPr id="1030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31" name="Line 20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21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22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59" name="Text Box 23"/>
          <p:cNvSpPr txBox="1">
            <a:spLocks noChangeArrowheads="1"/>
          </p:cNvSpPr>
          <p:nvPr userDrawn="1"/>
        </p:nvSpPr>
        <p:spPr bwMode="auto">
          <a:xfrm>
            <a:off x="3124200" y="6248402"/>
            <a:ext cx="4419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effectLst/>
              </a:rPr>
              <a:t>The </a:t>
            </a:r>
            <a:r>
              <a:rPr lang="en-US" sz="1400" dirty="0" err="1" smtClean="0">
                <a:effectLst/>
              </a:rPr>
              <a:t>Generalised</a:t>
            </a:r>
            <a:r>
              <a:rPr lang="en-US" sz="1400" dirty="0" smtClean="0">
                <a:effectLst/>
              </a:rPr>
              <a:t> Macroscopic Fundamental Diagram</a:t>
            </a:r>
            <a:endParaRPr lang="en-US" sz="1400" dirty="0">
              <a:effectLst/>
            </a:endParaRPr>
          </a:p>
        </p:txBody>
      </p:sp>
      <p:sp>
        <p:nvSpPr>
          <p:cNvPr id="1035" name="Rectangle 28"/>
          <p:cNvSpPr>
            <a:spLocks noChangeArrowheads="1"/>
          </p:cNvSpPr>
          <p:nvPr userDrawn="1"/>
        </p:nvSpPr>
        <p:spPr bwMode="auto">
          <a:xfrm>
            <a:off x="2" y="0"/>
            <a:ext cx="469900" cy="2057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8229600" y="6294438"/>
            <a:ext cx="914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nl-NL" sz="1200" dirty="0" smtClean="0">
                <a:solidFill>
                  <a:schemeClr val="bg2"/>
                </a:solidFill>
                <a:cs typeface="+mn-cs"/>
              </a:rPr>
              <a:t>| </a:t>
            </a:r>
            <a:r>
              <a:rPr lang="nl-NL" sz="1200" dirty="0" smtClean="0">
                <a:solidFill>
                  <a:schemeClr val="bg2"/>
                </a:solidFill>
                <a:cs typeface="+mn-cs"/>
              </a:rPr>
              <a:t>17</a:t>
            </a:r>
            <a:endParaRPr lang="nl-NL" sz="1200" dirty="0" smtClean="0">
              <a:solidFill>
                <a:schemeClr val="bg2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0"/>
          <a:cs typeface="ＭＳ Ｐゴシック" charset="0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0"/>
          <a:cs typeface="ＭＳ Ｐゴシック" charset="0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0"/>
          <a:cs typeface="ＭＳ Ｐゴシック" charset="0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0"/>
          <a:cs typeface="ＭＳ Ｐゴシック" charset="0"/>
        </a:defRPr>
      </a:lvl5pPr>
      <a:lvl6pPr marL="13144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6263" indent="-19050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957263" indent="-19050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338263" indent="-19050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1719263" indent="-19050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1764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286001"/>
            <a:ext cx="7558608" cy="78296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Bookman Old Style" charset="0"/>
              </a:rPr>
              <a:t>Empirics of a </a:t>
            </a:r>
            <a:r>
              <a:rPr lang="en-US" sz="2400" dirty="0" smtClean="0">
                <a:latin typeface="Bookman Old Style" charset="0"/>
              </a:rPr>
              <a:t>Generalized </a:t>
            </a:r>
            <a:r>
              <a:rPr lang="en-US" sz="2400" dirty="0">
                <a:latin typeface="Bookman Old Style" charset="0"/>
              </a:rPr>
              <a:t>Macroscopic Fundamental Diagram for Urban Freeways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85800" y="3344865"/>
            <a:ext cx="7010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sz="1600" dirty="0">
                <a:solidFill>
                  <a:schemeClr val="bg1"/>
                </a:solidFill>
              </a:rPr>
              <a:t>Victor </a:t>
            </a:r>
            <a:r>
              <a:rPr lang="nl-NL" sz="1600" dirty="0" smtClean="0">
                <a:solidFill>
                  <a:schemeClr val="bg1"/>
                </a:solidFill>
              </a:rPr>
              <a:t>L. Knoop, Serge P. Hoogendoorn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Quality</a:t>
            </a:r>
            <a:r>
              <a:rPr lang="nl-NL" dirty="0" smtClean="0"/>
              <a:t> of </a:t>
            </a:r>
            <a:r>
              <a:rPr lang="nl-NL" dirty="0" err="1" smtClean="0"/>
              <a:t>prediction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Predicted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interpolation</a:t>
            </a:r>
            <a:endParaRPr lang="nl-NL" dirty="0"/>
          </a:p>
        </p:txBody>
      </p:sp>
      <p:pic>
        <p:nvPicPr>
          <p:cNvPr id="6" name="Afbeelding 5" descr="Correlation_with_GAFD_in_bin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6"/>
          <a:stretch/>
        </p:blipFill>
        <p:spPr>
          <a:xfrm>
            <a:off x="35496" y="2387600"/>
            <a:ext cx="4803962" cy="3273648"/>
          </a:xfrm>
          <a:prstGeom prst="rect">
            <a:avLst/>
          </a:prstGeom>
        </p:spPr>
      </p:pic>
      <p:pic>
        <p:nvPicPr>
          <p:cNvPr id="7" name="Afbeelding 6" descr="Prediction_AFD_fi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8"/>
          <a:stretch/>
        </p:blipFill>
        <p:spPr>
          <a:xfrm>
            <a:off x="4932040" y="2672080"/>
            <a:ext cx="4211960" cy="28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3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Fitting a </a:t>
            </a:r>
            <a:r>
              <a:rPr lang="nl-NL" dirty="0" err="1" smtClean="0"/>
              <a:t>functional</a:t>
            </a:r>
            <a:r>
              <a:rPr lang="nl-NL" dirty="0" smtClean="0"/>
              <a:t> form</a:t>
            </a:r>
            <a:endParaRPr lang="nl-NL" dirty="0"/>
          </a:p>
        </p:txBody>
      </p:sp>
      <p:sp>
        <p:nvSpPr>
          <p:cNvPr id="40" name="Tekstvak 39"/>
          <p:cNvSpPr txBox="1"/>
          <p:nvPr/>
        </p:nvSpPr>
        <p:spPr>
          <a:xfrm>
            <a:off x="971600" y="1556792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b="1" dirty="0" smtClean="0"/>
              <a:t>P(A)=A*(c</a:t>
            </a:r>
            <a:r>
              <a:rPr lang="nl-NL" b="1" baseline="-25000" dirty="0" smtClean="0"/>
              <a:t>1</a:t>
            </a:r>
            <a:r>
              <a:rPr lang="nl-NL" b="1" dirty="0" smtClean="0"/>
              <a:t>+c</a:t>
            </a:r>
            <a:r>
              <a:rPr lang="nl-NL" b="1" baseline="-25000" dirty="0" smtClean="0"/>
              <a:t>2</a:t>
            </a:r>
            <a:r>
              <a:rPr lang="nl-NL" b="1" dirty="0" smtClean="0"/>
              <a:t>A+c</a:t>
            </a:r>
            <a:r>
              <a:rPr lang="nl-NL" b="1" baseline="-25000" dirty="0" smtClean="0"/>
              <a:t>3</a:t>
            </a:r>
            <a:r>
              <a:rPr lang="nl-NL" b="1" dirty="0" smtClean="0"/>
              <a:t>A</a:t>
            </a:r>
            <a:r>
              <a:rPr lang="nl-NL" b="1" baseline="30000" dirty="0" smtClean="0"/>
              <a:t>2</a:t>
            </a:r>
            <a:r>
              <a:rPr lang="nl-NL" b="1" dirty="0" smtClean="0"/>
              <a:t>)-c</a:t>
            </a:r>
            <a:r>
              <a:rPr lang="nl-NL" b="1" baseline="-25000" dirty="0" smtClean="0"/>
              <a:t>4</a:t>
            </a:r>
            <a:r>
              <a:rPr lang="nl-NL" b="1" dirty="0" smtClean="0">
                <a:latin typeface="Symbol" charset="2"/>
                <a:cs typeface="Symbol" charset="2"/>
              </a:rPr>
              <a:t>s</a:t>
            </a:r>
            <a:endParaRPr lang="nl-NL" b="1" dirty="0">
              <a:latin typeface="Symbol" charset="2"/>
              <a:cs typeface="Symbol" charset="2"/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467544" y="4941168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 err="1" smtClean="0"/>
              <a:t>Homogeneous</a:t>
            </a:r>
            <a:r>
              <a:rPr lang="nl-NL" dirty="0" smtClean="0"/>
              <a:t> traffic </a:t>
            </a:r>
            <a:r>
              <a:rPr lang="nl-NL" dirty="0" err="1" smtClean="0"/>
              <a:t>situation</a:t>
            </a:r>
            <a:endParaRPr lang="nl-NL" dirty="0"/>
          </a:p>
        </p:txBody>
      </p:sp>
      <p:sp>
        <p:nvSpPr>
          <p:cNvPr id="43" name="Tekstvak 42"/>
          <p:cNvSpPr txBox="1"/>
          <p:nvPr/>
        </p:nvSpPr>
        <p:spPr>
          <a:xfrm>
            <a:off x="4788024" y="4941168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 err="1" smtClean="0"/>
              <a:t>Inhomogeneous</a:t>
            </a:r>
            <a:r>
              <a:rPr lang="nl-NL" dirty="0" smtClean="0"/>
              <a:t> traffic </a:t>
            </a:r>
            <a:r>
              <a:rPr lang="nl-NL" dirty="0" err="1" smtClean="0"/>
              <a:t>situation</a:t>
            </a:r>
            <a:endParaRPr lang="nl-NL" dirty="0"/>
          </a:p>
        </p:txBody>
      </p:sp>
      <p:pic>
        <p:nvPicPr>
          <p:cNvPr id="19" name="Afbeelding 18" descr="Homogeneous_traffic_st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" y="2348880"/>
            <a:ext cx="3523928" cy="2636912"/>
          </a:xfrm>
          <a:prstGeom prst="rect">
            <a:avLst/>
          </a:prstGeom>
        </p:spPr>
      </p:pic>
      <p:pic>
        <p:nvPicPr>
          <p:cNvPr id="28" name="Afbeelding 27" descr="Inhomogeneous_traffic_st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3321015" cy="2492896"/>
          </a:xfrm>
          <a:prstGeom prst="rect">
            <a:avLst/>
          </a:prstGeom>
        </p:spPr>
      </p:pic>
      <p:sp>
        <p:nvSpPr>
          <p:cNvPr id="7" name="Vrije vorm 6"/>
          <p:cNvSpPr/>
          <p:nvPr/>
        </p:nvSpPr>
        <p:spPr>
          <a:xfrm>
            <a:off x="558800" y="2872198"/>
            <a:ext cx="731520" cy="1689642"/>
          </a:xfrm>
          <a:custGeom>
            <a:avLst/>
            <a:gdLst>
              <a:gd name="connsiteX0" fmla="*/ 0 w 731520"/>
              <a:gd name="connsiteY0" fmla="*/ 1669322 h 1689642"/>
              <a:gd name="connsiteX1" fmla="*/ 213360 w 731520"/>
              <a:gd name="connsiteY1" fmla="*/ 439962 h 1689642"/>
              <a:gd name="connsiteX2" fmla="*/ 213360 w 731520"/>
              <a:gd name="connsiteY2" fmla="*/ 439962 h 1689642"/>
              <a:gd name="connsiteX3" fmla="*/ 386080 w 731520"/>
              <a:gd name="connsiteY3" fmla="*/ 3082 h 1689642"/>
              <a:gd name="connsiteX4" fmla="*/ 650240 w 731520"/>
              <a:gd name="connsiteY4" fmla="*/ 693962 h 1689642"/>
              <a:gd name="connsiteX5" fmla="*/ 731520 w 731520"/>
              <a:gd name="connsiteY5" fmla="*/ 1689642 h 168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520" h="1689642">
                <a:moveTo>
                  <a:pt x="0" y="1669322"/>
                </a:moveTo>
                <a:lnTo>
                  <a:pt x="213360" y="439962"/>
                </a:lnTo>
                <a:lnTo>
                  <a:pt x="213360" y="439962"/>
                </a:lnTo>
                <a:cubicBezTo>
                  <a:pt x="242147" y="367149"/>
                  <a:pt x="313267" y="-39251"/>
                  <a:pt x="386080" y="3082"/>
                </a:cubicBezTo>
                <a:cubicBezTo>
                  <a:pt x="458893" y="45415"/>
                  <a:pt x="592667" y="412869"/>
                  <a:pt x="650240" y="693962"/>
                </a:cubicBezTo>
                <a:cubicBezTo>
                  <a:pt x="707813" y="975055"/>
                  <a:pt x="731520" y="1689642"/>
                  <a:pt x="731520" y="1689642"/>
                </a:cubicBezTo>
              </a:path>
            </a:pathLst>
          </a:custGeom>
          <a:ln w="254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Vrije vorm 14"/>
          <p:cNvSpPr/>
          <p:nvPr/>
        </p:nvSpPr>
        <p:spPr>
          <a:xfrm>
            <a:off x="5220072" y="3501008"/>
            <a:ext cx="576064" cy="1008112"/>
          </a:xfrm>
          <a:custGeom>
            <a:avLst/>
            <a:gdLst>
              <a:gd name="connsiteX0" fmla="*/ 0 w 731520"/>
              <a:gd name="connsiteY0" fmla="*/ 1669322 h 1689642"/>
              <a:gd name="connsiteX1" fmla="*/ 213360 w 731520"/>
              <a:gd name="connsiteY1" fmla="*/ 439962 h 1689642"/>
              <a:gd name="connsiteX2" fmla="*/ 213360 w 731520"/>
              <a:gd name="connsiteY2" fmla="*/ 439962 h 1689642"/>
              <a:gd name="connsiteX3" fmla="*/ 386080 w 731520"/>
              <a:gd name="connsiteY3" fmla="*/ 3082 h 1689642"/>
              <a:gd name="connsiteX4" fmla="*/ 650240 w 731520"/>
              <a:gd name="connsiteY4" fmla="*/ 693962 h 1689642"/>
              <a:gd name="connsiteX5" fmla="*/ 731520 w 731520"/>
              <a:gd name="connsiteY5" fmla="*/ 1689642 h 168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520" h="1689642">
                <a:moveTo>
                  <a:pt x="0" y="1669322"/>
                </a:moveTo>
                <a:lnTo>
                  <a:pt x="213360" y="439962"/>
                </a:lnTo>
                <a:lnTo>
                  <a:pt x="213360" y="439962"/>
                </a:lnTo>
                <a:cubicBezTo>
                  <a:pt x="242147" y="367149"/>
                  <a:pt x="313267" y="-39251"/>
                  <a:pt x="386080" y="3082"/>
                </a:cubicBezTo>
                <a:cubicBezTo>
                  <a:pt x="458893" y="45415"/>
                  <a:pt x="592667" y="412869"/>
                  <a:pt x="650240" y="693962"/>
                </a:cubicBezTo>
                <a:cubicBezTo>
                  <a:pt x="707813" y="975055"/>
                  <a:pt x="731520" y="1689642"/>
                  <a:pt x="731520" y="1689642"/>
                </a:cubicBezTo>
              </a:path>
            </a:pathLst>
          </a:custGeom>
          <a:ln w="254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0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Fitting a </a:t>
            </a:r>
            <a:r>
              <a:rPr lang="nl-NL" dirty="0" err="1" smtClean="0"/>
              <a:t>functional</a:t>
            </a:r>
            <a:r>
              <a:rPr lang="nl-NL" dirty="0" smtClean="0"/>
              <a:t> form</a:t>
            </a:r>
            <a:endParaRPr lang="nl-NL" dirty="0"/>
          </a:p>
        </p:txBody>
      </p:sp>
      <p:sp>
        <p:nvSpPr>
          <p:cNvPr id="40" name="Tekstvak 39"/>
          <p:cNvSpPr txBox="1"/>
          <p:nvPr/>
        </p:nvSpPr>
        <p:spPr>
          <a:xfrm>
            <a:off x="971600" y="1556792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b="1" dirty="0" smtClean="0"/>
              <a:t>P(A)=A*(c</a:t>
            </a:r>
            <a:r>
              <a:rPr lang="nl-NL" b="1" baseline="-25000" dirty="0" smtClean="0"/>
              <a:t>1</a:t>
            </a:r>
            <a:r>
              <a:rPr lang="nl-NL" b="1" dirty="0" smtClean="0"/>
              <a:t>+c</a:t>
            </a:r>
            <a:r>
              <a:rPr lang="nl-NL" b="1" baseline="-25000" dirty="0" smtClean="0"/>
              <a:t>2</a:t>
            </a:r>
            <a:r>
              <a:rPr lang="nl-NL" b="1" dirty="0" smtClean="0"/>
              <a:t>A+c</a:t>
            </a:r>
            <a:r>
              <a:rPr lang="nl-NL" b="1" baseline="-25000" dirty="0" smtClean="0"/>
              <a:t>3</a:t>
            </a:r>
            <a:r>
              <a:rPr lang="nl-NL" b="1" dirty="0" smtClean="0"/>
              <a:t>A</a:t>
            </a:r>
            <a:r>
              <a:rPr lang="nl-NL" b="1" baseline="30000" dirty="0" smtClean="0"/>
              <a:t>2</a:t>
            </a:r>
            <a:r>
              <a:rPr lang="nl-NL" b="1" dirty="0" smtClean="0"/>
              <a:t>)-c</a:t>
            </a:r>
            <a:r>
              <a:rPr lang="nl-NL" b="1" baseline="-25000" dirty="0" smtClean="0"/>
              <a:t>4</a:t>
            </a:r>
            <a:r>
              <a:rPr lang="nl-NL" b="1" dirty="0" smtClean="0">
                <a:latin typeface="Symbol" charset="2"/>
                <a:cs typeface="Symbol" charset="2"/>
              </a:rPr>
              <a:t>s</a:t>
            </a:r>
            <a:endParaRPr lang="nl-NL" b="1" dirty="0">
              <a:latin typeface="Symbol" charset="2"/>
              <a:cs typeface="Symbol" charset="2"/>
            </a:endParaRPr>
          </a:p>
        </p:txBody>
      </p:sp>
      <p:pic>
        <p:nvPicPr>
          <p:cNvPr id="29" name="Afbeelding 28" descr="Homogeneous_and_inhomogeneous_condition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3"/>
          <a:stretch/>
        </p:blipFill>
        <p:spPr>
          <a:xfrm>
            <a:off x="720000" y="2346960"/>
            <a:ext cx="8013694" cy="3602040"/>
          </a:xfrm>
          <a:prstGeom prst="rect">
            <a:avLst/>
          </a:prstGeom>
        </p:spPr>
      </p:pic>
      <p:pic>
        <p:nvPicPr>
          <p:cNvPr id="30" name="Afbeelding 29" descr="Different_traffic_condition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5"/>
          <a:stretch/>
        </p:blipFill>
        <p:spPr>
          <a:xfrm>
            <a:off x="720000" y="2377440"/>
            <a:ext cx="8027903" cy="357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7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Empirical</a:t>
            </a:r>
            <a:r>
              <a:rPr lang="nl-NL" dirty="0" smtClean="0"/>
              <a:t> </a:t>
            </a:r>
            <a:r>
              <a:rPr lang="nl-NL" dirty="0" err="1" smtClean="0"/>
              <a:t>evidence</a:t>
            </a:r>
            <a:endParaRPr lang="nl-NL" dirty="0"/>
          </a:p>
        </p:txBody>
      </p:sp>
      <p:pic>
        <p:nvPicPr>
          <p:cNvPr id="4" name="Afbeelding 3" descr="Generalised_Macroscopic_Fundamental_Diagram_top_vie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1"/>
          <a:stretch/>
        </p:blipFill>
        <p:spPr>
          <a:xfrm>
            <a:off x="683568" y="2092960"/>
            <a:ext cx="5004048" cy="329701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259632" y="5085184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Accumulation</a:t>
            </a:r>
            <a:r>
              <a:rPr lang="nl-NL" dirty="0" smtClean="0"/>
              <a:t> =&gt;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 rot="16200000">
            <a:off x="-325123" y="3357572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Inhomogeneity</a:t>
            </a:r>
            <a:r>
              <a:rPr lang="nl-NL" dirty="0" smtClean="0"/>
              <a:t> =&gt;</a:t>
            </a:r>
            <a:endParaRPr lang="nl-NL" dirty="0"/>
          </a:p>
        </p:txBody>
      </p:sp>
      <p:pic>
        <p:nvPicPr>
          <p:cNvPr id="9" name="Afbeelding 8" descr="GMFD_top_view_fi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2"/>
          <a:stretch/>
        </p:blipFill>
        <p:spPr>
          <a:xfrm>
            <a:off x="4155719" y="2011680"/>
            <a:ext cx="4988281" cy="34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3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predictive</a:t>
            </a:r>
            <a:r>
              <a:rPr lang="nl-NL" dirty="0" smtClean="0"/>
              <a:t> power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1828800"/>
            <a:ext cx="2664297" cy="3505200"/>
          </a:xfrm>
        </p:spPr>
        <p:txBody>
          <a:bodyPr/>
          <a:lstStyle/>
          <a:p>
            <a:r>
              <a:rPr lang="nl-NL" dirty="0" err="1" smtClean="0"/>
              <a:t>Similar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interpolation</a:t>
            </a:r>
            <a:endParaRPr lang="nl-NL" dirty="0" smtClean="0"/>
          </a:p>
          <a:p>
            <a:r>
              <a:rPr lang="nl-NL" dirty="0" err="1" smtClean="0"/>
              <a:t>Easier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quantify</a:t>
            </a:r>
            <a:endParaRPr lang="nl-NL" dirty="0" smtClean="0"/>
          </a:p>
          <a:p>
            <a:r>
              <a:rPr lang="nl-NL" dirty="0" err="1" smtClean="0"/>
              <a:t>Interpretation</a:t>
            </a:r>
            <a:r>
              <a:rPr lang="nl-NL" dirty="0" smtClean="0"/>
              <a:t> of variables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Prediction_GAFD_fi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8"/>
          <a:stretch/>
        </p:blipFill>
        <p:spPr>
          <a:xfrm>
            <a:off x="3331102" y="1747520"/>
            <a:ext cx="5956914" cy="41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9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Quality</a:t>
            </a:r>
            <a:r>
              <a:rPr lang="nl-NL" dirty="0" smtClean="0"/>
              <a:t> of fit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00246"/>
              </p:ext>
            </p:extLst>
          </p:nvPr>
        </p:nvGraphicFramePr>
        <p:xfrm>
          <a:off x="925513" y="1828800"/>
          <a:ext cx="764857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525"/>
                <a:gridCol w="2549525"/>
                <a:gridCol w="2549525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R</a:t>
                      </a:r>
                      <a:r>
                        <a:rPr lang="nl-NL" baseline="30000" dirty="0" smtClean="0"/>
                        <a:t>2</a:t>
                      </a:r>
                      <a:endParaRPr lang="nl-NL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MFD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GMFD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Quality</a:t>
                      </a:r>
                      <a:r>
                        <a:rPr lang="nl-NL" baseline="0" dirty="0" smtClean="0"/>
                        <a:t> of fit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0.85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0.86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A&gt;18 </a:t>
                      </a:r>
                      <a:r>
                        <a:rPr lang="nl-NL" dirty="0" err="1" smtClean="0"/>
                        <a:t>veh</a:t>
                      </a:r>
                      <a:r>
                        <a:rPr lang="nl-NL" dirty="0" smtClean="0"/>
                        <a:t>/km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0.0016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0.39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hthoek 6"/>
          <p:cNvSpPr/>
          <p:nvPr/>
        </p:nvSpPr>
        <p:spPr bwMode="auto">
          <a:xfrm>
            <a:off x="971600" y="2564904"/>
            <a:ext cx="756084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Afbeelding 7" descr="MFD_with_f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96952"/>
            <a:ext cx="3384376" cy="25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9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Use</a:t>
            </a:r>
            <a:r>
              <a:rPr lang="nl-NL" dirty="0" smtClean="0"/>
              <a:t> in </a:t>
            </a:r>
            <a:r>
              <a:rPr lang="nl-NL" dirty="0" err="1" smtClean="0"/>
              <a:t>practise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Buffer traffic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ensure</a:t>
            </a:r>
            <a:r>
              <a:rPr lang="nl-NL" dirty="0" smtClean="0"/>
              <a:t> maximum </a:t>
            </a:r>
            <a:r>
              <a:rPr lang="nl-NL" dirty="0" err="1" smtClean="0"/>
              <a:t>outflow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motorway</a:t>
            </a:r>
            <a:endParaRPr lang="nl-NL" dirty="0" smtClean="0"/>
          </a:p>
          <a:p>
            <a:r>
              <a:rPr lang="nl-NL" dirty="0" err="1" smtClean="0"/>
              <a:t>Hold</a:t>
            </a:r>
            <a:r>
              <a:rPr lang="nl-NL" dirty="0" smtClean="0"/>
              <a:t> traffic </a:t>
            </a:r>
            <a:r>
              <a:rPr lang="nl-NL" dirty="0" err="1" smtClean="0"/>
              <a:t>further</a:t>
            </a:r>
            <a:r>
              <a:rPr lang="nl-NL" dirty="0" smtClean="0"/>
              <a:t> upstream, e.g. 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405456" y="2826053"/>
            <a:ext cx="0" cy="173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>
            <a:off x="405456" y="4556691"/>
            <a:ext cx="30561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Vrije vorm 5"/>
          <p:cNvSpPr/>
          <p:nvPr/>
        </p:nvSpPr>
        <p:spPr>
          <a:xfrm>
            <a:off x="391502" y="3158081"/>
            <a:ext cx="2902635" cy="1384653"/>
          </a:xfrm>
          <a:custGeom>
            <a:avLst/>
            <a:gdLst>
              <a:gd name="connsiteX0" fmla="*/ 0 w 2902635"/>
              <a:gd name="connsiteY0" fmla="*/ 1370696 h 1384653"/>
              <a:gd name="connsiteX1" fmla="*/ 320964 w 2902635"/>
              <a:gd name="connsiteY1" fmla="*/ 617032 h 1384653"/>
              <a:gd name="connsiteX2" fmla="*/ 781478 w 2902635"/>
              <a:gd name="connsiteY2" fmla="*/ 142502 h 1384653"/>
              <a:gd name="connsiteX3" fmla="*/ 1479227 w 2902635"/>
              <a:gd name="connsiteY3" fmla="*/ 100632 h 1384653"/>
              <a:gd name="connsiteX4" fmla="*/ 2902635 w 2902635"/>
              <a:gd name="connsiteY4" fmla="*/ 1384653 h 138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635" h="1384653">
                <a:moveTo>
                  <a:pt x="0" y="1370696"/>
                </a:moveTo>
                <a:cubicBezTo>
                  <a:pt x="95359" y="1096213"/>
                  <a:pt x="190718" y="821731"/>
                  <a:pt x="320964" y="617032"/>
                </a:cubicBezTo>
                <a:cubicBezTo>
                  <a:pt x="451210" y="412333"/>
                  <a:pt x="588434" y="228569"/>
                  <a:pt x="781478" y="142502"/>
                </a:cubicBezTo>
                <a:cubicBezTo>
                  <a:pt x="974522" y="56435"/>
                  <a:pt x="1125701" y="-106393"/>
                  <a:pt x="1479227" y="100632"/>
                </a:cubicBezTo>
                <a:cubicBezTo>
                  <a:pt x="1832753" y="307657"/>
                  <a:pt x="2367694" y="846155"/>
                  <a:pt x="2902635" y="138465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707608" y="5634365"/>
            <a:ext cx="193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Accumulation</a:t>
            </a:r>
            <a:endParaRPr lang="nl-NL" dirty="0" smtClean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507900" y="3158081"/>
            <a:ext cx="0" cy="17539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1195441" y="5041949"/>
            <a:ext cx="521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</a:t>
            </a:r>
            <a:r>
              <a:rPr lang="nl-NL" baseline="-25000" dirty="0" smtClean="0"/>
              <a:t>c</a:t>
            </a:r>
            <a:endParaRPr lang="nl-NL" baseline="-25000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922487" y="3488467"/>
            <a:ext cx="0" cy="1423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59336" y="5023050"/>
            <a:ext cx="1039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.5 A</a:t>
            </a:r>
            <a:r>
              <a:rPr lang="nl-NL" baseline="-25000" dirty="0" smtClean="0"/>
              <a:t>c</a:t>
            </a:r>
            <a:endParaRPr lang="nl-NL" baseline="-25000" dirty="0"/>
          </a:p>
        </p:txBody>
      </p:sp>
      <p:sp>
        <p:nvSpPr>
          <p:cNvPr id="12" name="Tekstvak 11"/>
          <p:cNvSpPr txBox="1"/>
          <p:nvPr/>
        </p:nvSpPr>
        <p:spPr>
          <a:xfrm>
            <a:off x="3116596" y="5066593"/>
            <a:ext cx="9591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</a:t>
            </a:r>
            <a:r>
              <a:rPr lang="nl-NL" baseline="-25000" dirty="0" err="1" smtClean="0"/>
              <a:t>max</a:t>
            </a:r>
            <a:endParaRPr lang="nl-NL" baseline="-25000" dirty="0"/>
          </a:p>
        </p:txBody>
      </p:sp>
      <p:sp>
        <p:nvSpPr>
          <p:cNvPr id="13" name="Tekstvak 12"/>
          <p:cNvSpPr txBox="1"/>
          <p:nvPr/>
        </p:nvSpPr>
        <p:spPr>
          <a:xfrm rot="17774284">
            <a:off x="73596" y="3571275"/>
            <a:ext cx="1077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FF00"/>
                </a:solidFill>
              </a:rPr>
              <a:t>LOS A</a:t>
            </a:r>
            <a:endParaRPr lang="nl-NL" dirty="0">
              <a:solidFill>
                <a:srgbClr val="00FF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 rot="19854931">
            <a:off x="346472" y="2997028"/>
            <a:ext cx="12971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6600"/>
                </a:solidFill>
              </a:rPr>
              <a:t>LOS B</a:t>
            </a:r>
            <a:endParaRPr lang="nl-NL" dirty="0">
              <a:solidFill>
                <a:srgbClr val="FF6600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2482774" y="3681940"/>
            <a:ext cx="0" cy="12301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1699496" y="5065988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</a:t>
            </a:r>
            <a:r>
              <a:rPr lang="nl-NL" dirty="0" err="1" smtClean="0"/>
              <a:t>Ac+A</a:t>
            </a:r>
            <a:r>
              <a:rPr lang="nl-NL" baseline="-25000" dirty="0" err="1" smtClean="0"/>
              <a:t>max</a:t>
            </a:r>
            <a:r>
              <a:rPr lang="nl-NL" dirty="0" smtClean="0"/>
              <a:t>)/2</a:t>
            </a:r>
            <a:endParaRPr lang="nl-NL" baseline="-25000" dirty="0"/>
          </a:p>
        </p:txBody>
      </p:sp>
      <p:sp>
        <p:nvSpPr>
          <p:cNvPr id="17" name="Tekstvak 16"/>
          <p:cNvSpPr txBox="1"/>
          <p:nvPr/>
        </p:nvSpPr>
        <p:spPr>
          <a:xfrm rot="2178395">
            <a:off x="1569168" y="2990572"/>
            <a:ext cx="1092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LOS C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 rot="2697504">
            <a:off x="2506816" y="3704252"/>
            <a:ext cx="1090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LOS D</a:t>
            </a:r>
            <a:endParaRPr lang="nl-NL" dirty="0"/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3294137" y="4556691"/>
            <a:ext cx="0" cy="355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5241842" y="2993494"/>
            <a:ext cx="0" cy="173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5241842" y="4724132"/>
            <a:ext cx="30561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Vrije vorm 21"/>
          <p:cNvSpPr/>
          <p:nvPr/>
        </p:nvSpPr>
        <p:spPr>
          <a:xfrm>
            <a:off x="5227888" y="3930272"/>
            <a:ext cx="2902635" cy="1384653"/>
          </a:xfrm>
          <a:custGeom>
            <a:avLst/>
            <a:gdLst>
              <a:gd name="connsiteX0" fmla="*/ 0 w 2902635"/>
              <a:gd name="connsiteY0" fmla="*/ 1370696 h 1384653"/>
              <a:gd name="connsiteX1" fmla="*/ 320964 w 2902635"/>
              <a:gd name="connsiteY1" fmla="*/ 617032 h 1384653"/>
              <a:gd name="connsiteX2" fmla="*/ 781478 w 2902635"/>
              <a:gd name="connsiteY2" fmla="*/ 142502 h 1384653"/>
              <a:gd name="connsiteX3" fmla="*/ 1479227 w 2902635"/>
              <a:gd name="connsiteY3" fmla="*/ 100632 h 1384653"/>
              <a:gd name="connsiteX4" fmla="*/ 2902635 w 2902635"/>
              <a:gd name="connsiteY4" fmla="*/ 1384653 h 138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635" h="1384653">
                <a:moveTo>
                  <a:pt x="0" y="1370696"/>
                </a:moveTo>
                <a:cubicBezTo>
                  <a:pt x="95359" y="1096213"/>
                  <a:pt x="190718" y="821731"/>
                  <a:pt x="320964" y="617032"/>
                </a:cubicBezTo>
                <a:cubicBezTo>
                  <a:pt x="451210" y="412333"/>
                  <a:pt x="588434" y="228569"/>
                  <a:pt x="781478" y="142502"/>
                </a:cubicBezTo>
                <a:cubicBezTo>
                  <a:pt x="974522" y="56435"/>
                  <a:pt x="1125701" y="-106393"/>
                  <a:pt x="1479227" y="100632"/>
                </a:cubicBezTo>
                <a:cubicBezTo>
                  <a:pt x="1832753" y="307657"/>
                  <a:pt x="2367694" y="846155"/>
                  <a:pt x="2902635" y="138465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7452320" y="5661248"/>
            <a:ext cx="193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Accumulation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 rot="16200000">
            <a:off x="4161373" y="2984090"/>
            <a:ext cx="1701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Production</a:t>
            </a:r>
            <a:endParaRPr lang="nl-NL" dirty="0"/>
          </a:p>
        </p:txBody>
      </p:sp>
      <p:cxnSp>
        <p:nvCxnSpPr>
          <p:cNvPr id="25" name="Rechte verbindingslijn 24"/>
          <p:cNvCxnSpPr/>
          <p:nvPr/>
        </p:nvCxnSpPr>
        <p:spPr>
          <a:xfrm>
            <a:off x="6344286" y="3930272"/>
            <a:ext cx="0" cy="11492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5875961" y="5003775"/>
            <a:ext cx="677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</a:t>
            </a:r>
            <a:r>
              <a:rPr lang="nl-NL" baseline="-25000" dirty="0" smtClean="0"/>
              <a:t>c</a:t>
            </a:r>
            <a:endParaRPr lang="nl-NL" baseline="-25000" dirty="0"/>
          </a:p>
        </p:txBody>
      </p:sp>
      <p:cxnSp>
        <p:nvCxnSpPr>
          <p:cNvPr id="27" name="Rechte verbindingslijn 26"/>
          <p:cNvCxnSpPr/>
          <p:nvPr/>
        </p:nvCxnSpPr>
        <p:spPr>
          <a:xfrm>
            <a:off x="5758873" y="4288622"/>
            <a:ext cx="0" cy="790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kstvak 27"/>
          <p:cNvSpPr txBox="1"/>
          <p:nvPr/>
        </p:nvSpPr>
        <p:spPr>
          <a:xfrm>
            <a:off x="4795840" y="5190491"/>
            <a:ext cx="13391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.5 A</a:t>
            </a:r>
            <a:r>
              <a:rPr lang="nl-NL" baseline="-25000" dirty="0" smtClean="0"/>
              <a:t>c</a:t>
            </a:r>
            <a:endParaRPr lang="nl-NL" baseline="-25000" dirty="0"/>
          </a:p>
        </p:txBody>
      </p:sp>
      <p:cxnSp>
        <p:nvCxnSpPr>
          <p:cNvPr id="29" name="Rechte verbindingslijn 28"/>
          <p:cNvCxnSpPr/>
          <p:nvPr/>
        </p:nvCxnSpPr>
        <p:spPr>
          <a:xfrm>
            <a:off x="6983806" y="4288622"/>
            <a:ext cx="0" cy="790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6019976" y="5275486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</a:t>
            </a:r>
            <a:r>
              <a:rPr lang="nl-NL" dirty="0" err="1" smtClean="0"/>
              <a:t>Ac+A</a:t>
            </a:r>
            <a:r>
              <a:rPr lang="nl-NL" baseline="-25000" dirty="0" err="1" smtClean="0"/>
              <a:t>max</a:t>
            </a:r>
            <a:r>
              <a:rPr lang="nl-NL" dirty="0" smtClean="0"/>
              <a:t>)/2</a:t>
            </a:r>
            <a:endParaRPr lang="nl-NL" baseline="-25000" dirty="0"/>
          </a:p>
        </p:txBody>
      </p:sp>
      <p:sp>
        <p:nvSpPr>
          <p:cNvPr id="31" name="Rechthoek 30"/>
          <p:cNvSpPr/>
          <p:nvPr/>
        </p:nvSpPr>
        <p:spPr>
          <a:xfrm>
            <a:off x="5098819" y="4748323"/>
            <a:ext cx="482502" cy="566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7459896" y="4748323"/>
            <a:ext cx="695767" cy="566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7543705" y="4748323"/>
            <a:ext cx="0" cy="355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7291626" y="4994842"/>
            <a:ext cx="1032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</a:t>
            </a:r>
            <a:r>
              <a:rPr lang="nl-NL" baseline="-25000" dirty="0" err="1" smtClean="0"/>
              <a:t>max</a:t>
            </a:r>
            <a:endParaRPr lang="nl-NL" baseline="-25000" dirty="0"/>
          </a:p>
        </p:txBody>
      </p:sp>
      <p:sp>
        <p:nvSpPr>
          <p:cNvPr id="39" name="Tekstvak 38"/>
          <p:cNvSpPr txBox="1"/>
          <p:nvPr/>
        </p:nvSpPr>
        <p:spPr>
          <a:xfrm rot="16200000">
            <a:off x="-663907" y="3029215"/>
            <a:ext cx="1701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Production</a:t>
            </a:r>
            <a:endParaRPr lang="nl-NL" dirty="0"/>
          </a:p>
        </p:txBody>
      </p:sp>
      <p:sp>
        <p:nvSpPr>
          <p:cNvPr id="40" name="Tekstvak 39"/>
          <p:cNvSpPr txBox="1"/>
          <p:nvPr/>
        </p:nvSpPr>
        <p:spPr>
          <a:xfrm rot="17774284">
            <a:off x="4872236" y="4219347"/>
            <a:ext cx="1077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FF00"/>
                </a:solidFill>
              </a:rPr>
              <a:t>LOS A</a:t>
            </a:r>
            <a:endParaRPr lang="nl-NL" dirty="0">
              <a:solidFill>
                <a:srgbClr val="00FF00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 rot="20276760">
            <a:off x="5196110" y="3728774"/>
            <a:ext cx="12971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6600"/>
                </a:solidFill>
              </a:rPr>
              <a:t>LOS B</a:t>
            </a:r>
            <a:endParaRPr lang="nl-NL" dirty="0">
              <a:solidFill>
                <a:srgbClr val="FF6600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 rot="2178395">
            <a:off x="6194165" y="3638644"/>
            <a:ext cx="1092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LOS C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 rot="2697504">
            <a:off x="6873408" y="4111177"/>
            <a:ext cx="1090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LOS 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852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Traffic flow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descibed</a:t>
            </a:r>
            <a:r>
              <a:rPr lang="nl-NL" dirty="0" smtClean="0"/>
              <a:t> at a high (area-</a:t>
            </a:r>
            <a:r>
              <a:rPr lang="nl-NL" dirty="0" err="1" smtClean="0"/>
              <a:t>wide</a:t>
            </a:r>
            <a:r>
              <a:rPr lang="nl-NL" dirty="0" smtClean="0"/>
              <a:t>) level</a:t>
            </a:r>
          </a:p>
          <a:p>
            <a:r>
              <a:rPr lang="nl-NL" dirty="0" err="1" smtClean="0"/>
              <a:t>Two</a:t>
            </a:r>
            <a:r>
              <a:rPr lang="nl-NL" dirty="0" smtClean="0"/>
              <a:t> </a:t>
            </a:r>
            <a:r>
              <a:rPr lang="nl-NL" dirty="0" err="1"/>
              <a:t>e</a:t>
            </a:r>
            <a:r>
              <a:rPr lang="nl-NL" dirty="0" err="1" smtClean="0"/>
              <a:t>xplanatory</a:t>
            </a:r>
            <a:r>
              <a:rPr lang="nl-NL" dirty="0" smtClean="0"/>
              <a:t> variables: </a:t>
            </a:r>
            <a:br>
              <a:rPr lang="nl-NL" dirty="0" smtClean="0"/>
            </a:br>
            <a:r>
              <a:rPr lang="nl-NL" dirty="0" err="1" smtClean="0"/>
              <a:t>accumulation</a:t>
            </a:r>
            <a:r>
              <a:rPr lang="nl-NL" dirty="0" smtClean="0"/>
              <a:t> &amp; </a:t>
            </a:r>
            <a:r>
              <a:rPr lang="nl-NL" dirty="0" err="1" smtClean="0"/>
              <a:t>inhomogeneity</a:t>
            </a:r>
            <a:endParaRPr lang="nl-NL" dirty="0" smtClean="0"/>
          </a:p>
          <a:p>
            <a:r>
              <a:rPr lang="nl-NL" dirty="0" err="1" smtClean="0"/>
              <a:t>Predictive</a:t>
            </a:r>
            <a:r>
              <a:rPr lang="nl-NL" dirty="0" smtClean="0"/>
              <a:t> power </a:t>
            </a:r>
            <a:r>
              <a:rPr lang="nl-NL" dirty="0" err="1" smtClean="0"/>
              <a:t>much</a:t>
            </a:r>
            <a:r>
              <a:rPr lang="nl-NL" dirty="0" smtClean="0"/>
              <a:t> </a:t>
            </a:r>
            <a:r>
              <a:rPr lang="nl-NL" dirty="0" err="1" smtClean="0"/>
              <a:t>increased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adding</a:t>
            </a:r>
            <a:r>
              <a:rPr lang="nl-NL" dirty="0" smtClean="0"/>
              <a:t> </a:t>
            </a:r>
            <a:r>
              <a:rPr lang="nl-NL" dirty="0" err="1" smtClean="0"/>
              <a:t>inhomogeneity</a:t>
            </a:r>
            <a:endParaRPr lang="nl-NL" dirty="0" smtClean="0"/>
          </a:p>
          <a:p>
            <a:endParaRPr lang="nl-NL" i="1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157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0"/>
            <a:ext cx="7659688" cy="1066800"/>
          </a:xfrm>
        </p:spPr>
        <p:txBody>
          <a:bodyPr/>
          <a:lstStyle/>
          <a:p>
            <a:r>
              <a:rPr lang="nl-NL" dirty="0" smtClean="0"/>
              <a:t>Goal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515" y="1828800"/>
            <a:ext cx="4078533" cy="3505200"/>
          </a:xfrm>
        </p:spPr>
        <p:txBody>
          <a:bodyPr/>
          <a:lstStyle/>
          <a:p>
            <a:r>
              <a:rPr lang="nl-NL" dirty="0" err="1" smtClean="0"/>
              <a:t>Describe</a:t>
            </a:r>
            <a:r>
              <a:rPr lang="nl-NL" dirty="0" smtClean="0"/>
              <a:t> traffic </a:t>
            </a:r>
            <a:r>
              <a:rPr lang="nl-NL" dirty="0" err="1" smtClean="0"/>
              <a:t>states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r>
              <a:rPr lang="nl-NL" dirty="0" smtClean="0"/>
              <a:t> traffic </a:t>
            </a:r>
            <a:r>
              <a:rPr lang="nl-NL" dirty="0" err="1" smtClean="0"/>
              <a:t>states</a:t>
            </a:r>
            <a:endParaRPr lang="nl-NL" dirty="0" smtClean="0"/>
          </a:p>
          <a:p>
            <a:r>
              <a:rPr lang="nl-NL" dirty="0" smtClean="0"/>
              <a:t>An easy </a:t>
            </a:r>
            <a:r>
              <a:rPr lang="nl-NL" dirty="0" err="1" smtClean="0"/>
              <a:t>description</a:t>
            </a:r>
            <a:r>
              <a:rPr lang="nl-NL" dirty="0" smtClean="0"/>
              <a:t> of traffic </a:t>
            </a:r>
            <a:r>
              <a:rPr lang="nl-NL" dirty="0" err="1" smtClean="0"/>
              <a:t>allows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large </a:t>
            </a:r>
            <a:r>
              <a:rPr lang="nl-NL" dirty="0" err="1" smtClean="0"/>
              <a:t>scale</a:t>
            </a:r>
            <a:r>
              <a:rPr lang="nl-NL" dirty="0" smtClean="0"/>
              <a:t> control</a:t>
            </a:r>
          </a:p>
          <a:p>
            <a:r>
              <a:rPr lang="nl-NL" dirty="0" smtClean="0"/>
              <a:t>MFD: </a:t>
            </a:r>
            <a:r>
              <a:rPr lang="nl-NL" dirty="0" err="1" smtClean="0"/>
              <a:t>describe</a:t>
            </a:r>
            <a:r>
              <a:rPr lang="nl-NL" dirty="0" smtClean="0"/>
              <a:t> the flow (speed) as </a:t>
            </a:r>
            <a:r>
              <a:rPr lang="nl-NL" dirty="0" err="1" smtClean="0"/>
              <a:t>function</a:t>
            </a:r>
            <a:r>
              <a:rPr lang="nl-NL" dirty="0" smtClean="0"/>
              <a:t> of </a:t>
            </a:r>
            <a:r>
              <a:rPr lang="nl-NL" dirty="0" err="1" smtClean="0"/>
              <a:t>nr</a:t>
            </a:r>
            <a:r>
              <a:rPr lang="nl-NL" dirty="0" smtClean="0"/>
              <a:t> of </a:t>
            </a:r>
            <a:r>
              <a:rPr lang="nl-NL" dirty="0" err="1" smtClean="0"/>
              <a:t>vehicles</a:t>
            </a:r>
            <a:endParaRPr lang="nl-NL" dirty="0" smtClean="0"/>
          </a:p>
          <a:p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control: routing, perimeter control</a:t>
            </a:r>
            <a:endParaRPr lang="nl-NL" dirty="0"/>
          </a:p>
        </p:txBody>
      </p:sp>
      <p:pic>
        <p:nvPicPr>
          <p:cNvPr id="4" name="Afbeelding 3" descr="Schermafbeelding 2012-10-29 om 13.23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923928" cy="4494072"/>
          </a:xfrm>
          <a:prstGeom prst="rect">
            <a:avLst/>
          </a:prstGeom>
        </p:spPr>
      </p:pic>
      <p:pic>
        <p:nvPicPr>
          <p:cNvPr id="6" name="Afbeelding 5" descr="Schermafbeelding 2012-10-29 om 13.32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43" y="1556792"/>
            <a:ext cx="3851920" cy="456177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 bwMode="auto">
          <a:xfrm>
            <a:off x="5796136" y="2420888"/>
            <a:ext cx="144016" cy="3024336"/>
          </a:xfrm>
          <a:prstGeom prst="rect">
            <a:avLst/>
          </a:prstGeom>
          <a:solidFill>
            <a:srgbClr val="FF0000">
              <a:alpha val="3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5796136" y="5445224"/>
            <a:ext cx="1503784" cy="152400"/>
          </a:xfrm>
          <a:prstGeom prst="rect">
            <a:avLst/>
          </a:prstGeom>
          <a:solidFill>
            <a:srgbClr val="FF0000">
              <a:alpha val="3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hthoek 8"/>
          <p:cNvSpPr/>
          <p:nvPr/>
        </p:nvSpPr>
        <p:spPr bwMode="auto">
          <a:xfrm>
            <a:off x="5940152" y="2420888"/>
            <a:ext cx="1503784" cy="3024336"/>
          </a:xfrm>
          <a:prstGeom prst="rect">
            <a:avLst/>
          </a:prstGeom>
          <a:solidFill>
            <a:srgbClr val="FF0000">
              <a:alpha val="3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hthoek 9"/>
          <p:cNvSpPr/>
          <p:nvPr/>
        </p:nvSpPr>
        <p:spPr bwMode="auto">
          <a:xfrm>
            <a:off x="5796136" y="2412504"/>
            <a:ext cx="144016" cy="3024336"/>
          </a:xfrm>
          <a:prstGeom prst="rect">
            <a:avLst/>
          </a:prstGeom>
          <a:solidFill>
            <a:srgbClr val="28CF0B">
              <a:alpha val="3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5796136" y="5436840"/>
            <a:ext cx="1503784" cy="152400"/>
          </a:xfrm>
          <a:prstGeom prst="rect">
            <a:avLst/>
          </a:prstGeom>
          <a:solidFill>
            <a:srgbClr val="28CF0B">
              <a:alpha val="3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5940152" y="2412504"/>
            <a:ext cx="1503784" cy="3024336"/>
          </a:xfrm>
          <a:prstGeom prst="rect">
            <a:avLst/>
          </a:prstGeom>
          <a:solidFill>
            <a:srgbClr val="28CF0B">
              <a:alpha val="3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8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Macroscopic Fundamental Diagram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25515" y="1828800"/>
            <a:ext cx="76485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6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57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38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19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nl-NL" dirty="0" err="1" smtClean="0">
                <a:latin typeface="Tahoma" charset="0"/>
              </a:rPr>
              <a:t>Apparently</a:t>
            </a:r>
            <a:r>
              <a:rPr lang="nl-NL" dirty="0" smtClean="0">
                <a:latin typeface="Tahoma" charset="0"/>
              </a:rPr>
              <a:t> </a:t>
            </a:r>
            <a:r>
              <a:rPr lang="nl-NL" dirty="0" err="1" smtClean="0">
                <a:latin typeface="Tahoma" charset="0"/>
              </a:rPr>
              <a:t>quite</a:t>
            </a:r>
            <a:r>
              <a:rPr lang="nl-NL" dirty="0" smtClean="0">
                <a:latin typeface="Tahoma" charset="0"/>
              </a:rPr>
              <a:t> </a:t>
            </a:r>
            <a:r>
              <a:rPr lang="nl-NL" dirty="0" err="1" smtClean="0">
                <a:latin typeface="Tahoma" charset="0"/>
              </a:rPr>
              <a:t>good</a:t>
            </a:r>
            <a:r>
              <a:rPr lang="nl-NL" dirty="0" smtClean="0">
                <a:latin typeface="Tahoma" charset="0"/>
              </a:rPr>
              <a:t>, but </a:t>
            </a:r>
            <a:r>
              <a:rPr lang="nl-NL" dirty="0" err="1" smtClean="0">
                <a:latin typeface="Tahoma" charset="0"/>
              </a:rPr>
              <a:t>only</a:t>
            </a:r>
            <a:r>
              <a:rPr lang="nl-NL" dirty="0" smtClean="0">
                <a:latin typeface="Tahoma" charset="0"/>
              </a:rPr>
              <a:t> </a:t>
            </a:r>
            <a:r>
              <a:rPr lang="nl-NL" dirty="0" err="1" smtClean="0">
                <a:latin typeface="Tahoma" charset="0"/>
              </a:rPr>
              <a:t>with</a:t>
            </a:r>
            <a:r>
              <a:rPr lang="nl-NL" dirty="0">
                <a:latin typeface="Tahoma" charset="0"/>
              </a:rPr>
              <a:t> </a:t>
            </a:r>
            <a:r>
              <a:rPr lang="nl-NL" dirty="0" err="1" smtClean="0">
                <a:latin typeface="Tahoma" charset="0"/>
              </a:rPr>
              <a:t>homogeneous</a:t>
            </a:r>
            <a:r>
              <a:rPr lang="nl-NL" dirty="0" smtClean="0">
                <a:latin typeface="Tahoma" charset="0"/>
              </a:rPr>
              <a:t> </a:t>
            </a:r>
            <a:r>
              <a:rPr lang="nl-NL" dirty="0" err="1" smtClean="0">
                <a:latin typeface="Tahoma" charset="0"/>
              </a:rPr>
              <a:t>networks</a:t>
            </a:r>
            <a:endParaRPr lang="nl-NL" dirty="0">
              <a:latin typeface="Tahoma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475656" y="2924944"/>
            <a:ext cx="684076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nl-NL" sz="2400" dirty="0" err="1" smtClean="0">
                <a:solidFill>
                  <a:schemeClr val="bg1"/>
                </a:solidFill>
              </a:rPr>
              <a:t>Main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questions</a:t>
            </a:r>
            <a:endParaRPr lang="nl-NL" sz="2400" dirty="0" smtClean="0">
              <a:solidFill>
                <a:schemeClr val="bg1"/>
              </a:solidFill>
            </a:endParaRPr>
          </a:p>
          <a:p>
            <a:pPr algn="l"/>
            <a:r>
              <a:rPr lang="nl-NL" sz="2400" dirty="0" smtClean="0">
                <a:solidFill>
                  <a:schemeClr val="bg1"/>
                </a:solidFill>
              </a:rPr>
              <a:t>1) </a:t>
            </a:r>
            <a:r>
              <a:rPr lang="nl-NL" sz="2400" dirty="0" err="1" smtClean="0">
                <a:solidFill>
                  <a:schemeClr val="bg1"/>
                </a:solidFill>
              </a:rPr>
              <a:t>Can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produciton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for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inhomogeneous</a:t>
            </a:r>
            <a:r>
              <a:rPr lang="nl-NL" sz="2400" dirty="0" smtClean="0">
                <a:solidFill>
                  <a:schemeClr val="bg1"/>
                </a:solidFill>
              </a:rPr>
              <a:t> traffic </a:t>
            </a:r>
            <a:r>
              <a:rPr lang="nl-NL" sz="2400" dirty="0" err="1" smtClean="0">
                <a:solidFill>
                  <a:schemeClr val="bg1"/>
                </a:solidFill>
              </a:rPr>
              <a:t>conditions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be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described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by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an</a:t>
            </a:r>
            <a:r>
              <a:rPr lang="nl-NL" sz="2400" dirty="0" smtClean="0">
                <a:solidFill>
                  <a:schemeClr val="bg1"/>
                </a:solidFill>
              </a:rPr>
              <a:t> MFD?</a:t>
            </a:r>
          </a:p>
          <a:p>
            <a:pPr algn="l"/>
            <a:r>
              <a:rPr lang="nl-NL" sz="2400" dirty="0" smtClean="0">
                <a:solidFill>
                  <a:schemeClr val="bg1"/>
                </a:solidFill>
              </a:rPr>
              <a:t>2) How </a:t>
            </a:r>
            <a:r>
              <a:rPr lang="nl-NL" sz="2400" dirty="0" err="1" smtClean="0">
                <a:solidFill>
                  <a:schemeClr val="bg1"/>
                </a:solidFill>
              </a:rPr>
              <a:t>to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quantify</a:t>
            </a:r>
            <a:r>
              <a:rPr lang="nl-NL" sz="2400" dirty="0" smtClean="0">
                <a:solidFill>
                  <a:schemeClr val="bg1"/>
                </a:solidFill>
              </a:rPr>
              <a:t> the effect of </a:t>
            </a:r>
            <a:r>
              <a:rPr lang="nl-NL" sz="2400" dirty="0" err="1" smtClean="0">
                <a:solidFill>
                  <a:schemeClr val="bg1"/>
                </a:solidFill>
              </a:rPr>
              <a:t>inhomogeneity</a:t>
            </a:r>
            <a:r>
              <a:rPr lang="nl-NL" sz="2400" dirty="0" smtClean="0">
                <a:solidFill>
                  <a:schemeClr val="bg1"/>
                </a:solidFill>
              </a:rPr>
              <a:t/>
            </a:r>
            <a:br>
              <a:rPr lang="nl-NL" sz="2400" dirty="0" smtClean="0">
                <a:solidFill>
                  <a:schemeClr val="bg1"/>
                </a:solidFill>
              </a:rPr>
            </a:br>
            <a:endParaRPr lang="nl-NL" sz="2400" dirty="0" smtClean="0">
              <a:solidFill>
                <a:schemeClr val="bg1"/>
              </a:solidFill>
            </a:endParaRPr>
          </a:p>
          <a:p>
            <a:pPr algn="l"/>
            <a:r>
              <a:rPr lang="nl-NL" sz="2400" dirty="0" smtClean="0">
                <a:solidFill>
                  <a:schemeClr val="bg1"/>
                </a:solidFill>
              </a:rPr>
              <a:t>=&gt; </a:t>
            </a:r>
            <a:r>
              <a:rPr lang="nl-NL" sz="2400" dirty="0" err="1" smtClean="0">
                <a:solidFill>
                  <a:schemeClr val="bg1"/>
                </a:solidFill>
              </a:rPr>
              <a:t>Emperical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observations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6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Empirical</a:t>
            </a:r>
            <a:r>
              <a:rPr lang="nl-NL" dirty="0" smtClean="0"/>
              <a:t> </a:t>
            </a:r>
            <a:r>
              <a:rPr lang="nl-NL" dirty="0" err="1" smtClean="0"/>
              <a:t>study</a:t>
            </a:r>
            <a:r>
              <a:rPr lang="nl-NL" dirty="0" smtClean="0"/>
              <a:t> – site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A10 </a:t>
            </a:r>
            <a:r>
              <a:rPr lang="nl-NL" dirty="0" err="1" smtClean="0"/>
              <a:t>freeway</a:t>
            </a:r>
            <a:endParaRPr lang="nl-NL" dirty="0" smtClean="0"/>
          </a:p>
          <a:p>
            <a:r>
              <a:rPr lang="nl-NL" dirty="0" smtClean="0"/>
              <a:t>21 km</a:t>
            </a:r>
          </a:p>
          <a:p>
            <a:r>
              <a:rPr lang="nl-NL" dirty="0" smtClean="0"/>
              <a:t>10 </a:t>
            </a:r>
            <a:r>
              <a:rPr lang="nl-NL" dirty="0" err="1" smtClean="0"/>
              <a:t>months</a:t>
            </a:r>
            <a:r>
              <a:rPr lang="nl-NL" dirty="0" smtClean="0"/>
              <a:t>, </a:t>
            </a:r>
            <a:r>
              <a:rPr lang="nl-NL" dirty="0" err="1" smtClean="0"/>
              <a:t>daytime</a:t>
            </a:r>
            <a:endParaRPr lang="nl-NL" dirty="0" smtClean="0"/>
          </a:p>
          <a:p>
            <a:r>
              <a:rPr lang="nl-NL" dirty="0" err="1" smtClean="0"/>
              <a:t>Mostly</a:t>
            </a:r>
            <a:r>
              <a:rPr lang="nl-NL" dirty="0" smtClean="0"/>
              <a:t> 3 </a:t>
            </a:r>
            <a:r>
              <a:rPr lang="nl-NL" dirty="0" err="1" smtClean="0"/>
              <a:t>lanes</a:t>
            </a:r>
            <a:endParaRPr lang="nl-NL" dirty="0" smtClean="0"/>
          </a:p>
          <a:p>
            <a:r>
              <a:rPr lang="nl-NL" dirty="0" smtClean="0"/>
              <a:t>80-100 km/h speed limit</a:t>
            </a:r>
          </a:p>
          <a:p>
            <a:r>
              <a:rPr lang="nl-NL" dirty="0"/>
              <a:t>Dual loop detectors</a:t>
            </a:r>
          </a:p>
          <a:p>
            <a:r>
              <a:rPr lang="nl-NL" dirty="0" smtClean="0"/>
              <a:t>&lt;500 meter </a:t>
            </a:r>
            <a:r>
              <a:rPr lang="nl-NL" dirty="0" err="1" smtClean="0"/>
              <a:t>sections</a:t>
            </a:r>
            <a:endParaRPr lang="nl-NL" dirty="0" smtClean="0"/>
          </a:p>
          <a:p>
            <a:r>
              <a:rPr lang="nl-NL" dirty="0" smtClean="0"/>
              <a:t>Speed, </a:t>
            </a:r>
            <a:r>
              <a:rPr lang="nl-NL" dirty="0" err="1" smtClean="0"/>
              <a:t>density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=&gt; 	</a:t>
            </a:r>
            <a:r>
              <a:rPr lang="nl-NL" dirty="0" err="1" smtClean="0"/>
              <a:t>accumulation</a:t>
            </a:r>
            <a:r>
              <a:rPr lang="nl-NL" dirty="0" smtClean="0"/>
              <a:t> &amp;</a:t>
            </a:r>
            <a:br>
              <a:rPr lang="nl-NL" dirty="0" smtClean="0"/>
            </a:br>
            <a:r>
              <a:rPr lang="nl-NL" dirty="0" smtClean="0"/>
              <a:t>	</a:t>
            </a:r>
            <a:r>
              <a:rPr lang="nl-NL" dirty="0" err="1" smtClean="0"/>
              <a:t>production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 descr="studiegebied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4358723" cy="37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7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Road </a:t>
            </a:r>
            <a:r>
              <a:rPr lang="nl-NL" dirty="0" err="1" smtClean="0"/>
              <a:t>impression</a:t>
            </a:r>
            <a:endParaRPr lang="nl-NL" dirty="0"/>
          </a:p>
        </p:txBody>
      </p:sp>
      <p:pic>
        <p:nvPicPr>
          <p:cNvPr id="4" name="Tijdelijke aanduiding voor inhoud 3" descr="Schermafbeelding 2013-01-14 om 13.34.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r="55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529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</a:t>
            </a:r>
            <a:r>
              <a:rPr lang="nl-NL" dirty="0" err="1" smtClean="0"/>
              <a:t>redicting</a:t>
            </a:r>
            <a:r>
              <a:rPr lang="nl-NL" dirty="0" smtClean="0"/>
              <a:t> </a:t>
            </a:r>
            <a:r>
              <a:rPr lang="nl-NL" dirty="0" err="1" smtClean="0"/>
              <a:t>production</a:t>
            </a:r>
            <a:r>
              <a:rPr lang="nl-NL" dirty="0" smtClean="0"/>
              <a:t>: </a:t>
            </a:r>
            <a:r>
              <a:rPr lang="nl-NL" dirty="0" err="1"/>
              <a:t>m</a:t>
            </a:r>
            <a:r>
              <a:rPr lang="nl-NL" dirty="0" err="1" smtClean="0"/>
              <a:t>ethodology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515" y="1828800"/>
            <a:ext cx="3718493" cy="3505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Split data set</a:t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dirty="0" err="1" smtClean="0"/>
              <a:t>calibration</a:t>
            </a:r>
            <a:r>
              <a:rPr lang="nl-NL" dirty="0" smtClean="0"/>
              <a:t>/</a:t>
            </a:r>
            <a:r>
              <a:rPr lang="nl-NL" dirty="0" err="1" smtClean="0"/>
              <a:t>validation</a:t>
            </a:r>
            <a:r>
              <a:rPr lang="nl-NL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 smtClean="0"/>
              <a:t>Create</a:t>
            </a:r>
            <a:r>
              <a:rPr lang="nl-NL" dirty="0" smtClean="0"/>
              <a:t> MFD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For </a:t>
            </a:r>
            <a:r>
              <a:rPr lang="nl-NL" dirty="0" err="1" smtClean="0"/>
              <a:t>validation</a:t>
            </a:r>
            <a:r>
              <a:rPr lang="nl-NL" dirty="0"/>
              <a:t> </a:t>
            </a:r>
            <a:r>
              <a:rPr lang="nl-NL" dirty="0" smtClean="0"/>
              <a:t>set:</a:t>
            </a:r>
            <a:br>
              <a:rPr lang="nl-NL" dirty="0" smtClean="0"/>
            </a:br>
            <a:r>
              <a:rPr lang="nl-NL" dirty="0" err="1" smtClean="0"/>
              <a:t>predict</a:t>
            </a:r>
            <a:r>
              <a:rPr lang="nl-NL" dirty="0" smtClean="0"/>
              <a:t> </a:t>
            </a:r>
            <a:r>
              <a:rPr lang="nl-NL" dirty="0" err="1" smtClean="0"/>
              <a:t>production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err="1" smtClean="0"/>
              <a:t>based</a:t>
            </a:r>
            <a:r>
              <a:rPr lang="nl-NL" dirty="0" smtClean="0"/>
              <a:t> on </a:t>
            </a:r>
            <a:r>
              <a:rPr lang="nl-NL" dirty="0" err="1" smtClean="0"/>
              <a:t>accumulation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using</a:t>
            </a:r>
            <a:r>
              <a:rPr lang="nl-NL" dirty="0" smtClean="0"/>
              <a:t> MFD</a:t>
            </a:r>
          </a:p>
        </p:txBody>
      </p:sp>
      <p:pic>
        <p:nvPicPr>
          <p:cNvPr id="4" name="Afbeelding 3" descr="MFD_on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475994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9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predictive</a:t>
            </a:r>
            <a:r>
              <a:rPr lang="nl-NL" dirty="0" smtClean="0"/>
              <a:t> power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868016"/>
            <a:ext cx="7648575" cy="3505200"/>
          </a:xfrm>
        </p:spPr>
        <p:txBody>
          <a:bodyPr/>
          <a:lstStyle/>
          <a:p>
            <a:r>
              <a:rPr lang="nl-NL" dirty="0" err="1" smtClean="0"/>
              <a:t>Moving</a:t>
            </a:r>
            <a:r>
              <a:rPr lang="nl-NL" dirty="0" smtClean="0"/>
              <a:t> </a:t>
            </a:r>
            <a:r>
              <a:rPr lang="nl-NL" dirty="0" err="1" smtClean="0"/>
              <a:t>average</a:t>
            </a:r>
            <a:endParaRPr lang="nl-NL" dirty="0" smtClean="0"/>
          </a:p>
          <a:p>
            <a:r>
              <a:rPr lang="nl-NL" dirty="0" smtClean="0"/>
              <a:t>Severe </a:t>
            </a:r>
            <a:r>
              <a:rPr lang="nl-NL" dirty="0" err="1" smtClean="0"/>
              <a:t>errors</a:t>
            </a:r>
            <a:r>
              <a:rPr lang="nl-NL" dirty="0" smtClean="0"/>
              <a:t> in </a:t>
            </a:r>
            <a:r>
              <a:rPr lang="nl-NL" dirty="0" err="1" smtClean="0"/>
              <a:t>estimation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of </a:t>
            </a:r>
            <a:r>
              <a:rPr lang="nl-NL" dirty="0" err="1" smtClean="0"/>
              <a:t>production</a:t>
            </a:r>
            <a:r>
              <a:rPr lang="nl-NL" dirty="0" smtClean="0"/>
              <a:t> </a:t>
            </a:r>
            <a:r>
              <a:rPr lang="nl-NL" dirty="0" err="1" smtClean="0"/>
              <a:t>near</a:t>
            </a:r>
            <a:r>
              <a:rPr lang="nl-NL" dirty="0" smtClean="0"/>
              <a:t> </a:t>
            </a:r>
            <a:r>
              <a:rPr lang="nl-NL" dirty="0" err="1" smtClean="0"/>
              <a:t>capacity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 descr="MFD_with_fi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/>
          <a:stretch/>
        </p:blipFill>
        <p:spPr>
          <a:xfrm>
            <a:off x="4572000" y="2682240"/>
            <a:ext cx="4671345" cy="3239656"/>
          </a:xfrm>
          <a:prstGeom prst="rect">
            <a:avLst/>
          </a:prstGeom>
        </p:spPr>
      </p:pic>
      <p:pic>
        <p:nvPicPr>
          <p:cNvPr id="5" name="Afbeelding 4" descr="Prediction_AFD_fi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8"/>
          <a:stretch/>
        </p:blipFill>
        <p:spPr>
          <a:xfrm>
            <a:off x="467544" y="3190240"/>
            <a:ext cx="3960440" cy="27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Generalized</a:t>
            </a:r>
            <a:r>
              <a:rPr lang="nl-NL" dirty="0" smtClean="0"/>
              <a:t> MFD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71601" y="5445224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Accumulation</a:t>
            </a:r>
            <a:r>
              <a:rPr lang="nl-NL" dirty="0" smtClean="0"/>
              <a:t> =&gt;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 rot="20397632">
            <a:off x="742210" y="4701540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Inhomogeneity</a:t>
            </a:r>
            <a:r>
              <a:rPr lang="nl-NL" dirty="0" smtClean="0"/>
              <a:t> =&gt;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Production</a:t>
            </a:r>
            <a:r>
              <a:rPr lang="nl-NL" dirty="0" smtClean="0"/>
              <a:t> as </a:t>
            </a:r>
            <a:r>
              <a:rPr lang="nl-NL" dirty="0" err="1" smtClean="0"/>
              <a:t>function</a:t>
            </a:r>
            <a:r>
              <a:rPr lang="nl-NL" dirty="0" smtClean="0"/>
              <a:t> of </a:t>
            </a:r>
            <a:r>
              <a:rPr lang="nl-NL" dirty="0" err="1" smtClean="0"/>
              <a:t>accumulation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inhomogeneity</a:t>
            </a:r>
            <a:endParaRPr lang="nl-NL" dirty="0"/>
          </a:p>
          <a:p>
            <a:r>
              <a:rPr lang="nl-NL" dirty="0" err="1" smtClean="0"/>
              <a:t>Inhomogeneity</a:t>
            </a:r>
            <a:r>
              <a:rPr lang="nl-NL" dirty="0" smtClean="0"/>
              <a:t> </a:t>
            </a:r>
            <a:r>
              <a:rPr lang="nl-NL" dirty="0" err="1" smtClean="0"/>
              <a:t>expressed</a:t>
            </a:r>
            <a:r>
              <a:rPr lang="nl-NL" dirty="0" smtClean="0"/>
              <a:t> as </a:t>
            </a:r>
            <a:r>
              <a:rPr lang="nl-NL" dirty="0" err="1" smtClean="0"/>
              <a:t>stdev</a:t>
            </a:r>
            <a:r>
              <a:rPr lang="nl-NL" dirty="0" smtClean="0"/>
              <a:t> of </a:t>
            </a:r>
            <a:r>
              <a:rPr lang="nl-NL" dirty="0" err="1" smtClean="0"/>
              <a:t>density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109097" y="4221667"/>
            <a:ext cx="2016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Production</a:t>
            </a:r>
            <a:r>
              <a:rPr lang="nl-NL" dirty="0" smtClean="0"/>
              <a:t> =&gt;</a:t>
            </a:r>
            <a:endParaRPr lang="nl-NL" dirty="0"/>
          </a:p>
        </p:txBody>
      </p:sp>
      <p:cxnSp>
        <p:nvCxnSpPr>
          <p:cNvPr id="10" name="Rechte verbindingslijn 9"/>
          <p:cNvCxnSpPr/>
          <p:nvPr/>
        </p:nvCxnSpPr>
        <p:spPr bwMode="auto">
          <a:xfrm>
            <a:off x="1043609" y="5517232"/>
            <a:ext cx="38164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Rechte verbindingslijn 10"/>
          <p:cNvCxnSpPr/>
          <p:nvPr/>
        </p:nvCxnSpPr>
        <p:spPr bwMode="auto">
          <a:xfrm flipV="1">
            <a:off x="1043609" y="3356992"/>
            <a:ext cx="0" cy="21602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Rechte verbindingslijn 13"/>
          <p:cNvCxnSpPr/>
          <p:nvPr/>
        </p:nvCxnSpPr>
        <p:spPr bwMode="auto">
          <a:xfrm flipV="1">
            <a:off x="1043609" y="4653136"/>
            <a:ext cx="2520280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2392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Generalized</a:t>
            </a:r>
            <a:r>
              <a:rPr lang="nl-NL" dirty="0" smtClean="0"/>
              <a:t> MFD</a:t>
            </a:r>
            <a:endParaRPr lang="nl-NL" dirty="0"/>
          </a:p>
        </p:txBody>
      </p:sp>
      <p:pic>
        <p:nvPicPr>
          <p:cNvPr id="4" name="Afbeelding 3" descr="Generalised_Macroscopic_Fundamental_Diagram_top_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5004048" cy="361715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55576" y="5517232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Accumulation</a:t>
            </a:r>
            <a:r>
              <a:rPr lang="nl-NL" dirty="0" smtClean="0"/>
              <a:t> =&gt;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829179" y="3789620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Inhomogeneity</a:t>
            </a:r>
            <a:r>
              <a:rPr lang="nl-NL" dirty="0" smtClean="0"/>
              <a:t> =&gt;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32040" y="2564904"/>
            <a:ext cx="3934517" cy="1024136"/>
          </a:xfrm>
        </p:spPr>
        <p:txBody>
          <a:bodyPr/>
          <a:lstStyle/>
          <a:p>
            <a:r>
              <a:rPr lang="nl-NL" dirty="0" err="1" smtClean="0"/>
              <a:t>Color</a:t>
            </a:r>
            <a:r>
              <a:rPr lang="nl-NL" dirty="0" smtClean="0"/>
              <a:t> = </a:t>
            </a:r>
            <a:r>
              <a:rPr lang="nl-NL" dirty="0" err="1" smtClean="0"/>
              <a:t>production</a:t>
            </a:r>
            <a:endParaRPr lang="nl-NL" dirty="0" smtClean="0"/>
          </a:p>
          <a:p>
            <a:r>
              <a:rPr lang="nl-NL" dirty="0" err="1" smtClean="0"/>
              <a:t>Interpolation</a:t>
            </a:r>
            <a:r>
              <a:rPr lang="nl-NL" dirty="0" smtClean="0"/>
              <a:t> as predictor</a:t>
            </a:r>
          </a:p>
          <a:p>
            <a:r>
              <a:rPr lang="nl-NL" dirty="0" err="1" smtClean="0"/>
              <a:t>Measure</a:t>
            </a:r>
            <a:r>
              <a:rPr lang="nl-NL" dirty="0" smtClean="0"/>
              <a:t> </a:t>
            </a:r>
            <a:r>
              <a:rPr lang="nl-NL" dirty="0" err="1" smtClean="0"/>
              <a:t>accumulation</a:t>
            </a:r>
            <a:r>
              <a:rPr lang="nl-NL" dirty="0"/>
              <a:t> </a:t>
            </a:r>
            <a:r>
              <a:rPr lang="nl-NL" dirty="0" smtClean="0"/>
              <a:t>&amp; </a:t>
            </a:r>
            <a:r>
              <a:rPr lang="nl-NL" dirty="0" err="1" smtClean="0"/>
              <a:t>inhomogeneity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=&gt; </a:t>
            </a:r>
            <a:r>
              <a:rPr lang="nl-NL" dirty="0" err="1" smtClean="0"/>
              <a:t>predict</a:t>
            </a:r>
            <a:r>
              <a:rPr lang="nl-NL" dirty="0" smtClean="0"/>
              <a:t> </a:t>
            </a:r>
            <a:r>
              <a:rPr lang="nl-NL" dirty="0" err="1" smtClean="0"/>
              <a:t>production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86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Default Design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presentatie nieuwe huisstijl</Template>
  <TotalTime>26040</TotalTime>
  <Words>366</Words>
  <Application>Microsoft Macintosh PowerPoint</Application>
  <PresentationFormat>Diavoorstelling (4:3)</PresentationFormat>
  <Paragraphs>94</Paragraphs>
  <Slides>17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Default Design</vt:lpstr>
      <vt:lpstr>Empirics of a Generalized Macroscopic Fundamental Diagram for Urban Freeways</vt:lpstr>
      <vt:lpstr>Goal</vt:lpstr>
      <vt:lpstr>Macroscopic Fundamental Diagram</vt:lpstr>
      <vt:lpstr>Empirical study – site</vt:lpstr>
      <vt:lpstr>Road impression</vt:lpstr>
      <vt:lpstr>Predicting production: methodology</vt:lpstr>
      <vt:lpstr>Fit and predictive power</vt:lpstr>
      <vt:lpstr>Generalized MFD</vt:lpstr>
      <vt:lpstr>Generalized MFD</vt:lpstr>
      <vt:lpstr>Quality of prediction</vt:lpstr>
      <vt:lpstr>Fitting a functional form</vt:lpstr>
      <vt:lpstr>Fitting a functional form</vt:lpstr>
      <vt:lpstr>Empirical evidence</vt:lpstr>
      <vt:lpstr>Fit and predictive power (2)</vt:lpstr>
      <vt:lpstr>Quality of fit</vt:lpstr>
      <vt:lpstr>Use in practise</vt:lpstr>
      <vt:lpstr>Conclusions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Netwerkgebruiker SBS</dc:creator>
  <cp:lastModifiedBy>Victor L. Knoop</cp:lastModifiedBy>
  <cp:revision>519</cp:revision>
  <cp:lastPrinted>2011-09-14T13:28:39Z</cp:lastPrinted>
  <dcterms:created xsi:type="dcterms:W3CDTF">2003-02-14T12:59:34Z</dcterms:created>
  <dcterms:modified xsi:type="dcterms:W3CDTF">2013-01-17T13:36:39Z</dcterms:modified>
</cp:coreProperties>
</file>