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9" r:id="rId3"/>
    <p:sldId id="347" r:id="rId4"/>
    <p:sldId id="353" r:id="rId5"/>
    <p:sldId id="349" r:id="rId6"/>
    <p:sldId id="348" r:id="rId7"/>
    <p:sldId id="351" r:id="rId8"/>
    <p:sldId id="352" r:id="rId9"/>
    <p:sldId id="356" r:id="rId10"/>
    <p:sldId id="354" r:id="rId11"/>
    <p:sldId id="355" r:id="rId12"/>
    <p:sldId id="357" r:id="rId13"/>
    <p:sldId id="282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86380" autoAdjust="0"/>
  </p:normalViewPr>
  <p:slideViewPr>
    <p:cSldViewPr snapToGrid="0" snapToObjects="1" showGuides="1">
      <p:cViewPr>
        <p:scale>
          <a:sx n="66" d="100"/>
          <a:sy n="66" d="100"/>
        </p:scale>
        <p:origin x="-219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F52E-A5EC-C249-8145-8769619129E8}" type="datetimeFigureOut">
              <a:rPr lang="nl-NL" smtClean="0"/>
              <a:pPr/>
              <a:t>16-10-2013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D8F97-4CA8-754A-968D-F7B77EBE574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6321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2DA0-7C48-2D49-8DE0-9C804C5BE219}" type="datetimeFigureOut">
              <a:rPr lang="nl-NL" smtClean="0"/>
              <a:pPr/>
              <a:t>16-10-2013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3A9B-4E93-1042-BA11-E95DD9B0179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597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3A9B-4E93-1042-BA11-E95DD9B0179E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A0E47-A7D3-4D34-BA93-A3C9AE40256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A0E47-A7D3-4D34-BA93-A3C9AE40256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A0E47-A7D3-4D34-BA93-A3C9AE40256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3A9B-4E93-1042-BA11-E95DD9B0179E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69334"/>
            <a:ext cx="8001000" cy="761999"/>
          </a:xfrm>
        </p:spPr>
        <p:txBody>
          <a:bodyPr anchor="t">
            <a:normAutofit/>
          </a:bodyPr>
          <a:lstStyle>
            <a:lvl1pPr algn="l">
              <a:defRPr sz="3600" b="1" i="0">
                <a:latin typeface="Arial"/>
                <a:cs typeface="Arial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1083732"/>
            <a:ext cx="8001000" cy="71120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3F292E7-FA3A-47FB-8A24-9C42D7AD56CB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93A494A-AA4B-CF43-A6C1-7552D2439F4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490134"/>
            <a:ext cx="8229600" cy="104986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2709332"/>
            <a:ext cx="8229600" cy="322156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163F3-C163-4A35-9E64-9C0FCE45A1C3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582D04-00E1-4452-B2C4-8595664668C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overslide-def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28600"/>
            <a:ext cx="9351799" cy="709234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 smtClean="0"/>
              <a:t>Kli</a:t>
            </a:r>
            <a:r>
              <a:rPr lang="nl-NL" dirty="0" smtClean="0"/>
              <a:t> om de tekststijl van het model te </a:t>
            </a:r>
            <a:r>
              <a:rPr lang="nl-NL" dirty="0" err="1" smtClean="0"/>
              <a:t>beerken</a:t>
            </a:r>
            <a:endParaRPr lang="nl-NL" dirty="0" smtClean="0"/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BB6AC-EB60-441A-BDE5-FAA3E962D669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93A494A-AA4B-CF43-A6C1-7552D2439F4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asisslide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1800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489200"/>
            <a:ext cx="8229600" cy="36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041A-92C2-4FBB-84D3-0BF625EB62B4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2D04-00E1-4452-B2C4-8595664668CF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Verkeersvoorspellingen met </a:t>
            </a:r>
            <a:r>
              <a:rPr lang="nl-NL" dirty="0" smtClean="0"/>
              <a:t>modellen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1083732"/>
            <a:ext cx="8001000" cy="1710268"/>
          </a:xfrm>
        </p:spPr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voorspelling over modellen</a:t>
            </a:r>
            <a:endParaRPr lang="nl-NL" noProof="0" dirty="0" smtClean="0"/>
          </a:p>
          <a:p>
            <a:endParaRPr lang="nl-NL" noProof="0" dirty="0" smtClean="0"/>
          </a:p>
          <a:p>
            <a:endParaRPr lang="nl-NL" sz="1600" noProof="0" dirty="0" smtClean="0"/>
          </a:p>
          <a:p>
            <a:r>
              <a:rPr lang="nl-NL" sz="1600" dirty="0" smtClean="0"/>
              <a:t>Victor L. Knoop, Serge P. Hoogendoorn</a:t>
            </a:r>
            <a:endParaRPr lang="nl-NL" sz="1600" noProof="0" dirty="0" smtClean="0"/>
          </a:p>
          <a:p>
            <a:endParaRPr lang="nl-NL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Modellering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Dynamisch</a:t>
            </a:r>
            <a:r>
              <a:rPr lang="en-GB" dirty="0" smtClean="0"/>
              <a:t>: </a:t>
            </a:r>
            <a:r>
              <a:rPr lang="en-GB" dirty="0" err="1" smtClean="0"/>
              <a:t>verplaats</a:t>
            </a:r>
            <a:r>
              <a:rPr lang="en-GB" dirty="0" smtClean="0"/>
              <a:t> auto’s van de </a:t>
            </a:r>
            <a:r>
              <a:rPr lang="en-GB" dirty="0" err="1" smtClean="0"/>
              <a:t>ene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cel</a:t>
            </a:r>
            <a:endParaRPr lang="en-GB" dirty="0"/>
          </a:p>
          <a:p>
            <a:r>
              <a:rPr lang="en-GB" dirty="0" err="1" smtClean="0"/>
              <a:t>Houd</a:t>
            </a:r>
            <a:r>
              <a:rPr lang="en-GB" dirty="0" smtClean="0"/>
              <a:t> </a:t>
            </a:r>
            <a:r>
              <a:rPr lang="en-GB" dirty="0" err="1" smtClean="0"/>
              <a:t>boekhouding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endParaRPr lang="en-GB" dirty="0"/>
          </a:p>
          <a:p>
            <a:r>
              <a:rPr lang="en-GB" dirty="0" err="1" smtClean="0"/>
              <a:t>Huidig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- hoe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voertuigen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cel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Voorstel</a:t>
            </a:r>
            <a:r>
              <a:rPr lang="en-GB" dirty="0" smtClean="0"/>
              <a:t> in </a:t>
            </a:r>
            <a:r>
              <a:rPr lang="en-GB" dirty="0" err="1" smtClean="0"/>
              <a:t>vraag</a:t>
            </a:r>
            <a:r>
              <a:rPr lang="en-GB" dirty="0" smtClean="0"/>
              <a:t>/</a:t>
            </a:r>
            <a:r>
              <a:rPr lang="en-GB" dirty="0" err="1" smtClean="0"/>
              <a:t>aanbod</a:t>
            </a:r>
            <a:r>
              <a:rPr lang="en-GB" dirty="0" smtClean="0"/>
              <a:t> – </a:t>
            </a:r>
            <a:r>
              <a:rPr lang="en-GB" dirty="0" err="1" smtClean="0"/>
              <a:t>testen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880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3636963"/>
          </a:xfrm>
        </p:spPr>
        <p:txBody>
          <a:bodyPr/>
          <a:lstStyle/>
          <a:p>
            <a:r>
              <a:rPr lang="en-GB" dirty="0" err="1" smtClean="0"/>
              <a:t>Coordinatie</a:t>
            </a:r>
            <a:r>
              <a:rPr lang="en-GB" dirty="0" smtClean="0"/>
              <a:t> van </a:t>
            </a:r>
            <a:r>
              <a:rPr lang="en-GB" dirty="0" err="1" smtClean="0"/>
              <a:t>maatregelen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=&gt; </a:t>
            </a:r>
            <a:r>
              <a:rPr lang="en-GB" dirty="0" err="1" smtClean="0"/>
              <a:t>snel</a:t>
            </a:r>
            <a:r>
              <a:rPr lang="en-GB" dirty="0" smtClean="0"/>
              <a:t> </a:t>
            </a:r>
            <a:r>
              <a:rPr lang="en-GB" dirty="0" smtClean="0"/>
              <a:t>model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grote</a:t>
            </a:r>
            <a:r>
              <a:rPr lang="en-GB" dirty="0" smtClean="0"/>
              <a:t> </a:t>
            </a:r>
            <a:r>
              <a:rPr lang="en-GB" dirty="0" err="1" smtClean="0"/>
              <a:t>ruimte</a:t>
            </a:r>
            <a:endParaRPr lang="en-GB" dirty="0" smtClean="0"/>
          </a:p>
          <a:p>
            <a:r>
              <a:rPr lang="en-GB" dirty="0" err="1" smtClean="0"/>
              <a:t>Netwerk-schaal</a:t>
            </a:r>
            <a:r>
              <a:rPr lang="en-GB" dirty="0" smtClean="0"/>
              <a:t> </a:t>
            </a:r>
            <a:r>
              <a:rPr lang="en-GB" dirty="0" err="1" smtClean="0"/>
              <a:t>lijkt</a:t>
            </a:r>
            <a:r>
              <a:rPr lang="en-GB" dirty="0" smtClean="0"/>
              <a:t> </a:t>
            </a:r>
            <a:r>
              <a:rPr lang="en-GB" dirty="0" err="1" smtClean="0"/>
              <a:t>geschikt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nieuwe</a:t>
            </a:r>
            <a:r>
              <a:rPr lang="en-GB" dirty="0" smtClean="0"/>
              <a:t> </a:t>
            </a:r>
            <a:r>
              <a:rPr lang="en-GB" dirty="0" err="1" smtClean="0"/>
              <a:t>verkeerskunde</a:t>
            </a:r>
            <a:r>
              <a:rPr lang="en-GB" dirty="0" smtClean="0"/>
              <a:t>!)</a:t>
            </a:r>
          </a:p>
          <a:p>
            <a:r>
              <a:rPr lang="en-GB" dirty="0" smtClean="0"/>
              <a:t>Model is </a:t>
            </a:r>
            <a:r>
              <a:rPr lang="en-GB" dirty="0" err="1" smtClean="0"/>
              <a:t>gemaakt</a:t>
            </a:r>
            <a:endParaRPr lang="en-GB" dirty="0" smtClean="0"/>
          </a:p>
          <a:p>
            <a:r>
              <a:rPr lang="en-GB" dirty="0" err="1" smtClean="0"/>
              <a:t>Nodig</a:t>
            </a:r>
            <a:r>
              <a:rPr lang="en-GB" dirty="0" smtClean="0"/>
              <a:t>: </a:t>
            </a:r>
            <a:r>
              <a:rPr lang="en-GB" dirty="0" err="1" smtClean="0"/>
              <a:t>testen</a:t>
            </a:r>
            <a:r>
              <a:rPr lang="en-GB" dirty="0" smtClean="0"/>
              <a:t>, </a:t>
            </a:r>
            <a:r>
              <a:rPr lang="en-GB" dirty="0" err="1" smtClean="0"/>
              <a:t>incorporeren</a:t>
            </a:r>
            <a:r>
              <a:rPr lang="en-GB" dirty="0" smtClean="0"/>
              <a:t> </a:t>
            </a:r>
            <a:r>
              <a:rPr lang="en-GB" dirty="0" err="1" smtClean="0"/>
              <a:t>maatregelen</a:t>
            </a:r>
            <a:r>
              <a:rPr lang="en-GB" dirty="0" smtClean="0"/>
              <a:t> 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026" name="Picture 2" descr="F:\Dropbox\2014_trb\mfdsim\model\10x10grid_cross_longOD_afgeknot_modOD4 rerouting 1000 s - 3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19" y="1305154"/>
            <a:ext cx="4524224" cy="33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Conclusies</a:t>
            </a:r>
            <a:r>
              <a:rPr lang="en-GB" dirty="0" smtClean="0"/>
              <a:t> en </a:t>
            </a:r>
            <a:r>
              <a:rPr lang="en-GB" dirty="0" err="1" smtClean="0"/>
              <a:t>vooruitblik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24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Contact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nl-NL" dirty="0" smtClean="0"/>
              <a:t>Victor Knoop</a:t>
            </a:r>
            <a:endParaRPr lang="nl-NL" noProof="0" dirty="0" smtClean="0"/>
          </a:p>
          <a:p>
            <a:pPr>
              <a:spcBef>
                <a:spcPts val="0"/>
              </a:spcBef>
              <a:buNone/>
            </a:pPr>
            <a:r>
              <a:rPr lang="nl-NL" noProof="0" dirty="0" smtClean="0"/>
              <a:t>TrafficQuest</a:t>
            </a:r>
          </a:p>
          <a:p>
            <a:pPr>
              <a:spcBef>
                <a:spcPts val="0"/>
              </a:spcBef>
              <a:buNone/>
            </a:pPr>
            <a:r>
              <a:rPr lang="nl-NL" noProof="0" dirty="0" smtClean="0"/>
              <a:t>E-mail: v.l.knoop@tudelft.nl</a:t>
            </a:r>
          </a:p>
          <a:p>
            <a:pPr>
              <a:spcBef>
                <a:spcPts val="0"/>
              </a:spcBef>
              <a:buNone/>
            </a:pPr>
            <a:endParaRPr lang="nl-NL" noProof="0" dirty="0" smtClean="0"/>
          </a:p>
          <a:p>
            <a:pPr>
              <a:spcBef>
                <a:spcPts val="0"/>
              </a:spcBef>
              <a:buNone/>
            </a:pPr>
            <a:endParaRPr lang="nl-NL" noProof="0" dirty="0" smtClean="0"/>
          </a:p>
          <a:p>
            <a:pPr>
              <a:spcBef>
                <a:spcPts val="0"/>
              </a:spcBef>
              <a:buNone/>
            </a:pPr>
            <a:endParaRPr lang="nl-NL" noProof="0" dirty="0" smtClean="0"/>
          </a:p>
          <a:p>
            <a:pPr>
              <a:spcBef>
                <a:spcPts val="0"/>
              </a:spcBef>
              <a:buNone/>
            </a:pPr>
            <a:endParaRPr lang="nl-NL" noProof="0" dirty="0" smtClean="0"/>
          </a:p>
          <a:p>
            <a:pPr>
              <a:buNone/>
            </a:pPr>
            <a:endParaRPr lang="nl-NL" noProof="0" dirty="0" smtClean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144" y="4239382"/>
            <a:ext cx="6888305" cy="197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616247-7C98-4B07-82C0-606B7FA688F7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 smtClean="0"/>
              <a:t>Bijdrage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Stedelijke</a:t>
            </a:r>
            <a:r>
              <a:rPr lang="en-GB" dirty="0" smtClean="0"/>
              <a:t> </a:t>
            </a:r>
            <a:r>
              <a:rPr lang="en-GB" dirty="0" err="1" smtClean="0"/>
              <a:t>gebieden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sterk</a:t>
            </a:r>
            <a:r>
              <a:rPr lang="en-GB" dirty="0" smtClean="0"/>
              <a:t> met </a:t>
            </a:r>
            <a:r>
              <a:rPr lang="en-GB" dirty="0" err="1" smtClean="0"/>
              <a:t>elkaar</a:t>
            </a:r>
            <a:r>
              <a:rPr lang="en-GB" dirty="0" smtClean="0"/>
              <a:t> </a:t>
            </a:r>
            <a:r>
              <a:rPr lang="en-GB" dirty="0" err="1" smtClean="0"/>
              <a:t>verbonden</a:t>
            </a:r>
            <a:r>
              <a:rPr lang="en-GB" dirty="0" smtClean="0"/>
              <a:t>, en </a:t>
            </a:r>
            <a:r>
              <a:rPr lang="en-GB" dirty="0" err="1" smtClean="0"/>
              <a:t>daarmee</a:t>
            </a:r>
            <a:r>
              <a:rPr lang="en-GB" dirty="0" smtClean="0"/>
              <a:t> </a:t>
            </a:r>
            <a:r>
              <a:rPr lang="en-GB" dirty="0" err="1" smtClean="0"/>
              <a:t>verkeersmaatregelen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endParaRPr lang="en-GB" noProof="0" dirty="0" smtClean="0"/>
          </a:p>
          <a:p>
            <a:r>
              <a:rPr lang="en-GB" noProof="0" dirty="0" err="1" smtClean="0"/>
              <a:t>Noodzaak</a:t>
            </a:r>
            <a:r>
              <a:rPr lang="en-GB" noProof="0" dirty="0" smtClean="0"/>
              <a:t> tot </a:t>
            </a:r>
            <a:r>
              <a:rPr lang="en-GB" noProof="0" dirty="0" err="1" smtClean="0"/>
              <a:t>dynamische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verkeersmodellen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voor</a:t>
            </a:r>
            <a:r>
              <a:rPr lang="en-GB" noProof="0" dirty="0" smtClean="0"/>
              <a:t> </a:t>
            </a:r>
            <a:r>
              <a:rPr lang="en-GB" noProof="0" dirty="0" err="1" smtClean="0"/>
              <a:t>langere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tijdsschaal</a:t>
            </a:r>
            <a:r>
              <a:rPr lang="en-GB" noProof="0" dirty="0" smtClean="0"/>
              <a:t> (1 </a:t>
            </a:r>
            <a:r>
              <a:rPr lang="en-GB" noProof="0" dirty="0" err="1" smtClean="0"/>
              <a:t>uur</a:t>
            </a:r>
            <a:r>
              <a:rPr lang="en-GB" noProof="0" dirty="0" smtClean="0"/>
              <a:t> en </a:t>
            </a:r>
            <a:r>
              <a:rPr lang="en-GB" noProof="0" dirty="0" err="1" smtClean="0"/>
              <a:t>meer</a:t>
            </a:r>
            <a:r>
              <a:rPr lang="en-GB" noProof="0" dirty="0" smtClean="0"/>
              <a:t>) en </a:t>
            </a:r>
            <a:r>
              <a:rPr lang="en-GB" noProof="0" dirty="0" err="1" smtClean="0"/>
              <a:t>groot</a:t>
            </a:r>
            <a:r>
              <a:rPr lang="en-GB" noProof="0" dirty="0" smtClean="0"/>
              <a:t> </a:t>
            </a:r>
            <a:r>
              <a:rPr lang="en-GB" noProof="0" dirty="0" err="1" smtClean="0"/>
              <a:t>gebied</a:t>
            </a:r>
            <a:endParaRPr lang="en-GB" noProof="0" dirty="0" smtClean="0"/>
          </a:p>
          <a:p>
            <a:r>
              <a:rPr lang="en-GB" noProof="0" dirty="0" err="1" smtClean="0"/>
              <a:t>Nieuwe</a:t>
            </a:r>
            <a:r>
              <a:rPr lang="en-GB" noProof="0" dirty="0" smtClean="0"/>
              <a:t> </a:t>
            </a:r>
            <a:r>
              <a:rPr lang="en-GB" noProof="0" dirty="0" err="1" smtClean="0"/>
              <a:t>mogelijkheid</a:t>
            </a:r>
            <a:r>
              <a:rPr lang="en-GB" noProof="0" dirty="0" smtClean="0"/>
              <a:t>: </a:t>
            </a:r>
            <a:r>
              <a:rPr lang="en-GB" noProof="0" dirty="0" err="1" smtClean="0"/>
              <a:t>simulatiemodel</a:t>
            </a:r>
            <a:r>
              <a:rPr lang="en-GB" noProof="0" dirty="0" smtClean="0"/>
              <a:t> op basis van </a:t>
            </a:r>
            <a:r>
              <a:rPr lang="en-GB" b="1" noProof="0" dirty="0" err="1" smtClean="0"/>
              <a:t>gebieden</a:t>
            </a:r>
            <a:endParaRPr lang="en-GB" b="1" noProof="0" dirty="0" smtClean="0"/>
          </a:p>
          <a:p>
            <a:endParaRPr lang="en-GB" b="1" noProof="0" dirty="0" smtClean="0"/>
          </a:p>
          <a:p>
            <a:endParaRPr lang="nl-NL" noProof="0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C99B1F-A1F9-452E-84B8-9D5ED3173FFC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 smtClean="0"/>
              <a:t>Voorspellen – het doel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1732943"/>
          </a:xfrm>
        </p:spPr>
        <p:txBody>
          <a:bodyPr>
            <a:normAutofit/>
          </a:bodyPr>
          <a:lstStyle/>
          <a:p>
            <a:r>
              <a:rPr lang="nl-NL" dirty="0" err="1" smtClean="0"/>
              <a:t>Verkeersmanagament</a:t>
            </a:r>
            <a:r>
              <a:rPr lang="nl-NL" dirty="0" smtClean="0"/>
              <a:t>-maatregelen kunnen dynamisch worden ingezet</a:t>
            </a:r>
          </a:p>
          <a:p>
            <a:r>
              <a:rPr lang="en-GB" noProof="0" dirty="0" smtClean="0"/>
              <a:t>De </a:t>
            </a:r>
            <a:r>
              <a:rPr lang="en-GB" noProof="0" dirty="0" err="1" smtClean="0"/>
              <a:t>beste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inzet</a:t>
            </a:r>
            <a:r>
              <a:rPr lang="en-GB" noProof="0" dirty="0" smtClean="0"/>
              <a:t> </a:t>
            </a:r>
            <a:r>
              <a:rPr lang="en-GB" noProof="0" dirty="0" err="1" smtClean="0"/>
              <a:t>kan</a:t>
            </a:r>
            <a:r>
              <a:rPr lang="en-GB" noProof="0" dirty="0" smtClean="0"/>
              <a:t> effect </a:t>
            </a:r>
            <a:r>
              <a:rPr lang="en-GB" noProof="0" dirty="0" err="1" smtClean="0"/>
              <a:t>hebben</a:t>
            </a:r>
            <a:r>
              <a:rPr lang="en-GB" noProof="0" dirty="0" smtClean="0"/>
              <a:t> over het </a:t>
            </a:r>
            <a:r>
              <a:rPr lang="en-GB" noProof="0" dirty="0" err="1" smtClean="0"/>
              <a:t>hele</a:t>
            </a:r>
            <a:r>
              <a:rPr lang="en-GB" noProof="0" dirty="0" smtClean="0"/>
              <a:t> </a:t>
            </a:r>
            <a:r>
              <a:rPr lang="en-GB" noProof="0" dirty="0" err="1" smtClean="0"/>
              <a:t>netwerk</a:t>
            </a:r>
            <a:endParaRPr lang="en-GB" noProof="0" dirty="0" smtClean="0"/>
          </a:p>
          <a:p>
            <a:r>
              <a:rPr lang="en-GB" noProof="0" dirty="0" err="1" smtClean="0"/>
              <a:t>Daarom</a:t>
            </a:r>
            <a:r>
              <a:rPr lang="en-GB" dirty="0" smtClean="0"/>
              <a:t>: </a:t>
            </a:r>
            <a:r>
              <a:rPr lang="en-GB" dirty="0" err="1" smtClean="0"/>
              <a:t>modelmatig</a:t>
            </a:r>
            <a:r>
              <a:rPr lang="en-GB" dirty="0" smtClean="0"/>
              <a:t> </a:t>
            </a:r>
            <a:r>
              <a:rPr lang="en-GB" dirty="0" err="1" smtClean="0"/>
              <a:t>voorspellen</a:t>
            </a:r>
            <a:r>
              <a:rPr lang="en-GB" dirty="0" smtClean="0"/>
              <a:t> in </a:t>
            </a:r>
            <a:r>
              <a:rPr lang="en-GB" dirty="0" err="1" smtClean="0"/>
              <a:t>optimalisatie</a:t>
            </a:r>
            <a:endParaRPr lang="nl-NL" noProof="0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C99B1F-A1F9-452E-84B8-9D5ED3173FFC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2838634" y="4931354"/>
            <a:ext cx="10734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Model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434982" y="5494351"/>
            <a:ext cx="14696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Maatregel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4525635" y="4929809"/>
            <a:ext cx="10734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Uitkomst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470470" y="4945711"/>
            <a:ext cx="10734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Meting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470470" y="5467443"/>
            <a:ext cx="13026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Aanname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bijv</a:t>
            </a:r>
            <a:r>
              <a:rPr lang="en-GB" dirty="0" smtClean="0"/>
              <a:t> </a:t>
            </a:r>
            <a:r>
              <a:rPr lang="en-GB" dirty="0" err="1" smtClean="0"/>
              <a:t>vraag</a:t>
            </a:r>
            <a:r>
              <a:rPr lang="en-GB" dirty="0" smtClean="0"/>
              <a:t>)</a:t>
            </a:r>
            <a:endParaRPr lang="nl-NL" dirty="0"/>
          </a:p>
        </p:txBody>
      </p:sp>
      <p:cxnSp>
        <p:nvCxnSpPr>
          <p:cNvPr id="17" name="Elbow Connector 16"/>
          <p:cNvCxnSpPr>
            <a:stCxn id="7" idx="1"/>
            <a:endCxn id="2" idx="2"/>
          </p:cNvCxnSpPr>
          <p:nvPr/>
        </p:nvCxnSpPr>
        <p:spPr>
          <a:xfrm rot="10800000">
            <a:off x="3375348" y="5315043"/>
            <a:ext cx="59635" cy="3639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" idx="3"/>
            <a:endCxn id="8" idx="1"/>
          </p:cNvCxnSpPr>
          <p:nvPr/>
        </p:nvCxnSpPr>
        <p:spPr>
          <a:xfrm flipV="1">
            <a:off x="3912060" y="5114475"/>
            <a:ext cx="613575" cy="154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82" name="Elbow Connector 207881"/>
          <p:cNvCxnSpPr>
            <a:stCxn id="207898" idx="2"/>
            <a:endCxn id="7" idx="3"/>
          </p:cNvCxnSpPr>
          <p:nvPr/>
        </p:nvCxnSpPr>
        <p:spPr>
          <a:xfrm rot="5400000">
            <a:off x="5527948" y="4778319"/>
            <a:ext cx="277398" cy="152399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883" name="Rectangle 207882"/>
          <p:cNvSpPr/>
          <p:nvPr/>
        </p:nvSpPr>
        <p:spPr>
          <a:xfrm>
            <a:off x="2639848" y="4667416"/>
            <a:ext cx="4397071" cy="1446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7887" name="Elbow Connector 207886"/>
          <p:cNvCxnSpPr>
            <a:stCxn id="207883" idx="1"/>
            <a:endCxn id="2" idx="1"/>
          </p:cNvCxnSpPr>
          <p:nvPr/>
        </p:nvCxnSpPr>
        <p:spPr>
          <a:xfrm rot="10800000" flipH="1">
            <a:off x="2639848" y="5116021"/>
            <a:ext cx="198786" cy="274575"/>
          </a:xfrm>
          <a:prstGeom prst="bentConnector3">
            <a:avLst>
              <a:gd name="adj1" fmla="val 249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92" name="Elbow Connector 207891"/>
          <p:cNvCxnSpPr>
            <a:stCxn id="10" idx="3"/>
            <a:endCxn id="207883" idx="1"/>
          </p:cNvCxnSpPr>
          <p:nvPr/>
        </p:nvCxnSpPr>
        <p:spPr>
          <a:xfrm>
            <a:off x="1543896" y="5130377"/>
            <a:ext cx="1095952" cy="260218"/>
          </a:xfrm>
          <a:prstGeom prst="bentConnector3">
            <a:avLst>
              <a:gd name="adj1" fmla="val 529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894" name="Elbow Connector 207893"/>
          <p:cNvCxnSpPr>
            <a:stCxn id="11" idx="3"/>
            <a:endCxn id="207883" idx="1"/>
          </p:cNvCxnSpPr>
          <p:nvPr/>
        </p:nvCxnSpPr>
        <p:spPr>
          <a:xfrm flipV="1">
            <a:off x="1773156" y="5390595"/>
            <a:ext cx="866692" cy="400014"/>
          </a:xfrm>
          <a:prstGeom prst="bentConnector3">
            <a:avLst>
              <a:gd name="adj1" fmla="val 389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900" name="Group 207899"/>
          <p:cNvGrpSpPr/>
          <p:nvPr/>
        </p:nvGrpSpPr>
        <p:grpSpPr>
          <a:xfrm>
            <a:off x="5907835" y="4835942"/>
            <a:ext cx="1183419" cy="565677"/>
            <a:chOff x="6313336" y="4931354"/>
            <a:chExt cx="1183419" cy="565677"/>
          </a:xfrm>
        </p:grpSpPr>
        <p:sp>
          <p:nvSpPr>
            <p:cNvPr id="207898" name="Diamond 207897"/>
            <p:cNvSpPr/>
            <p:nvPr/>
          </p:nvSpPr>
          <p:spPr>
            <a:xfrm>
              <a:off x="6313336" y="4931354"/>
              <a:ext cx="1041621" cy="565677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7899" name="TextBox 207898"/>
            <p:cNvSpPr txBox="1"/>
            <p:nvPr/>
          </p:nvSpPr>
          <p:spPr>
            <a:xfrm>
              <a:off x="6313336" y="5021263"/>
              <a:ext cx="1183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Optimum</a:t>
              </a:r>
              <a:endParaRPr lang="nl-NL" dirty="0"/>
            </a:p>
          </p:txBody>
        </p:sp>
      </p:grpSp>
      <p:cxnSp>
        <p:nvCxnSpPr>
          <p:cNvPr id="207903" name="Elbow Connector 207902"/>
          <p:cNvCxnSpPr>
            <a:stCxn id="8" idx="3"/>
            <a:endCxn id="207899" idx="1"/>
          </p:cNvCxnSpPr>
          <p:nvPr/>
        </p:nvCxnSpPr>
        <p:spPr>
          <a:xfrm flipV="1">
            <a:off x="5599061" y="5110517"/>
            <a:ext cx="308774" cy="395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88106" y="4796515"/>
            <a:ext cx="14696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Beste</a:t>
            </a:r>
            <a:r>
              <a:rPr lang="en-GB" dirty="0" smtClean="0"/>
              <a:t> </a:t>
            </a:r>
            <a:r>
              <a:rPr lang="en-GB" dirty="0" err="1" smtClean="0"/>
              <a:t>maatregel</a:t>
            </a:r>
            <a:endParaRPr lang="nl-NL" dirty="0"/>
          </a:p>
        </p:txBody>
      </p:sp>
      <p:cxnSp>
        <p:nvCxnSpPr>
          <p:cNvPr id="70" name="Straight Arrow Connector 69"/>
          <p:cNvCxnSpPr>
            <a:endCxn id="64" idx="1"/>
          </p:cNvCxnSpPr>
          <p:nvPr/>
        </p:nvCxnSpPr>
        <p:spPr>
          <a:xfrm flipV="1">
            <a:off x="6949456" y="5119681"/>
            <a:ext cx="438650" cy="2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36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noProof="0" dirty="0" smtClean="0"/>
              <a:t>Verkeersregeling: tijd- en ruimteschalen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 err="1" smtClean="0"/>
              <a:t>Tijdsschaal</a:t>
            </a:r>
            <a:r>
              <a:rPr lang="en-GB" noProof="0" dirty="0" smtClean="0"/>
              <a:t>: hoe </a:t>
            </a:r>
            <a:r>
              <a:rPr lang="en-GB" noProof="0" dirty="0" err="1" smtClean="0"/>
              <a:t>ver</a:t>
            </a:r>
            <a:r>
              <a:rPr lang="en-GB" noProof="0" dirty="0" smtClean="0"/>
              <a:t> </a:t>
            </a:r>
            <a:r>
              <a:rPr lang="en-GB" noProof="0" dirty="0" err="1" smtClean="0"/>
              <a:t>moet</a:t>
            </a:r>
            <a:r>
              <a:rPr lang="en-GB" noProof="0" dirty="0" smtClean="0"/>
              <a:t> je </a:t>
            </a:r>
            <a:r>
              <a:rPr lang="en-GB" noProof="0" dirty="0" err="1" smtClean="0"/>
              <a:t>vooruit</a:t>
            </a:r>
            <a:r>
              <a:rPr lang="en-GB" noProof="0" dirty="0" smtClean="0"/>
              <a:t> </a:t>
            </a:r>
            <a:r>
              <a:rPr lang="en-GB" noProof="0" dirty="0" err="1" smtClean="0"/>
              <a:t>voorspellen</a:t>
            </a:r>
            <a:r>
              <a:rPr lang="en-GB" noProof="0" dirty="0" smtClean="0"/>
              <a:t>?</a:t>
            </a:r>
          </a:p>
          <a:p>
            <a:r>
              <a:rPr lang="en-GB" dirty="0" err="1" smtClean="0"/>
              <a:t>Ruimteschaal</a:t>
            </a:r>
            <a:r>
              <a:rPr lang="en-GB" dirty="0" smtClean="0"/>
              <a:t>: </a:t>
            </a:r>
            <a:r>
              <a:rPr lang="en-GB" dirty="0" err="1" smtClean="0"/>
              <a:t>welk</a:t>
            </a:r>
            <a:r>
              <a:rPr lang="en-GB" dirty="0" smtClean="0"/>
              <a:t> </a:t>
            </a:r>
            <a:r>
              <a:rPr lang="en-GB" dirty="0" err="1" smtClean="0"/>
              <a:t>gebied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je </a:t>
            </a:r>
            <a:r>
              <a:rPr lang="en-GB" dirty="0" err="1" smtClean="0"/>
              <a:t>meenemen</a:t>
            </a:r>
            <a:r>
              <a:rPr lang="en-GB" dirty="0" smtClean="0"/>
              <a:t>?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C99B1F-A1F9-452E-84B8-9D5ED3173FFC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23234" r="27076" b="10684"/>
          <a:stretch/>
        </p:blipFill>
        <p:spPr bwMode="auto">
          <a:xfrm>
            <a:off x="3047999" y="3439887"/>
            <a:ext cx="3904342" cy="317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6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Statisch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dynamisch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Statische</a:t>
            </a:r>
            <a:r>
              <a:rPr lang="en-GB" dirty="0" smtClean="0"/>
              <a:t> </a:t>
            </a:r>
            <a:r>
              <a:rPr lang="en-GB" dirty="0" err="1" smtClean="0"/>
              <a:t>modellen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</a:t>
            </a:r>
            <a:r>
              <a:rPr lang="en-GB" dirty="0" err="1" smtClean="0"/>
              <a:t>tijdscomponent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Bijv</a:t>
            </a:r>
            <a:r>
              <a:rPr lang="en-GB" dirty="0" smtClean="0"/>
              <a:t>, </a:t>
            </a:r>
            <a:r>
              <a:rPr lang="en-GB" dirty="0" err="1" smtClean="0"/>
              <a:t>strategische</a:t>
            </a:r>
            <a:r>
              <a:rPr lang="en-GB" dirty="0" smtClean="0"/>
              <a:t> </a:t>
            </a:r>
            <a:r>
              <a:rPr lang="en-GB" dirty="0" err="1" smtClean="0"/>
              <a:t>modellen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beslissingen</a:t>
            </a:r>
            <a:r>
              <a:rPr lang="en-GB" dirty="0" smtClean="0"/>
              <a:t> </a:t>
            </a:r>
            <a:r>
              <a:rPr lang="en-GB" dirty="0" err="1" smtClean="0"/>
              <a:t>infrastructuur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Dynamische</a:t>
            </a:r>
            <a:r>
              <a:rPr lang="en-GB" dirty="0" smtClean="0"/>
              <a:t> </a:t>
            </a:r>
            <a:r>
              <a:rPr lang="en-GB" dirty="0" err="1" smtClean="0"/>
              <a:t>modellen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tijdscomponent</a:t>
            </a:r>
            <a:endParaRPr lang="en-GB" dirty="0" smtClean="0"/>
          </a:p>
          <a:p>
            <a:pPr lvl="1"/>
            <a:r>
              <a:rPr lang="en-GB" dirty="0" err="1" smtClean="0"/>
              <a:t>Vraagpatroon</a:t>
            </a:r>
            <a:endParaRPr lang="en-GB" dirty="0" smtClean="0"/>
          </a:p>
          <a:p>
            <a:pPr lvl="1"/>
            <a:r>
              <a:rPr lang="en-GB" dirty="0" err="1" smtClean="0"/>
              <a:t>Filevorming</a:t>
            </a:r>
            <a:endParaRPr lang="en-GB" dirty="0" smtClean="0"/>
          </a:p>
          <a:p>
            <a:pPr lvl="1"/>
            <a:r>
              <a:rPr lang="en-GB" dirty="0" err="1" smtClean="0"/>
              <a:t>Filelokatie</a:t>
            </a:r>
            <a:r>
              <a:rPr lang="en-GB" dirty="0" smtClean="0"/>
              <a:t> (</a:t>
            </a:r>
            <a:r>
              <a:rPr lang="en-GB" dirty="0" err="1" smtClean="0"/>
              <a:t>fileterugslag</a:t>
            </a:r>
            <a:r>
              <a:rPr lang="en-GB" dirty="0" smtClean="0"/>
              <a:t>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we al?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/>
              <a:t>Tussenconclusie</a:t>
            </a:r>
            <a:r>
              <a:rPr lang="en-GB" dirty="0"/>
              <a:t>: </a:t>
            </a:r>
            <a:r>
              <a:rPr lang="en-GB" dirty="0" err="1"/>
              <a:t>dynamisch</a:t>
            </a:r>
            <a:r>
              <a:rPr lang="en-GB" dirty="0"/>
              <a:t> model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 smtClean="0"/>
              <a:t>tijddsch</a:t>
            </a:r>
            <a:r>
              <a:rPr lang="nl-NL" dirty="0" smtClean="0"/>
              <a:t>aal 1+ uur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57332" r="8934" b="15964"/>
          <a:stretch/>
        </p:blipFill>
        <p:spPr bwMode="auto">
          <a:xfrm>
            <a:off x="128779" y="2612571"/>
            <a:ext cx="8558021" cy="16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8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Gebiedsniveau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580003"/>
          </a:xfrm>
        </p:spPr>
        <p:txBody>
          <a:bodyPr/>
          <a:lstStyle/>
          <a:p>
            <a:r>
              <a:rPr lang="en-GB" dirty="0" smtClean="0"/>
              <a:t>“Fundamental diagram” op </a:t>
            </a:r>
            <a:r>
              <a:rPr lang="en-GB" dirty="0" err="1" smtClean="0"/>
              <a:t>weg-niveau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theorie</a:t>
            </a:r>
            <a:r>
              <a:rPr lang="en-GB" dirty="0" smtClean="0"/>
              <a:t>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9176" r="21590" b="40494"/>
          <a:stretch/>
        </p:blipFill>
        <p:spPr bwMode="auto">
          <a:xfrm>
            <a:off x="987947" y="3093057"/>
            <a:ext cx="7333041" cy="23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494846" y="3204376"/>
            <a:ext cx="3291840" cy="2011680"/>
            <a:chOff x="1494845" y="3204376"/>
            <a:chExt cx="2789583" cy="201168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94845" y="3204376"/>
              <a:ext cx="0" cy="20116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494845" y="5216056"/>
              <a:ext cx="27895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094506" y="5305287"/>
            <a:ext cx="2906865" cy="427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Dichtheid</a:t>
            </a:r>
            <a:r>
              <a:rPr lang="en-GB" dirty="0" smtClean="0"/>
              <a:t> (</a:t>
            </a:r>
            <a:r>
              <a:rPr lang="en-GB" dirty="0" err="1" smtClean="0"/>
              <a:t>vtg</a:t>
            </a:r>
            <a:r>
              <a:rPr lang="en-GB" dirty="0" smtClean="0"/>
              <a:t>/km/</a:t>
            </a:r>
            <a:r>
              <a:rPr lang="en-GB" dirty="0" err="1" smtClean="0"/>
              <a:t>strook</a:t>
            </a:r>
            <a:r>
              <a:rPr lang="en-GB" dirty="0" smtClean="0"/>
              <a:t>)</a:t>
            </a:r>
            <a:endParaRPr lang="nl-NL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16200000">
            <a:off x="92542" y="3829436"/>
            <a:ext cx="2345637" cy="427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Stroom</a:t>
            </a:r>
            <a:r>
              <a:rPr lang="en-GB" dirty="0" smtClean="0"/>
              <a:t> (</a:t>
            </a:r>
            <a:r>
              <a:rPr lang="en-GB" dirty="0" err="1" smtClean="0"/>
              <a:t>vtg</a:t>
            </a:r>
            <a:r>
              <a:rPr lang="en-GB" dirty="0" smtClean="0"/>
              <a:t>/u/</a:t>
            </a:r>
            <a:r>
              <a:rPr lang="en-GB" dirty="0" err="1" smtClean="0"/>
              <a:t>strook</a:t>
            </a:r>
            <a:r>
              <a:rPr lang="en-GB" dirty="0" smtClean="0"/>
              <a:t>)</a:t>
            </a:r>
            <a:endParaRPr lang="nl-NL" dirty="0"/>
          </a:p>
        </p:txBody>
      </p:sp>
      <p:sp>
        <p:nvSpPr>
          <p:cNvPr id="15" name="Freeform 14"/>
          <p:cNvSpPr/>
          <p:nvPr/>
        </p:nvSpPr>
        <p:spPr>
          <a:xfrm>
            <a:off x="1486895" y="3275937"/>
            <a:ext cx="2695492" cy="1948070"/>
          </a:xfrm>
          <a:custGeom>
            <a:avLst/>
            <a:gdLst>
              <a:gd name="connsiteX0" fmla="*/ 0 w 3029447"/>
              <a:gd name="connsiteY0" fmla="*/ 1606165 h 1614116"/>
              <a:gd name="connsiteX1" fmla="*/ 771276 w 3029447"/>
              <a:gd name="connsiteY1" fmla="*/ 1 h 1614116"/>
              <a:gd name="connsiteX2" fmla="*/ 3029447 w 3029447"/>
              <a:gd name="connsiteY2" fmla="*/ 1614116 h 161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9447" h="1614116">
                <a:moveTo>
                  <a:pt x="0" y="1606165"/>
                </a:moveTo>
                <a:cubicBezTo>
                  <a:pt x="133184" y="802420"/>
                  <a:pt x="266368" y="-1324"/>
                  <a:pt x="771276" y="1"/>
                </a:cubicBezTo>
                <a:cubicBezTo>
                  <a:pt x="1276184" y="1326"/>
                  <a:pt x="2152815" y="807721"/>
                  <a:pt x="3029447" y="161411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81208" y="5939791"/>
            <a:ext cx="1453433" cy="427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Praktijk</a:t>
            </a:r>
            <a:r>
              <a:rPr lang="en-GB" dirty="0" smtClean="0">
                <a:solidFill>
                  <a:srgbClr val="FF0000"/>
                </a:solidFill>
              </a:rPr>
              <a:t>…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4467" y="3140763"/>
            <a:ext cx="3932942" cy="2236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28530" y="5942940"/>
            <a:ext cx="1623060" cy="427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Gemiddeld</a:t>
            </a:r>
            <a:r>
              <a:rPr lang="en-GB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451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Netwerk</a:t>
            </a:r>
            <a:r>
              <a:rPr lang="en-GB" dirty="0" smtClean="0"/>
              <a:t> </a:t>
            </a:r>
            <a:r>
              <a:rPr lang="en-GB" dirty="0" err="1" smtClean="0"/>
              <a:t>Fundamenteel</a:t>
            </a:r>
            <a:r>
              <a:rPr lang="en-GB" dirty="0" smtClean="0"/>
              <a:t> Diagram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9" y="2133600"/>
            <a:ext cx="5459860" cy="40919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Vrije vorm 7"/>
          <p:cNvSpPr/>
          <p:nvPr/>
        </p:nvSpPr>
        <p:spPr>
          <a:xfrm>
            <a:off x="2336799" y="3267299"/>
            <a:ext cx="5094516" cy="2480359"/>
          </a:xfrm>
          <a:custGeom>
            <a:avLst/>
            <a:gdLst>
              <a:gd name="connsiteX0" fmla="*/ 0 w 4876800"/>
              <a:gd name="connsiteY0" fmla="*/ 2480359 h 2480359"/>
              <a:gd name="connsiteX1" fmla="*/ 1248229 w 4876800"/>
              <a:gd name="connsiteY1" fmla="*/ 491902 h 2480359"/>
              <a:gd name="connsiteX2" fmla="*/ 2510971 w 4876800"/>
              <a:gd name="connsiteY2" fmla="*/ 129045 h 2480359"/>
              <a:gd name="connsiteX3" fmla="*/ 4876800 w 4876800"/>
              <a:gd name="connsiteY3" fmla="*/ 2306188 h 24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2480359">
                <a:moveTo>
                  <a:pt x="0" y="2480359"/>
                </a:moveTo>
                <a:cubicBezTo>
                  <a:pt x="414867" y="1682073"/>
                  <a:pt x="829734" y="883788"/>
                  <a:pt x="1248229" y="491902"/>
                </a:cubicBezTo>
                <a:cubicBezTo>
                  <a:pt x="1666724" y="100016"/>
                  <a:pt x="1906209" y="-173336"/>
                  <a:pt x="2510971" y="129045"/>
                </a:cubicBezTo>
                <a:cubicBezTo>
                  <a:pt x="3115733" y="431426"/>
                  <a:pt x="3996266" y="1368807"/>
                  <a:pt x="4876800" y="2306188"/>
                </a:cubicBezTo>
              </a:path>
            </a:pathLst>
          </a:custGeom>
          <a:noFill/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85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Modellering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Directe</a:t>
            </a:r>
            <a:r>
              <a:rPr lang="en-GB" dirty="0" smtClean="0"/>
              <a:t> link </a:t>
            </a:r>
            <a:r>
              <a:rPr lang="en-GB" dirty="0" err="1" smtClean="0"/>
              <a:t>aantal</a:t>
            </a:r>
            <a:r>
              <a:rPr lang="en-GB" dirty="0" smtClean="0"/>
              <a:t> </a:t>
            </a:r>
            <a:r>
              <a:rPr lang="en-GB" dirty="0" err="1" smtClean="0"/>
              <a:t>voertuigen</a:t>
            </a:r>
            <a:r>
              <a:rPr lang="en-GB" dirty="0" smtClean="0"/>
              <a:t> &lt;-&gt; </a:t>
            </a:r>
            <a:r>
              <a:rPr lang="en-GB" dirty="0" err="1" smtClean="0"/>
              <a:t>snelheid</a:t>
            </a:r>
            <a:r>
              <a:rPr lang="en-GB" dirty="0" smtClean="0"/>
              <a:t> &lt;-&gt; </a:t>
            </a:r>
            <a:r>
              <a:rPr lang="en-GB" dirty="0" err="1" smtClean="0"/>
              <a:t>reistijd</a:t>
            </a:r>
            <a:endParaRPr lang="en-GB" dirty="0" smtClean="0"/>
          </a:p>
          <a:p>
            <a:r>
              <a:rPr lang="en-GB" dirty="0" err="1" smtClean="0"/>
              <a:t>Statisch</a:t>
            </a:r>
            <a:r>
              <a:rPr lang="en-GB" dirty="0" smtClean="0"/>
              <a:t> model</a:t>
            </a:r>
          </a:p>
          <a:p>
            <a:r>
              <a:rPr lang="en-GB" dirty="0" err="1" smtClean="0"/>
              <a:t>Vraag</a:t>
            </a:r>
            <a:r>
              <a:rPr lang="en-GB" dirty="0" smtClean="0"/>
              <a:t>: 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neemt</a:t>
            </a:r>
            <a:r>
              <a:rPr lang="en-GB" dirty="0" smtClean="0"/>
              <a:t> </a:t>
            </a:r>
            <a:r>
              <a:rPr lang="en-GB" dirty="0" err="1" smtClean="0"/>
              <a:t>welke</a:t>
            </a:r>
            <a:r>
              <a:rPr lang="en-GB" dirty="0" smtClean="0"/>
              <a:t> route? Hoe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voertuigen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Analogie</a:t>
            </a:r>
            <a:r>
              <a:rPr lang="en-GB" dirty="0" smtClean="0"/>
              <a:t> met BPR-</a:t>
            </a:r>
            <a:r>
              <a:rPr lang="en-GB" dirty="0" err="1" smtClean="0"/>
              <a:t>functie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T=T0*(1+(I/C)^4)</a:t>
            </a:r>
          </a:p>
          <a:p>
            <a:r>
              <a:rPr lang="en-GB" dirty="0" err="1" smtClean="0"/>
              <a:t>Analogie</a:t>
            </a:r>
            <a:r>
              <a:rPr lang="en-GB" dirty="0" smtClean="0"/>
              <a:t> met </a:t>
            </a:r>
            <a:r>
              <a:rPr lang="en-GB" dirty="0" err="1" smtClean="0"/>
              <a:t>relativistische</a:t>
            </a:r>
            <a:r>
              <a:rPr lang="en-GB" dirty="0" smtClean="0"/>
              <a:t> </a:t>
            </a:r>
            <a:r>
              <a:rPr lang="en-GB" dirty="0" err="1" smtClean="0"/>
              <a:t>vertraging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T=T0*1/</a:t>
            </a:r>
            <a:r>
              <a:rPr lang="en-GB" dirty="0" err="1" smtClean="0"/>
              <a:t>sqrt</a:t>
            </a:r>
            <a:r>
              <a:rPr lang="en-GB" dirty="0" smtClean="0"/>
              <a:t>(1-I^2/C^2)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81E9A2-AA20-4116-82BC-416BF67D5BB2}" type="datetime1">
              <a:rPr lang="nl-NL" smtClean="0"/>
              <a:t>16-10-2013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82D04-00E1-4452-B2C4-8595664668CF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272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243</Words>
  <Application>Microsoft Office PowerPoint</Application>
  <PresentationFormat>Diavoorstelling (4:3)</PresentationFormat>
  <Paragraphs>93</Paragraphs>
  <Slides>12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Office-thema</vt:lpstr>
      <vt:lpstr>Office-thema</vt:lpstr>
      <vt:lpstr>Verkeersvoorspellingen met modellen</vt:lpstr>
      <vt:lpstr>Bijdrage</vt:lpstr>
      <vt:lpstr>Voorspellen – het doel</vt:lpstr>
      <vt:lpstr>Verkeersregeling: tijd- en ruimteschalen</vt:lpstr>
      <vt:lpstr>Statisch vs dynamisch</vt:lpstr>
      <vt:lpstr>Wat hebben we al?</vt:lpstr>
      <vt:lpstr>Gebiedsniveau</vt:lpstr>
      <vt:lpstr>Netwerk Fundamenteel Diagram</vt:lpstr>
      <vt:lpstr>Modellering</vt:lpstr>
      <vt:lpstr>Modellering</vt:lpstr>
      <vt:lpstr>Conclusies en vooruitblik</vt:lpstr>
      <vt:lpstr>Contact</vt:lpstr>
    </vt:vector>
  </TitlesOfParts>
  <Company>Kicks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Alex Clumpkens</dc:creator>
  <cp:lastModifiedBy>Victor</cp:lastModifiedBy>
  <cp:revision>283</cp:revision>
  <dcterms:created xsi:type="dcterms:W3CDTF">2010-09-29T14:16:23Z</dcterms:created>
  <dcterms:modified xsi:type="dcterms:W3CDTF">2013-10-16T10:24:08Z</dcterms:modified>
</cp:coreProperties>
</file>