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495" r:id="rId2"/>
    <p:sldId id="549" r:id="rId3"/>
    <p:sldId id="562" r:id="rId4"/>
    <p:sldId id="561" r:id="rId5"/>
    <p:sldId id="552" r:id="rId6"/>
    <p:sldId id="553" r:id="rId7"/>
    <p:sldId id="563" r:id="rId8"/>
    <p:sldId id="567" r:id="rId9"/>
    <p:sldId id="568" r:id="rId10"/>
    <p:sldId id="569" r:id="rId11"/>
    <p:sldId id="570" r:id="rId12"/>
    <p:sldId id="560" r:id="rId13"/>
  </p:sldIdLst>
  <p:sldSz cx="9144000" cy="6858000" type="screen4x3"/>
  <p:notesSz cx="6794500" cy="9931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8CF0B"/>
    <a:srgbClr val="77C0D7"/>
    <a:srgbClr val="7BA0C9"/>
    <a:srgbClr val="0093AB"/>
    <a:srgbClr val="002B60"/>
    <a:srgbClr val="66BCAA"/>
    <a:srgbClr val="ADC610"/>
    <a:srgbClr val="0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0" autoAdjust="0"/>
    <p:restoredTop sz="94660"/>
  </p:normalViewPr>
  <p:slideViewPr>
    <p:cSldViewPr>
      <p:cViewPr>
        <p:scale>
          <a:sx n="75" d="100"/>
          <a:sy n="75" d="100"/>
        </p:scale>
        <p:origin x="-1530" y="-426"/>
      </p:cViewPr>
      <p:guideLst>
        <p:guide orient="horz" pos="4069"/>
        <p:guide pos="5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EF181F4-0BBB-6C4F-8A70-B861E3DE3F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6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DCB78EA-F791-024D-BF42-65CAF00DD7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58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466725" y="2057400"/>
            <a:ext cx="7467600" cy="1981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685800" y="3641725"/>
            <a:ext cx="243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fld id="{2CF8D92D-4A75-4B4B-BDF4-10DF706DEF78}" type="datetime1">
              <a:rPr lang="nl-NL" sz="1600" smtClean="0">
                <a:solidFill>
                  <a:schemeClr val="bg1"/>
                </a:solidFill>
                <a:cs typeface="+mn-cs"/>
              </a:rPr>
              <a:pPr algn="l" eaLnBrk="1" hangingPunct="1">
                <a:spcBef>
                  <a:spcPct val="50000"/>
                </a:spcBef>
                <a:defRPr/>
              </a:pPr>
              <a:t>4-10-2013</a:t>
            </a:fld>
            <a:endParaRPr lang="nl-NL" sz="1600" smtClean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0"/>
          <p:cNvSpPr txBox="1">
            <a:spLocks noChangeArrowheads="1"/>
          </p:cNvSpPr>
          <p:nvPr userDrawn="1"/>
        </p:nvSpPr>
        <p:spPr bwMode="auto">
          <a:xfrm>
            <a:off x="1498600" y="6572250"/>
            <a:ext cx="297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NL" sz="800" smtClean="0">
                <a:solidFill>
                  <a:schemeClr val="bg1"/>
                </a:solidFill>
              </a:rPr>
              <a:t>Challenge the future</a:t>
            </a:r>
            <a:endParaRPr lang="nl-NL" smtClean="0"/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1498600" y="6292850"/>
            <a:ext cx="990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Delft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University of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Technology</a:t>
            </a:r>
            <a:endParaRPr lang="nl-NL" smtClean="0"/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6931025" cy="457200"/>
          </a:xfrm>
        </p:spPr>
        <p:txBody>
          <a:bodyPr anchor="t"/>
          <a:lstStyle>
            <a:lvl1pPr marL="0" indent="0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743200"/>
            <a:ext cx="693102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  <a:latin typeface="Bookman Old Style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33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8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3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3" y="2286000"/>
            <a:ext cx="7648575" cy="304800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10140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5513" y="1828800"/>
            <a:ext cx="3748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26000" y="1828800"/>
            <a:ext cx="3748088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5513" y="3657600"/>
            <a:ext cx="3748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000" y="3657600"/>
            <a:ext cx="3748088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46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6069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3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9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69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64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4506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0"/>
            <a:ext cx="7659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640638" y="6297613"/>
            <a:ext cx="5397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fld id="{DF6E3944-D7A7-4641-96D2-A93A4D0634B0}" type="slidenum">
              <a:rPr lang="nl-NL" sz="1300"/>
              <a:pPr/>
              <a:t>‹nr.›</a:t>
            </a:fld>
            <a:endParaRPr lang="nl-NL" sz="1300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1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9" name="Text Box 23"/>
          <p:cNvSpPr txBox="1">
            <a:spLocks noChangeArrowheads="1"/>
          </p:cNvSpPr>
          <p:nvPr userDrawn="1"/>
        </p:nvSpPr>
        <p:spPr bwMode="auto">
          <a:xfrm>
            <a:off x="2123728" y="6248400"/>
            <a:ext cx="5420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400" dirty="0" err="1" smtClean="0"/>
              <a:t>Precise</a:t>
            </a:r>
            <a:r>
              <a:rPr lang="nl-NL" sz="1400" dirty="0" smtClean="0"/>
              <a:t> Point Positioning </a:t>
            </a:r>
            <a:endParaRPr lang="en-US" sz="1400" dirty="0" smtClean="0">
              <a:effectLst/>
            </a:endParaRPr>
          </a:p>
        </p:txBody>
      </p:sp>
      <p:sp>
        <p:nvSpPr>
          <p:cNvPr id="1035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8244408" y="6323745"/>
            <a:ext cx="914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2"/>
                </a:solidFill>
                <a:cs typeface="+mn-cs"/>
              </a:rPr>
              <a:t>|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6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957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338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1719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3792" y="2471936"/>
            <a:ext cx="7558608" cy="453008"/>
          </a:xfrm>
        </p:spPr>
        <p:txBody>
          <a:bodyPr/>
          <a:lstStyle/>
          <a:p>
            <a:pPr eaLnBrk="1" hangingPunct="1">
              <a:defRPr/>
            </a:pPr>
            <a:r>
              <a:rPr lang="en-US" sz="1900" dirty="0"/>
              <a:t>Single Frequency Precise Point Positioning:</a:t>
            </a:r>
          </a:p>
          <a:p>
            <a:pPr eaLnBrk="1" hangingPunct="1">
              <a:defRPr/>
            </a:pPr>
            <a:r>
              <a:rPr lang="en-US" sz="1900" dirty="0"/>
              <a:t>obtaining a map accurate to lane-level</a:t>
            </a:r>
            <a:endParaRPr lang="nl-NL" sz="19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3344863"/>
            <a:ext cx="701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dirty="0">
                <a:solidFill>
                  <a:schemeClr val="bg1"/>
                </a:solidFill>
              </a:rPr>
              <a:t>Victor </a:t>
            </a:r>
            <a:r>
              <a:rPr lang="nl-NL" sz="1600" dirty="0" smtClean="0">
                <a:solidFill>
                  <a:schemeClr val="bg1"/>
                </a:solidFill>
              </a:rPr>
              <a:t>L. Knoop, </a:t>
            </a:r>
            <a:r>
              <a:rPr lang="nl-NL" sz="1600" dirty="0" smtClean="0">
                <a:solidFill>
                  <a:schemeClr val="bg1"/>
                </a:solidFill>
              </a:rPr>
              <a:t>Peter de Bakker, Christian </a:t>
            </a:r>
            <a:r>
              <a:rPr lang="nl-NL" sz="1600" dirty="0" err="1" smtClean="0">
                <a:solidFill>
                  <a:schemeClr val="bg1"/>
                </a:solidFill>
              </a:rPr>
              <a:t>Tiberius</a:t>
            </a:r>
            <a:r>
              <a:rPr lang="nl-NL" sz="1600" dirty="0" smtClean="0">
                <a:solidFill>
                  <a:schemeClr val="bg1"/>
                </a:solidFill>
              </a:rPr>
              <a:t>, </a:t>
            </a:r>
            <a:r>
              <a:rPr lang="nl-NL" sz="1600" dirty="0" err="1" smtClean="0">
                <a:solidFill>
                  <a:schemeClr val="bg1"/>
                </a:solidFill>
              </a:rPr>
              <a:t>and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 smtClean="0">
                <a:solidFill>
                  <a:schemeClr val="bg1"/>
                </a:solidFill>
              </a:rPr>
              <a:t>Bart van </a:t>
            </a:r>
            <a:r>
              <a:rPr lang="nl-NL" sz="1600" dirty="0" err="1" smtClean="0">
                <a:solidFill>
                  <a:schemeClr val="bg1"/>
                </a:solidFill>
              </a:rPr>
              <a:t>Arem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55976" y="6093296"/>
            <a:ext cx="4411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200" dirty="0" smtClean="0">
                <a:cs typeface="Arial" charset="0"/>
              </a:rPr>
              <a:t>NWO – </a:t>
            </a:r>
            <a:r>
              <a:rPr lang="nl-NL" sz="1200" dirty="0" err="1" smtClean="0">
                <a:cs typeface="Arial" charset="0"/>
              </a:rPr>
              <a:t>There</a:t>
            </a:r>
            <a:r>
              <a:rPr lang="nl-NL" sz="1200" dirty="0" smtClean="0">
                <a:cs typeface="Arial" charset="0"/>
              </a:rPr>
              <a:t> is plenty of </a:t>
            </a:r>
            <a:r>
              <a:rPr lang="nl-NL" sz="1200" dirty="0" err="1" smtClean="0">
                <a:cs typeface="Arial" charset="0"/>
              </a:rPr>
              <a:t>lane</a:t>
            </a:r>
            <a:r>
              <a:rPr lang="nl-NL" sz="1200" dirty="0" smtClean="0">
                <a:cs typeface="Arial" charset="0"/>
              </a:rPr>
              <a:t> in the </a:t>
            </a:r>
            <a:r>
              <a:rPr lang="nl-NL" sz="1200" dirty="0" err="1" smtClean="0">
                <a:cs typeface="Arial" charset="0"/>
              </a:rPr>
              <a:t>other</a:t>
            </a:r>
            <a:r>
              <a:rPr lang="nl-NL" sz="1200" dirty="0" smtClean="0">
                <a:cs typeface="Arial" charset="0"/>
              </a:rPr>
              <a:t> </a:t>
            </a:r>
            <a:r>
              <a:rPr lang="nl-NL" sz="1200" dirty="0" err="1" smtClean="0">
                <a:cs typeface="Arial" charset="0"/>
              </a:rPr>
              <a:t>lane</a:t>
            </a:r>
            <a:endParaRPr lang="nl-NL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Fit the </a:t>
            </a:r>
            <a:r>
              <a:rPr lang="nl-NL" dirty="0" err="1" smtClean="0"/>
              <a:t>frequency</a:t>
            </a:r>
            <a:r>
              <a:rPr lang="nl-NL" dirty="0" smtClean="0"/>
              <a:t> of passing at a </a:t>
            </a:r>
            <a:r>
              <a:rPr lang="nl-NL" dirty="0" err="1" smtClean="0"/>
              <a:t>lateral</a:t>
            </a:r>
            <a:r>
              <a:rPr lang="nl-NL" dirty="0" smtClean="0"/>
              <a:t> </a:t>
            </a:r>
            <a:r>
              <a:rPr lang="nl-NL" dirty="0" err="1" smtClean="0"/>
              <a:t>position</a:t>
            </a:r>
            <a:endParaRPr lang="nl-NL" dirty="0" smtClean="0"/>
          </a:p>
          <a:p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normal</a:t>
            </a:r>
            <a:r>
              <a:rPr lang="nl-NL" dirty="0" smtClean="0"/>
              <a:t> </a:t>
            </a:r>
            <a:r>
              <a:rPr lang="nl-NL" dirty="0" err="1" smtClean="0"/>
              <a:t>distributions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29666" r="13571" b="19057"/>
          <a:stretch/>
        </p:blipFill>
        <p:spPr bwMode="auto">
          <a:xfrm>
            <a:off x="265262" y="2996952"/>
            <a:ext cx="8246539" cy="343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0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4" y="0"/>
            <a:ext cx="8478962" cy="1066800"/>
          </a:xfrm>
        </p:spPr>
        <p:txBody>
          <a:bodyPr/>
          <a:lstStyle/>
          <a:p>
            <a:r>
              <a:rPr lang="nl-NL" dirty="0" smtClean="0"/>
              <a:t>Combine 10 cross </a:t>
            </a:r>
            <a:r>
              <a:rPr lang="nl-NL" dirty="0" err="1" smtClean="0"/>
              <a:t>sections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56792"/>
            <a:ext cx="6984776" cy="1168152"/>
          </a:xfrm>
        </p:spPr>
        <p:txBody>
          <a:bodyPr/>
          <a:lstStyle/>
          <a:p>
            <a:r>
              <a:rPr lang="nl-NL" dirty="0" err="1" smtClean="0"/>
              <a:t>Increase</a:t>
            </a:r>
            <a:r>
              <a:rPr lang="nl-NL" dirty="0" smtClean="0"/>
              <a:t> data sample</a:t>
            </a:r>
          </a:p>
          <a:p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works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same</a:t>
            </a:r>
            <a:r>
              <a:rPr lang="nl-NL" dirty="0" smtClean="0"/>
              <a:t> </a:t>
            </a:r>
            <a:r>
              <a:rPr lang="nl-NL" dirty="0" err="1" smtClean="0"/>
              <a:t>road</a:t>
            </a:r>
            <a:r>
              <a:rPr lang="nl-NL" dirty="0" smtClean="0"/>
              <a:t> </a:t>
            </a:r>
            <a:r>
              <a:rPr lang="nl-NL" dirty="0" err="1" smtClean="0"/>
              <a:t>layout</a:t>
            </a:r>
            <a:r>
              <a:rPr lang="nl-NL" dirty="0" smtClean="0"/>
              <a:t> (</a:t>
            </a:r>
            <a:r>
              <a:rPr lang="nl-NL" dirty="0" err="1" smtClean="0"/>
              <a:t>laterally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3" t="18467" r="6786" b="31827"/>
          <a:stretch/>
        </p:blipFill>
        <p:spPr bwMode="auto">
          <a:xfrm>
            <a:off x="270343" y="2636912"/>
            <a:ext cx="423763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5"/>
          <p:cNvCxnSpPr/>
          <p:nvPr/>
        </p:nvCxnSpPr>
        <p:spPr bwMode="auto">
          <a:xfrm flipV="1">
            <a:off x="1209316" y="3773010"/>
            <a:ext cx="663872" cy="3306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echte verbindingslijn 7"/>
          <p:cNvCxnSpPr/>
          <p:nvPr/>
        </p:nvCxnSpPr>
        <p:spPr bwMode="auto">
          <a:xfrm flipV="1">
            <a:off x="1541252" y="4403455"/>
            <a:ext cx="663872" cy="3306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Rechte verbindingslijn 8"/>
          <p:cNvCxnSpPr/>
          <p:nvPr/>
        </p:nvCxnSpPr>
        <p:spPr bwMode="auto">
          <a:xfrm flipV="1">
            <a:off x="1693652" y="4738341"/>
            <a:ext cx="663872" cy="3306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Rechte verbindingslijn 9"/>
          <p:cNvCxnSpPr/>
          <p:nvPr/>
        </p:nvCxnSpPr>
        <p:spPr bwMode="auto">
          <a:xfrm flipV="1">
            <a:off x="1029780" y="3442314"/>
            <a:ext cx="663872" cy="3306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Rechte verbindingslijn 10"/>
          <p:cNvCxnSpPr/>
          <p:nvPr/>
        </p:nvCxnSpPr>
        <p:spPr bwMode="auto">
          <a:xfrm flipV="1">
            <a:off x="848764" y="3111618"/>
            <a:ext cx="663872" cy="3306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Rechte verbindingslijn 11"/>
          <p:cNvCxnSpPr/>
          <p:nvPr/>
        </p:nvCxnSpPr>
        <p:spPr bwMode="auto">
          <a:xfrm flipV="1">
            <a:off x="1873188" y="5129333"/>
            <a:ext cx="663872" cy="3306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23575" r="50000" b="24951"/>
          <a:stretch/>
        </p:blipFill>
        <p:spPr bwMode="auto">
          <a:xfrm>
            <a:off x="4283968" y="2822111"/>
            <a:ext cx="3543692" cy="272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(Practical) </a:t>
            </a:r>
            <a:r>
              <a:rPr lang="nl-NL" dirty="0" err="1" smtClean="0"/>
              <a:t>conclusions</a:t>
            </a:r>
            <a:r>
              <a:rPr lang="nl-NL" dirty="0" smtClean="0"/>
              <a:t> &amp; 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3" y="1828800"/>
            <a:ext cx="7894959" cy="4048472"/>
          </a:xfrm>
        </p:spPr>
        <p:txBody>
          <a:bodyPr/>
          <a:lstStyle/>
          <a:p>
            <a:r>
              <a:rPr lang="nl-NL" dirty="0"/>
              <a:t>~100 USD receiver </a:t>
            </a:r>
            <a:r>
              <a:rPr lang="nl-NL" dirty="0" err="1"/>
              <a:t>detecting</a:t>
            </a:r>
            <a:r>
              <a:rPr lang="nl-NL" dirty="0"/>
              <a:t> at </a:t>
            </a:r>
            <a:r>
              <a:rPr lang="nl-NL" dirty="0" smtClean="0"/>
              <a:t>~</a:t>
            </a:r>
            <a:r>
              <a:rPr lang="nl-NL" dirty="0"/>
              <a:t>d</a:t>
            </a:r>
            <a:r>
              <a:rPr lang="nl-NL" dirty="0" smtClean="0"/>
              <a:t>m </a:t>
            </a:r>
            <a:r>
              <a:rPr lang="nl-NL" dirty="0" err="1" smtClean="0"/>
              <a:t>accuracy</a:t>
            </a:r>
            <a:endParaRPr lang="nl-NL" dirty="0" smtClean="0"/>
          </a:p>
          <a:p>
            <a:r>
              <a:rPr lang="nl-NL" dirty="0" smtClean="0"/>
              <a:t>Easy </a:t>
            </a:r>
            <a:r>
              <a:rPr lang="nl-NL" dirty="0" err="1" smtClean="0"/>
              <a:t>implementation</a:t>
            </a:r>
            <a:r>
              <a:rPr lang="nl-NL" dirty="0" smtClean="0"/>
              <a:t> in-</a:t>
            </a:r>
            <a:r>
              <a:rPr lang="nl-NL" dirty="0" err="1" smtClean="0"/>
              <a:t>car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(mobile </a:t>
            </a:r>
            <a:r>
              <a:rPr lang="nl-NL" dirty="0" err="1" smtClean="0"/>
              <a:t>phone</a:t>
            </a:r>
            <a:r>
              <a:rPr lang="nl-NL" dirty="0" smtClean="0"/>
              <a:t> a bit more </a:t>
            </a:r>
            <a:r>
              <a:rPr lang="nl-NL" dirty="0" err="1" smtClean="0"/>
              <a:t>difficult</a:t>
            </a:r>
            <a:r>
              <a:rPr lang="nl-NL" dirty="0" smtClean="0"/>
              <a:t>)</a:t>
            </a:r>
          </a:p>
          <a:p>
            <a:r>
              <a:rPr lang="nl-NL" dirty="0" smtClean="0"/>
              <a:t>Lane </a:t>
            </a:r>
            <a:r>
              <a:rPr lang="nl-NL" dirty="0" err="1" smtClean="0"/>
              <a:t>mapping</a:t>
            </a:r>
            <a:r>
              <a:rPr lang="nl-NL" dirty="0" smtClean="0"/>
              <a:t> is </a:t>
            </a:r>
            <a:r>
              <a:rPr lang="nl-NL" dirty="0" err="1" smtClean="0"/>
              <a:t>possible</a:t>
            </a:r>
            <a:endParaRPr lang="nl-NL" dirty="0"/>
          </a:p>
          <a:p>
            <a:pPr lvl="1"/>
            <a:r>
              <a:rPr lang="nl-NL" dirty="0" smtClean="0"/>
              <a:t>100 </a:t>
            </a:r>
            <a:r>
              <a:rPr lang="nl-NL" dirty="0" err="1" smtClean="0"/>
              <a:t>vehicles</a:t>
            </a:r>
            <a:r>
              <a:rPr lang="nl-NL" dirty="0" smtClean="0"/>
              <a:t> </a:t>
            </a:r>
            <a:r>
              <a:rPr lang="nl-NL" dirty="0" smtClean="0"/>
              <a:t>passing =&gt; </a:t>
            </a:r>
            <a:br>
              <a:rPr lang="nl-NL" dirty="0" smtClean="0"/>
            </a:br>
            <a:r>
              <a:rPr lang="nl-NL" dirty="0" smtClean="0"/>
              <a:t>Collect </a:t>
            </a:r>
            <a:r>
              <a:rPr lang="nl-NL" dirty="0" err="1" smtClean="0"/>
              <a:t>trajectories</a:t>
            </a:r>
            <a:r>
              <a:rPr lang="nl-NL" dirty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openstreetmap</a:t>
            </a:r>
            <a:r>
              <a:rPr lang="nl-NL" dirty="0" smtClean="0"/>
              <a:t>, TomTom)</a:t>
            </a:r>
          </a:p>
          <a:p>
            <a:r>
              <a:rPr lang="nl-NL" dirty="0" smtClean="0"/>
              <a:t>New </a:t>
            </a:r>
            <a:r>
              <a:rPr lang="nl-NL" dirty="0" err="1" smtClean="0"/>
              <a:t>possiblities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management </a:t>
            </a:r>
            <a:r>
              <a:rPr lang="nl-NL" dirty="0" err="1" smtClean="0"/>
              <a:t>and</a:t>
            </a:r>
            <a:r>
              <a:rPr lang="nl-NL" dirty="0" smtClean="0"/>
              <a:t> intelligent </a:t>
            </a:r>
            <a:r>
              <a:rPr lang="nl-NL" dirty="0" err="1" smtClean="0"/>
              <a:t>vehicles</a:t>
            </a:r>
            <a:endParaRPr lang="nl-NL" dirty="0" smtClean="0"/>
          </a:p>
          <a:p>
            <a:r>
              <a:rPr lang="nl-NL" dirty="0" smtClean="0"/>
              <a:t>Field </a:t>
            </a:r>
            <a:r>
              <a:rPr lang="nl-NL" dirty="0" err="1" smtClean="0"/>
              <a:t>operation</a:t>
            </a:r>
            <a:r>
              <a:rPr lang="nl-NL" dirty="0" err="1" smtClean="0"/>
              <a:t>al</a:t>
            </a:r>
            <a:r>
              <a:rPr lang="nl-NL" dirty="0" smtClean="0"/>
              <a:t> test </a:t>
            </a:r>
            <a:r>
              <a:rPr lang="nl-NL" dirty="0" smtClean="0"/>
              <a:t>shows </a:t>
            </a:r>
            <a:r>
              <a:rPr lang="nl-NL" dirty="0" err="1" smtClean="0"/>
              <a:t>feasibility</a:t>
            </a:r>
            <a:endParaRPr lang="nl-NL" dirty="0" smtClean="0"/>
          </a:p>
          <a:p>
            <a:r>
              <a:rPr lang="nl-NL" dirty="0" smtClean="0"/>
              <a:t>Next: </a:t>
            </a:r>
          </a:p>
          <a:p>
            <a:pPr lvl="1"/>
            <a:r>
              <a:rPr lang="nl-NL" dirty="0" err="1" smtClean="0"/>
              <a:t>integration</a:t>
            </a:r>
            <a:r>
              <a:rPr lang="nl-NL" dirty="0" smtClean="0"/>
              <a:t> in commercial </a:t>
            </a:r>
            <a:r>
              <a:rPr lang="nl-NL" dirty="0" err="1" smtClean="0"/>
              <a:t>devices</a:t>
            </a:r>
            <a:endParaRPr lang="nl-NL" dirty="0" smtClean="0"/>
          </a:p>
          <a:p>
            <a:pPr lvl="1"/>
            <a:r>
              <a:rPr lang="nl-NL" dirty="0" smtClean="0"/>
              <a:t>More </a:t>
            </a:r>
            <a:r>
              <a:rPr lang="nl-NL" dirty="0" err="1" smtClean="0"/>
              <a:t>challanging</a:t>
            </a:r>
            <a:r>
              <a:rPr lang="nl-NL" dirty="0" smtClean="0"/>
              <a:t> </a:t>
            </a:r>
            <a:r>
              <a:rPr lang="nl-NL" dirty="0" err="1" smtClean="0"/>
              <a:t>conditions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11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Contribution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New </a:t>
            </a:r>
            <a:r>
              <a:rPr lang="nl-NL" dirty="0" err="1" smtClean="0"/>
              <a:t>technique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dm-accurate gps </a:t>
            </a:r>
            <a:r>
              <a:rPr lang="nl-NL" dirty="0" err="1" smtClean="0"/>
              <a:t>position</a:t>
            </a:r>
            <a:endParaRPr lang="nl-NL" dirty="0" smtClean="0"/>
          </a:p>
          <a:p>
            <a:pPr lvl="1"/>
            <a:r>
              <a:rPr lang="nl-NL" dirty="0" err="1" smtClean="0"/>
              <a:t>Cost</a:t>
            </a:r>
            <a:r>
              <a:rPr lang="nl-NL" dirty="0" smtClean="0"/>
              <a:t>: ~ 100 USD</a:t>
            </a:r>
          </a:p>
          <a:p>
            <a:pPr lvl="1"/>
            <a:r>
              <a:rPr lang="nl-NL" dirty="0" smtClean="0"/>
              <a:t>Easy </a:t>
            </a:r>
            <a:r>
              <a:rPr lang="nl-NL" dirty="0" err="1" smtClean="0"/>
              <a:t>to</a:t>
            </a:r>
            <a:r>
              <a:rPr lang="nl-NL" dirty="0" smtClean="0"/>
              <a:t> set up</a:t>
            </a:r>
          </a:p>
          <a:p>
            <a:r>
              <a:rPr lang="nl-NL" dirty="0" smtClean="0"/>
              <a:t>More accurate </a:t>
            </a:r>
            <a:r>
              <a:rPr lang="nl-NL" dirty="0" err="1" smtClean="0"/>
              <a:t>than</a:t>
            </a:r>
            <a:r>
              <a:rPr lang="nl-NL" dirty="0" smtClean="0"/>
              <a:t> a </a:t>
            </a:r>
            <a:r>
              <a:rPr lang="nl-NL" dirty="0" err="1" smtClean="0"/>
              <a:t>lane</a:t>
            </a:r>
            <a:r>
              <a:rPr lang="nl-NL" dirty="0" smtClean="0"/>
              <a:t> </a:t>
            </a:r>
            <a:r>
              <a:rPr lang="nl-NL" dirty="0" err="1" smtClean="0"/>
              <a:t>width</a:t>
            </a:r>
            <a:endParaRPr lang="nl-NL" dirty="0" smtClean="0"/>
          </a:p>
          <a:p>
            <a:r>
              <a:rPr lang="nl-NL" dirty="0" err="1" smtClean="0"/>
              <a:t>Automatically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maps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lane</a:t>
            </a:r>
            <a:r>
              <a:rPr lang="nl-NL" dirty="0" smtClean="0"/>
              <a:t> </a:t>
            </a:r>
            <a:r>
              <a:rPr lang="nl-NL" dirty="0" err="1" smtClean="0"/>
              <a:t>positions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field test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83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Motivation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Large focus on </a:t>
            </a:r>
            <a:r>
              <a:rPr lang="nl-NL" dirty="0" err="1" smtClean="0"/>
              <a:t>lateral</a:t>
            </a:r>
            <a:r>
              <a:rPr lang="nl-NL" dirty="0" smtClean="0"/>
              <a:t> management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err="1" smtClean="0"/>
              <a:t>cooperative</a:t>
            </a:r>
            <a:r>
              <a:rPr lang="nl-NL" dirty="0" smtClean="0"/>
              <a:t> </a:t>
            </a:r>
            <a:r>
              <a:rPr lang="nl-NL" dirty="0" err="1" smtClean="0"/>
              <a:t>active</a:t>
            </a:r>
            <a:r>
              <a:rPr lang="nl-NL" dirty="0" smtClean="0"/>
              <a:t> cruise control)</a:t>
            </a:r>
          </a:p>
          <a:p>
            <a:r>
              <a:rPr lang="nl-NL" dirty="0" smtClean="0"/>
              <a:t>Lane-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freeway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advice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improve</a:t>
            </a:r>
            <a:r>
              <a:rPr lang="nl-NL" dirty="0" smtClean="0"/>
              <a:t> flow</a:t>
            </a:r>
          </a:p>
          <a:p>
            <a:r>
              <a:rPr lang="nl-NL" dirty="0" smtClean="0"/>
              <a:t>Next step </a:t>
            </a:r>
            <a:r>
              <a:rPr lang="nl-NL" dirty="0" err="1" smtClean="0"/>
              <a:t>towards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automated</a:t>
            </a:r>
            <a:r>
              <a:rPr lang="nl-NL" dirty="0" smtClean="0"/>
              <a:t> </a:t>
            </a:r>
            <a:r>
              <a:rPr lang="nl-NL" dirty="0" err="1" smtClean="0"/>
              <a:t>vehicles</a:t>
            </a:r>
            <a:endParaRPr lang="nl-NL" dirty="0" smtClean="0"/>
          </a:p>
          <a:p>
            <a:r>
              <a:rPr lang="nl-NL" dirty="0" smtClean="0"/>
              <a:t>2 steps:</a:t>
            </a:r>
            <a:br>
              <a:rPr lang="nl-NL" dirty="0" smtClean="0"/>
            </a:br>
            <a:r>
              <a:rPr lang="nl-NL" dirty="0" smtClean="0"/>
              <a:t>1)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lane</a:t>
            </a:r>
            <a:r>
              <a:rPr lang="nl-NL" dirty="0" smtClean="0"/>
              <a:t> </a:t>
            </a:r>
            <a:r>
              <a:rPr lang="nl-NL" dirty="0" err="1" smtClean="0"/>
              <a:t>positions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2) </a:t>
            </a:r>
            <a:r>
              <a:rPr lang="nl-NL" dirty="0" err="1" smtClean="0"/>
              <a:t>determine</a:t>
            </a:r>
            <a:r>
              <a:rPr lang="nl-NL" dirty="0" smtClean="0"/>
              <a:t> </a:t>
            </a:r>
            <a:r>
              <a:rPr lang="nl-NL" dirty="0" err="1" smtClean="0"/>
              <a:t>lane</a:t>
            </a:r>
            <a:r>
              <a:rPr lang="nl-NL" dirty="0" smtClean="0"/>
              <a:t> of </a:t>
            </a:r>
            <a:r>
              <a:rPr lang="nl-NL" dirty="0" err="1" smtClean="0"/>
              <a:t>veh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96" y="2828933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25398"/>
            <a:ext cx="4674096" cy="32071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Regular</a:t>
            </a:r>
            <a:r>
              <a:rPr lang="nl-NL" dirty="0" smtClean="0"/>
              <a:t> GPS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Three </a:t>
            </a:r>
            <a:r>
              <a:rPr lang="nl-NL" dirty="0" err="1" smtClean="0"/>
              <a:t>dimensions</a:t>
            </a:r>
            <a:r>
              <a:rPr lang="nl-NL" dirty="0" smtClean="0"/>
              <a:t> =&gt; 4 </a:t>
            </a:r>
            <a:r>
              <a:rPr lang="nl-NL" dirty="0" err="1" smtClean="0"/>
              <a:t>satellites</a:t>
            </a:r>
            <a:endParaRPr lang="nl-NL" dirty="0"/>
          </a:p>
        </p:txBody>
      </p:sp>
      <p:pic>
        <p:nvPicPr>
          <p:cNvPr id="5" name="Afbeelding 4" descr="BU0094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1078825" cy="1380896"/>
          </a:xfrm>
          <a:prstGeom prst="rect">
            <a:avLst/>
          </a:prstGeom>
        </p:spPr>
      </p:pic>
      <p:pic>
        <p:nvPicPr>
          <p:cNvPr id="6" name="Afbeelding 5" descr="BU0094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1078825" cy="1380896"/>
          </a:xfrm>
          <a:prstGeom prst="rect">
            <a:avLst/>
          </a:prstGeom>
        </p:spPr>
      </p:pic>
      <p:pic>
        <p:nvPicPr>
          <p:cNvPr id="10" name="Picture 19" descr="j02129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3789040"/>
            <a:ext cx="792163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BU0094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8920"/>
            <a:ext cx="1078825" cy="1380896"/>
          </a:xfrm>
          <a:prstGeom prst="rect">
            <a:avLst/>
          </a:prstGeom>
        </p:spPr>
      </p:pic>
      <p:pic>
        <p:nvPicPr>
          <p:cNvPr id="11" name="Afbeelding 10" descr="BU0094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1078825" cy="1380896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 bwMode="auto">
          <a:xfrm>
            <a:off x="2987824" y="3429000"/>
            <a:ext cx="648072" cy="50405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4" name="Rechte verbindingslijn 13"/>
          <p:cNvCxnSpPr/>
          <p:nvPr/>
        </p:nvCxnSpPr>
        <p:spPr bwMode="auto">
          <a:xfrm flipH="1">
            <a:off x="3923928" y="3140968"/>
            <a:ext cx="576064" cy="7200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7" name="Rechte verbindingslijn 16"/>
          <p:cNvCxnSpPr/>
          <p:nvPr/>
        </p:nvCxnSpPr>
        <p:spPr bwMode="auto">
          <a:xfrm flipH="1">
            <a:off x="4076328" y="3717032"/>
            <a:ext cx="2007840" cy="2964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9" name="Rechte verbindingslijn 18"/>
          <p:cNvCxnSpPr/>
          <p:nvPr/>
        </p:nvCxnSpPr>
        <p:spPr bwMode="auto">
          <a:xfrm flipH="1" flipV="1">
            <a:off x="3923928" y="4293096"/>
            <a:ext cx="1152128" cy="28803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762000" y="4792339"/>
            <a:ext cx="4222551" cy="12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kern="0" dirty="0" err="1" smtClean="0">
                <a:solidFill>
                  <a:schemeClr val="bg1"/>
                </a:solidFill>
              </a:rPr>
              <a:t>Resulting</a:t>
            </a:r>
            <a:r>
              <a:rPr lang="nl-NL" kern="0" dirty="0" smtClean="0">
                <a:solidFill>
                  <a:schemeClr val="bg1"/>
                </a:solidFill>
              </a:rPr>
              <a:t> </a:t>
            </a:r>
            <a:r>
              <a:rPr lang="nl-NL" kern="0" dirty="0" err="1" smtClean="0">
                <a:solidFill>
                  <a:schemeClr val="bg1"/>
                </a:solidFill>
              </a:rPr>
              <a:t>accuracy</a:t>
            </a:r>
            <a:r>
              <a:rPr lang="nl-NL" kern="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nl-NL" kern="0" dirty="0" smtClean="0">
                <a:solidFill>
                  <a:schemeClr val="bg1"/>
                </a:solidFill>
              </a:rPr>
              <a:t>~5-10 meters </a:t>
            </a:r>
            <a:r>
              <a:rPr lang="nl-NL" kern="0" dirty="0" err="1" smtClean="0">
                <a:solidFill>
                  <a:schemeClr val="bg1"/>
                </a:solidFill>
              </a:rPr>
              <a:t>horizontally</a:t>
            </a:r>
            <a:endParaRPr lang="nl-NL" kern="0" dirty="0" smtClean="0">
              <a:solidFill>
                <a:schemeClr val="bg1"/>
              </a:solidFill>
            </a:endParaRPr>
          </a:p>
          <a:p>
            <a:pPr lvl="1"/>
            <a:r>
              <a:rPr lang="nl-NL" kern="0" dirty="0" smtClean="0">
                <a:solidFill>
                  <a:schemeClr val="bg1"/>
                </a:solidFill>
              </a:rPr>
              <a:t>10-20 meters </a:t>
            </a:r>
            <a:r>
              <a:rPr lang="nl-NL" kern="0" dirty="0" err="1" smtClean="0">
                <a:solidFill>
                  <a:schemeClr val="bg1"/>
                </a:solidFill>
              </a:rPr>
              <a:t>vertically</a:t>
            </a:r>
            <a:endParaRPr lang="nl-NL" kern="0" dirty="0" smtClean="0">
              <a:solidFill>
                <a:schemeClr val="bg1"/>
              </a:solidFill>
            </a:endParaRPr>
          </a:p>
          <a:p>
            <a:endParaRPr lang="nl-NL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782 C 2.5E-6 -0.00463 0.00451 0.00648 0.01007 0.00648 C 0.01666 0.00648 0.01927 -0.00579 0.02048 -0.01296 L 0.02153 -0.02245 C 0.02239 -0.02963 0.025 -0.0412 0.03246 -0.0412 C 0.03732 -0.0412 0.04323 -0.03102 0.04323 -0.01782 C 0.04323 -0.00463 0.03732 0.00648 0.03246 0.00648 C 0.025 0.00648 0.02239 -0.00579 0.02153 -0.01296 L 0.02048 -0.02245 C 0.01927 -0.02963 0.01666 -0.0412 0.01007 -0.0412 C 0.00451 -0.0412 2.5E-6 -0.03102 2.5E-6 -0.01782 Z " pathEditMode="relative" rAng="0" ptsTypes="ffFffffFfff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Differential</a:t>
            </a:r>
            <a:r>
              <a:rPr lang="nl-NL" dirty="0" smtClean="0"/>
              <a:t> GPS</a:t>
            </a:r>
            <a:endParaRPr lang="nl-NL" dirty="0"/>
          </a:p>
        </p:txBody>
      </p:sp>
      <p:pic>
        <p:nvPicPr>
          <p:cNvPr id="20" name="Tijdelijke aanduiding voor inhoud 19"/>
          <p:cNvPicPr>
            <a:picLocks noGrp="1" noChangeAspect="1"/>
          </p:cNvPicPr>
          <p:nvPr>
            <p:ph idx="1"/>
          </p:nvPr>
        </p:nvPicPr>
        <p:blipFill>
          <a:blip r:embed="rId2"/>
          <a:srcRect l="-7679" r="-7679"/>
          <a:stretch>
            <a:fillRect/>
          </a:stretch>
        </p:blipFill>
        <p:spPr>
          <a:xfrm>
            <a:off x="5462017" y="3573016"/>
            <a:ext cx="1414239" cy="648119"/>
          </a:xfrm>
        </p:spPr>
      </p:pic>
      <p:pic>
        <p:nvPicPr>
          <p:cNvPr id="5" name="Afbeelding 4" descr="BU0094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1078825" cy="1380896"/>
          </a:xfrm>
          <a:prstGeom prst="rect">
            <a:avLst/>
          </a:prstGeom>
        </p:spPr>
      </p:pic>
      <p:pic>
        <p:nvPicPr>
          <p:cNvPr id="6" name="Afbeelding 5" descr="BU0094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1078825" cy="1380896"/>
          </a:xfrm>
          <a:prstGeom prst="rect">
            <a:avLst/>
          </a:prstGeom>
        </p:spPr>
      </p:pic>
      <p:pic>
        <p:nvPicPr>
          <p:cNvPr id="7" name="Picture 19" descr="j02129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3789040"/>
            <a:ext cx="792163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BU0094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80728"/>
            <a:ext cx="1078825" cy="1380896"/>
          </a:xfrm>
          <a:prstGeom prst="rect">
            <a:avLst/>
          </a:prstGeom>
        </p:spPr>
      </p:pic>
      <p:pic>
        <p:nvPicPr>
          <p:cNvPr id="9" name="Afbeelding 8" descr="BU0094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1078825" cy="1380896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 bwMode="auto">
          <a:xfrm>
            <a:off x="1979712" y="2564904"/>
            <a:ext cx="1656184" cy="136815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1" name="Rechte verbindingslijn 10"/>
          <p:cNvCxnSpPr/>
          <p:nvPr/>
        </p:nvCxnSpPr>
        <p:spPr bwMode="auto">
          <a:xfrm flipH="1">
            <a:off x="3923928" y="2204864"/>
            <a:ext cx="936104" cy="16561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2" name="Rechte verbindingslijn 11"/>
          <p:cNvCxnSpPr/>
          <p:nvPr/>
        </p:nvCxnSpPr>
        <p:spPr bwMode="auto">
          <a:xfrm flipH="1">
            <a:off x="4076328" y="2132856"/>
            <a:ext cx="3015952" cy="188059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3" name="Rechte verbindingslijn 12"/>
          <p:cNvCxnSpPr>
            <a:endCxn id="7" idx="0"/>
          </p:cNvCxnSpPr>
          <p:nvPr/>
        </p:nvCxnSpPr>
        <p:spPr bwMode="auto">
          <a:xfrm>
            <a:off x="3275856" y="2492896"/>
            <a:ext cx="540097" cy="129614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2" name="Rechte verbindingslijn 21"/>
          <p:cNvCxnSpPr/>
          <p:nvPr/>
        </p:nvCxnSpPr>
        <p:spPr bwMode="auto">
          <a:xfrm flipV="1">
            <a:off x="539552" y="4437112"/>
            <a:ext cx="7848872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Rechte verbindingslijn met pijl 29"/>
          <p:cNvCxnSpPr>
            <a:stCxn id="7" idx="1"/>
          </p:cNvCxnSpPr>
          <p:nvPr/>
        </p:nvCxnSpPr>
        <p:spPr bwMode="auto">
          <a:xfrm flipV="1">
            <a:off x="4212035" y="4005064"/>
            <a:ext cx="1584101" cy="2607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762000" y="4792339"/>
            <a:ext cx="4222551" cy="12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kern="0" dirty="0" err="1" smtClean="0"/>
              <a:t>Resulting</a:t>
            </a:r>
            <a:r>
              <a:rPr lang="nl-NL" kern="0" dirty="0" smtClean="0"/>
              <a:t> </a:t>
            </a:r>
            <a:r>
              <a:rPr lang="nl-NL" kern="0" dirty="0" err="1" smtClean="0"/>
              <a:t>accuracy</a:t>
            </a:r>
            <a:r>
              <a:rPr lang="nl-NL" kern="0" dirty="0" smtClean="0"/>
              <a:t>:</a:t>
            </a:r>
          </a:p>
          <a:p>
            <a:pPr lvl="1"/>
            <a:r>
              <a:rPr lang="nl-NL" kern="0" dirty="0" smtClean="0"/>
              <a:t>&lt; 1cm</a:t>
            </a:r>
          </a:p>
          <a:p>
            <a:r>
              <a:rPr lang="nl-NL" kern="0" dirty="0" smtClean="0"/>
              <a:t>High </a:t>
            </a:r>
            <a:r>
              <a:rPr lang="nl-NL" kern="0" dirty="0" err="1" smtClean="0"/>
              <a:t>cost</a:t>
            </a:r>
            <a:endParaRPr lang="nl-NL" kern="0" dirty="0" smtClean="0"/>
          </a:p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5300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0.01782 C 2.5E-6 -0.00463 0.00451 0.00648 0.01007 0.00648 C 0.01666 0.00648 0.01927 -0.00579 0.02048 -0.01296 L 0.02153 -0.02245 C 0.02239 -0.02963 0.025 -0.0412 0.03246 -0.0412 C 0.03732 -0.0412 0.04323 -0.03102 0.04323 -0.01782 C 0.04323 -0.00463 0.03732 0.00648 0.03246 0.00648 C 0.025 0.00648 0.02239 -0.00579 0.02153 -0.01296 L 0.02048 -0.02245 C 0.01927 -0.02963 0.01666 -0.0412 0.01007 -0.0412 C 0.00451 -0.0412 2.5E-6 -0.03102 2.5E-6 -0.01782 Z " pathEditMode="relative" rAng="0" ptsTypes="ffFffffFfff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1.85185E-6 C -5.55556E-7 0.01713 0.00677 0.03148 0.01528 0.03148 C 0.02535 0.03148 0.02899 0.01574 0.03056 0.00602 L 0.03212 -0.00648 C 0.03351 -0.01574 0.0375 -0.03148 0.04879 -0.03148 C 0.05608 -0.03148 0.06441 -0.01736 0.06441 1.85185E-6 C 0.06441 0.01713 0.05608 0.03148 0.04879 0.03148 C 0.0375 0.03148 0.03351 0.01574 0.03212 0.00602 L 0.03056 -0.00648 C 0.02899 -0.01574 0.02535 -0.03148 0.01528 -0.03148 C 0.00677 -0.03148 -5.55556E-7 -0.01736 -5.55556E-7 1.85185E-6 Z " pathEditMode="relative" rAng="0" ptsTypes="ffFffffFfff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Precise</a:t>
            </a:r>
            <a:r>
              <a:rPr lang="nl-NL" dirty="0" smtClean="0"/>
              <a:t> Point Positioning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3" y="1828800"/>
            <a:ext cx="4438575" cy="4120480"/>
          </a:xfrm>
        </p:spPr>
        <p:txBody>
          <a:bodyPr/>
          <a:lstStyle/>
          <a:p>
            <a:r>
              <a:rPr lang="nl-NL" dirty="0" err="1" smtClean="0"/>
              <a:t>Hundreds</a:t>
            </a:r>
            <a:r>
              <a:rPr lang="nl-NL" dirty="0" smtClean="0"/>
              <a:t> of base stations</a:t>
            </a:r>
          </a:p>
          <a:p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 err="1" smtClean="0"/>
              <a:t>measured</a:t>
            </a:r>
            <a:r>
              <a:rPr lang="nl-NL" dirty="0" smtClean="0"/>
              <a:t> GPS </a:t>
            </a:r>
            <a:r>
              <a:rPr lang="nl-NL" dirty="0" err="1" smtClean="0"/>
              <a:t>signals</a:t>
            </a:r>
            <a:endParaRPr lang="nl-NL" dirty="0" smtClean="0"/>
          </a:p>
          <a:p>
            <a:r>
              <a:rPr lang="nl-NL" dirty="0" smtClean="0"/>
              <a:t>Accurate </a:t>
            </a:r>
            <a:r>
              <a:rPr lang="nl-NL" dirty="0" err="1" smtClean="0"/>
              <a:t>satellite</a:t>
            </a:r>
            <a:r>
              <a:rPr lang="nl-NL" dirty="0" smtClean="0"/>
              <a:t> </a:t>
            </a:r>
            <a:r>
              <a:rPr lang="nl-NL" dirty="0" err="1" smtClean="0"/>
              <a:t>trajectories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(+</a:t>
            </a:r>
            <a:r>
              <a:rPr lang="nl-NL" dirty="0" err="1" smtClean="0"/>
              <a:t>atmospheric</a:t>
            </a:r>
            <a:r>
              <a:rPr lang="nl-NL" dirty="0" smtClean="0"/>
              <a:t> </a:t>
            </a:r>
            <a:r>
              <a:rPr lang="nl-NL" dirty="0" err="1" smtClean="0"/>
              <a:t>distortions</a:t>
            </a:r>
            <a:r>
              <a:rPr lang="nl-NL" dirty="0" smtClean="0"/>
              <a:t>) </a:t>
            </a:r>
            <a:br>
              <a:rPr lang="nl-NL" dirty="0" smtClean="0"/>
            </a:br>
            <a:r>
              <a:rPr lang="nl-NL" dirty="0" err="1" smtClean="0"/>
              <a:t>calculated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published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=&gt; 	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correct GPS 	</a:t>
            </a:r>
            <a:r>
              <a:rPr lang="nl-NL" dirty="0" err="1" smtClean="0"/>
              <a:t>measurement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Accuracy</a:t>
            </a:r>
            <a:r>
              <a:rPr lang="nl-NL" dirty="0" smtClean="0"/>
              <a:t>: ~1-2 dm</a:t>
            </a:r>
          </a:p>
          <a:p>
            <a:r>
              <a:rPr lang="nl-NL" dirty="0" err="1" smtClean="0"/>
              <a:t>Cost</a:t>
            </a:r>
            <a:r>
              <a:rPr lang="nl-NL" dirty="0" smtClean="0"/>
              <a:t>: </a:t>
            </a:r>
            <a:r>
              <a:rPr lang="nl-NL" dirty="0" err="1" smtClean="0"/>
              <a:t>regular</a:t>
            </a:r>
            <a:r>
              <a:rPr lang="nl-NL" dirty="0" smtClean="0"/>
              <a:t> GPS (~100 USD)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6667" t="15556" r="16222" b="16000"/>
          <a:stretch/>
        </p:blipFill>
        <p:spPr>
          <a:xfrm>
            <a:off x="6156176" y="2348880"/>
            <a:ext cx="2556933" cy="2607734"/>
          </a:xfrm>
          <a:prstGeom prst="rect">
            <a:avLst/>
          </a:prstGeom>
        </p:spPr>
      </p:pic>
      <p:pic>
        <p:nvPicPr>
          <p:cNvPr id="17" name="Tijdelijke aanduiding voor inhoud 19"/>
          <p:cNvPicPr>
            <a:picLocks noChangeAspect="1"/>
          </p:cNvPicPr>
          <p:nvPr/>
        </p:nvPicPr>
        <p:blipFill>
          <a:blip r:embed="rId3"/>
          <a:srcRect l="-7679" r="-7679"/>
          <a:stretch>
            <a:fillRect/>
          </a:stretch>
        </p:blipFill>
        <p:spPr bwMode="auto">
          <a:xfrm>
            <a:off x="7380312" y="2852936"/>
            <a:ext cx="785734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8" name="Tijdelijke aanduiding voor inhoud 19"/>
          <p:cNvPicPr>
            <a:picLocks noChangeAspect="1"/>
          </p:cNvPicPr>
          <p:nvPr/>
        </p:nvPicPr>
        <p:blipFill>
          <a:blip r:embed="rId3"/>
          <a:srcRect l="-7679" r="-7679"/>
          <a:stretch>
            <a:fillRect/>
          </a:stretch>
        </p:blipFill>
        <p:spPr bwMode="auto">
          <a:xfrm>
            <a:off x="6372200" y="3284984"/>
            <a:ext cx="785734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9" name="Tijdelijke aanduiding voor inhoud 19"/>
          <p:cNvPicPr>
            <a:picLocks noChangeAspect="1"/>
          </p:cNvPicPr>
          <p:nvPr/>
        </p:nvPicPr>
        <p:blipFill>
          <a:blip r:embed="rId3"/>
          <a:srcRect l="-7679" r="-7679"/>
          <a:stretch>
            <a:fillRect/>
          </a:stretch>
        </p:blipFill>
        <p:spPr bwMode="auto">
          <a:xfrm>
            <a:off x="6660232" y="4293096"/>
            <a:ext cx="785734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0" name="Tijdelijke aanduiding voor inhoud 19"/>
          <p:cNvPicPr>
            <a:picLocks noChangeAspect="1"/>
          </p:cNvPicPr>
          <p:nvPr/>
        </p:nvPicPr>
        <p:blipFill>
          <a:blip r:embed="rId3"/>
          <a:srcRect l="-7679" r="-7679"/>
          <a:stretch>
            <a:fillRect/>
          </a:stretch>
        </p:blipFill>
        <p:spPr bwMode="auto">
          <a:xfrm>
            <a:off x="7524328" y="4437112"/>
            <a:ext cx="785734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1" name="Tijdelijke aanduiding voor inhoud 19"/>
          <p:cNvPicPr>
            <a:picLocks noChangeAspect="1"/>
          </p:cNvPicPr>
          <p:nvPr/>
        </p:nvPicPr>
        <p:blipFill>
          <a:blip r:embed="rId3"/>
          <a:srcRect l="-7679" r="-7679"/>
          <a:stretch>
            <a:fillRect/>
          </a:stretch>
        </p:blipFill>
        <p:spPr bwMode="auto">
          <a:xfrm>
            <a:off x="8100392" y="3429000"/>
            <a:ext cx="785734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2" name="Afbeelding 21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72" y="2018132"/>
            <a:ext cx="258958" cy="331466"/>
          </a:xfrm>
          <a:prstGeom prst="rect">
            <a:avLst/>
          </a:prstGeom>
        </p:spPr>
      </p:pic>
      <p:cxnSp>
        <p:nvCxnSpPr>
          <p:cNvPr id="23" name="Rechte verbindingslijn 22"/>
          <p:cNvCxnSpPr/>
          <p:nvPr/>
        </p:nvCxnSpPr>
        <p:spPr bwMode="auto">
          <a:xfrm>
            <a:off x="7016826" y="2338756"/>
            <a:ext cx="648072" cy="54008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pic>
        <p:nvPicPr>
          <p:cNvPr id="39" name="Afbeelding 38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62" y="4725144"/>
            <a:ext cx="258958" cy="331466"/>
          </a:xfrm>
          <a:prstGeom prst="rect">
            <a:avLst/>
          </a:prstGeom>
        </p:spPr>
      </p:pic>
      <p:pic>
        <p:nvPicPr>
          <p:cNvPr id="40" name="Afbeelding 39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33" y="4141673"/>
            <a:ext cx="258958" cy="331466"/>
          </a:xfrm>
          <a:prstGeom prst="rect">
            <a:avLst/>
          </a:prstGeom>
        </p:spPr>
      </p:pic>
      <p:pic>
        <p:nvPicPr>
          <p:cNvPr id="41" name="Afbeelding 40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24" y="2947886"/>
            <a:ext cx="258958" cy="331466"/>
          </a:xfrm>
          <a:prstGeom prst="rect">
            <a:avLst/>
          </a:prstGeom>
        </p:spPr>
      </p:pic>
      <p:pic>
        <p:nvPicPr>
          <p:cNvPr id="42" name="Afbeelding 41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29" y="1990026"/>
            <a:ext cx="258958" cy="331466"/>
          </a:xfrm>
          <a:prstGeom prst="rect">
            <a:avLst/>
          </a:prstGeom>
        </p:spPr>
      </p:pic>
      <p:pic>
        <p:nvPicPr>
          <p:cNvPr id="43" name="Afbeelding 42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96" y="2173023"/>
            <a:ext cx="258958" cy="331466"/>
          </a:xfrm>
          <a:prstGeom prst="rect">
            <a:avLst/>
          </a:prstGeom>
        </p:spPr>
      </p:pic>
      <p:pic>
        <p:nvPicPr>
          <p:cNvPr id="44" name="Afbeelding 43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28204"/>
            <a:ext cx="258958" cy="331466"/>
          </a:xfrm>
          <a:prstGeom prst="rect">
            <a:avLst/>
          </a:prstGeom>
        </p:spPr>
      </p:pic>
      <p:pic>
        <p:nvPicPr>
          <p:cNvPr id="45" name="Afbeelding 44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63" y="2852936"/>
            <a:ext cx="258958" cy="331466"/>
          </a:xfrm>
          <a:prstGeom prst="rect">
            <a:avLst/>
          </a:prstGeom>
        </p:spPr>
      </p:pic>
      <p:pic>
        <p:nvPicPr>
          <p:cNvPr id="46" name="Afbeelding 45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33" y="3933056"/>
            <a:ext cx="258958" cy="331466"/>
          </a:xfrm>
          <a:prstGeom prst="rect">
            <a:avLst/>
          </a:prstGeom>
        </p:spPr>
      </p:pic>
      <p:pic>
        <p:nvPicPr>
          <p:cNvPr id="47" name="Afbeelding 46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21" y="4647551"/>
            <a:ext cx="258958" cy="331466"/>
          </a:xfrm>
          <a:prstGeom prst="rect">
            <a:avLst/>
          </a:prstGeom>
        </p:spPr>
      </p:pic>
      <p:cxnSp>
        <p:nvCxnSpPr>
          <p:cNvPr id="49" name="Rechte verbindingslijn 48"/>
          <p:cNvCxnSpPr>
            <a:stCxn id="43" idx="2"/>
            <a:endCxn id="17" idx="3"/>
          </p:cNvCxnSpPr>
          <p:nvPr/>
        </p:nvCxnSpPr>
        <p:spPr bwMode="auto">
          <a:xfrm flipH="1">
            <a:off x="8166046" y="2504489"/>
            <a:ext cx="426129" cy="52849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50" name="Rechte verbindingslijn 49"/>
          <p:cNvCxnSpPr/>
          <p:nvPr/>
        </p:nvCxnSpPr>
        <p:spPr bwMode="auto">
          <a:xfrm>
            <a:off x="6253089" y="3113619"/>
            <a:ext cx="1181553" cy="7078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51" name="Rechte verbindingslijn 50"/>
          <p:cNvCxnSpPr/>
          <p:nvPr/>
        </p:nvCxnSpPr>
        <p:spPr bwMode="auto">
          <a:xfrm>
            <a:off x="7773179" y="2298870"/>
            <a:ext cx="144017" cy="649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52" name="Rechte verbindingslijn 51"/>
          <p:cNvCxnSpPr/>
          <p:nvPr/>
        </p:nvCxnSpPr>
        <p:spPr bwMode="auto">
          <a:xfrm>
            <a:off x="6192068" y="4071657"/>
            <a:ext cx="572999" cy="2214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53" name="Rechte verbindingslijn 52"/>
          <p:cNvCxnSpPr>
            <a:endCxn id="17" idx="1"/>
          </p:cNvCxnSpPr>
          <p:nvPr/>
        </p:nvCxnSpPr>
        <p:spPr bwMode="auto">
          <a:xfrm>
            <a:off x="6441031" y="2700114"/>
            <a:ext cx="939281" cy="33286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010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Schermafbeelding 2012-11-09 om 13.10.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3089646" cy="295232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Field test set up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/>
          <a:srcRect l="-33690" r="-33690"/>
          <a:stretch>
            <a:fillRect/>
          </a:stretch>
        </p:blipFill>
        <p:spPr>
          <a:xfrm>
            <a:off x="2499144" y="4504774"/>
            <a:ext cx="1897736" cy="1386579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545102"/>
            <a:ext cx="1090352" cy="1346251"/>
          </a:xfrm>
          <a:prstGeom prst="rect">
            <a:avLst/>
          </a:prstGeom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523825" y="1828800"/>
            <a:ext cx="5848375" cy="7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dirty="0" smtClean="0"/>
              <a:t>100 </a:t>
            </a:r>
            <a:r>
              <a:rPr lang="nl-NL" dirty="0" err="1" smtClean="0"/>
              <a:t>rounds</a:t>
            </a:r>
            <a:r>
              <a:rPr lang="nl-NL" dirty="0" smtClean="0"/>
              <a:t> of  2 X 5km </a:t>
            </a:r>
            <a:r>
              <a:rPr lang="nl-NL" dirty="0" err="1" smtClean="0"/>
              <a:t>freeway</a:t>
            </a:r>
            <a:r>
              <a:rPr lang="nl-NL" dirty="0" smtClean="0"/>
              <a:t> </a:t>
            </a:r>
            <a:r>
              <a:rPr lang="nl-NL" dirty="0" smtClean="0"/>
              <a:t>stretch</a:t>
            </a:r>
          </a:p>
          <a:p>
            <a:r>
              <a:rPr lang="nl-NL" dirty="0" smtClean="0"/>
              <a:t>PPP </a:t>
            </a:r>
            <a:r>
              <a:rPr lang="nl-NL" dirty="0" err="1" smtClean="0"/>
              <a:t>and</a:t>
            </a:r>
            <a:r>
              <a:rPr lang="nl-NL" dirty="0" smtClean="0"/>
              <a:t> D-GPS (</a:t>
            </a:r>
            <a:r>
              <a:rPr lang="nl-NL" dirty="0" err="1" smtClean="0"/>
              <a:t>reference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7" name="Afbeelding 6" descr="2012-10-04 13.09.06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25"/>
          <a:stretch/>
        </p:blipFill>
        <p:spPr>
          <a:xfrm>
            <a:off x="6106364" y="1716103"/>
            <a:ext cx="2868356" cy="1697602"/>
          </a:xfrm>
          <a:prstGeom prst="rect">
            <a:avLst/>
          </a:prstGeom>
        </p:spPr>
      </p:pic>
      <p:pic>
        <p:nvPicPr>
          <p:cNvPr id="12" name="Afbeelding 11" descr="2012-10-04 13.47.59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3"/>
          <a:stretch/>
        </p:blipFill>
        <p:spPr>
          <a:xfrm>
            <a:off x="1716893" y="2636912"/>
            <a:ext cx="3067436" cy="1705516"/>
          </a:xfrm>
          <a:prstGeom prst="rect">
            <a:avLst/>
          </a:prstGeom>
        </p:spPr>
      </p:pic>
      <p:pic>
        <p:nvPicPr>
          <p:cNvPr id="13" name="Afbeelding 12" descr="2012-10-04 13.48.1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35" y="3524198"/>
            <a:ext cx="3197985" cy="23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Accurary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Not</a:t>
            </a:r>
            <a:r>
              <a:rPr lang="nl-NL" dirty="0" smtClean="0"/>
              <a:t> bias free (</a:t>
            </a:r>
            <a:r>
              <a:rPr lang="nl-NL" dirty="0" err="1" smtClean="0"/>
              <a:t>due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construction</a:t>
            </a:r>
            <a:r>
              <a:rPr lang="nl-NL" dirty="0" smtClean="0"/>
              <a:t> on roof?): 20 cm off</a:t>
            </a:r>
          </a:p>
          <a:p>
            <a:r>
              <a:rPr lang="nl-NL" dirty="0" err="1"/>
              <a:t>T</a:t>
            </a:r>
            <a:r>
              <a:rPr lang="nl-NL" dirty="0" err="1" smtClean="0"/>
              <a:t>ypical</a:t>
            </a:r>
            <a:r>
              <a:rPr lang="nl-NL" dirty="0" smtClean="0"/>
              <a:t> error: 20 cm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22683" r="47265" b="20516"/>
          <a:stretch/>
        </p:blipFill>
        <p:spPr bwMode="auto">
          <a:xfrm>
            <a:off x="1112540" y="2564904"/>
            <a:ext cx="3771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6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8467" r="6786" b="31827"/>
          <a:stretch/>
        </p:blipFill>
        <p:spPr bwMode="auto">
          <a:xfrm>
            <a:off x="323528" y="2132856"/>
            <a:ext cx="839562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nieuwe huisstijl</Template>
  <TotalTime>22574</TotalTime>
  <Words>200</Words>
  <Application>Microsoft Office PowerPoint</Application>
  <PresentationFormat>Diavoorstelling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Default Design</vt:lpstr>
      <vt:lpstr>PowerPoint-presentatie</vt:lpstr>
      <vt:lpstr>Contribution</vt:lpstr>
      <vt:lpstr>Motivation</vt:lpstr>
      <vt:lpstr>Regular GPS</vt:lpstr>
      <vt:lpstr>Differential GPS</vt:lpstr>
      <vt:lpstr>Precise Point Positioning</vt:lpstr>
      <vt:lpstr>Field test set up</vt:lpstr>
      <vt:lpstr>Accurary</vt:lpstr>
      <vt:lpstr>PowerPoint-presentatie</vt:lpstr>
      <vt:lpstr>Fits</vt:lpstr>
      <vt:lpstr>Combine 10 cross sections</vt:lpstr>
      <vt:lpstr>(Practical) conclusions &amp; future work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Netwerkgebruiker SBS</dc:creator>
  <cp:lastModifiedBy>Victor</cp:lastModifiedBy>
  <cp:revision>526</cp:revision>
  <cp:lastPrinted>2011-05-10T10:06:42Z</cp:lastPrinted>
  <dcterms:created xsi:type="dcterms:W3CDTF">2003-02-14T12:59:34Z</dcterms:created>
  <dcterms:modified xsi:type="dcterms:W3CDTF">2013-10-04T09:29:09Z</dcterms:modified>
</cp:coreProperties>
</file>