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322" r:id="rId6"/>
    <p:sldId id="308" r:id="rId7"/>
    <p:sldId id="309" r:id="rId8"/>
    <p:sldId id="310" r:id="rId9"/>
    <p:sldId id="312" r:id="rId10"/>
    <p:sldId id="317" r:id="rId11"/>
    <p:sldId id="314" r:id="rId12"/>
    <p:sldId id="320" r:id="rId13"/>
    <p:sldId id="315" r:id="rId14"/>
    <p:sldId id="306" r:id="rId15"/>
  </p:sldIdLst>
  <p:sldSz cx="9144000" cy="6858000" type="screen4x3"/>
  <p:notesSz cx="6858000" cy="9144000"/>
  <p:defaultTextStyle>
    <a:defPPr>
      <a:defRPr lang="nl-NL"/>
    </a:defPPr>
    <a:lvl1pPr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ＭＳ Ｐゴシック" pitchFamily="34" charset="-128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ＭＳ Ｐゴシック" pitchFamily="34" charset="-128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ＭＳ Ｐゴシック" pitchFamily="34" charset="-128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ＭＳ Ｐゴシック" pitchFamily="34" charset="-128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6" autoAdjust="0"/>
    <p:restoredTop sz="94629" autoAdjust="0"/>
  </p:normalViewPr>
  <p:slideViewPr>
    <p:cSldViewPr>
      <p:cViewPr>
        <p:scale>
          <a:sx n="125" d="100"/>
          <a:sy n="125" d="100"/>
        </p:scale>
        <p:origin x="-73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4F0E202-2CC5-43F8-80BA-C265D5E01BF3}" type="datetimeFigureOut">
              <a:rPr lang="en-GB"/>
              <a:pPr>
                <a:defRPr/>
              </a:pPr>
              <a:t>07/10/2013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DCCA15A-8859-4031-8845-4FAAFD6B5EA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429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CA15A-8859-4031-8845-4FAAFD6B5EA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83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r>
              <a:rPr lang="en-US" baseline="0" dirty="0" smtClean="0"/>
              <a:t> and accumulation are network characteristics and are not related to the traffic within that network!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CA15A-8859-4031-8845-4FAAFD6B5EA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24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CA15A-8859-4031-8845-4FAAFD6B5EA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0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CA15A-8859-4031-8845-4FAAFD6B5EA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9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CA15A-8859-4031-8845-4FAAFD6B5EA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8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CCA15A-8859-4031-8845-4FAAFD6B5EA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70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5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11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457200"/>
            <a:ext cx="1914525" cy="487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592763" cy="487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14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47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27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59191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48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44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198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885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021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16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36565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72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457200"/>
            <a:ext cx="1914525" cy="487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592763" cy="487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78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515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77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66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29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58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885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8248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6134100"/>
            <a:ext cx="9144000" cy="723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466725" y="2057400"/>
            <a:ext cx="7467600" cy="173164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20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0" name="Line 22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31" name="Line 24"/>
          <p:cNvSpPr>
            <a:spLocks noChangeShapeType="1"/>
          </p:cNvSpPr>
          <p:nvPr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1033" name="Picture 29" descr="TU_Delft_2.png                                                 00095E43Smidswater Server              C1CD65DB: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66" y="6165304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0"/>
          <p:cNvSpPr txBox="1">
            <a:spLocks noChangeArrowheads="1"/>
          </p:cNvSpPr>
          <p:nvPr/>
        </p:nvSpPr>
        <p:spPr bwMode="white">
          <a:xfrm>
            <a:off x="6432823" y="6572250"/>
            <a:ext cx="1193651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800" dirty="0" smtClean="0">
                <a:solidFill>
                  <a:schemeClr val="bg1"/>
                </a:solidFill>
                <a:latin typeface="Tahoma" pitchFamily="34" charset="0"/>
              </a:rPr>
              <a:t>Challenge the </a:t>
            </a:r>
            <a:r>
              <a:rPr lang="nl-NL" sz="800" dirty="0" err="1" smtClean="0">
                <a:solidFill>
                  <a:schemeClr val="bg1"/>
                </a:solidFill>
                <a:latin typeface="Tahoma" pitchFamily="34" charset="0"/>
              </a:rPr>
              <a:t>future</a:t>
            </a:r>
            <a:endParaRPr lang="nl-NL" dirty="0" smtClean="0">
              <a:latin typeface="Tahoma" pitchFamily="34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874866" y="6273254"/>
            <a:ext cx="9906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nl-NL" sz="500" dirty="0" smtClean="0">
                <a:latin typeface="Tahoma" pitchFamily="34" charset="0"/>
              </a:rPr>
              <a:t>Delft</a:t>
            </a:r>
          </a:p>
          <a:p>
            <a:pPr>
              <a:lnSpc>
                <a:spcPct val="90000"/>
              </a:lnSpc>
              <a:defRPr/>
            </a:pPr>
            <a:r>
              <a:rPr lang="nl-NL" sz="500" dirty="0" smtClean="0">
                <a:latin typeface="Tahoma" pitchFamily="34" charset="0"/>
              </a:rPr>
              <a:t>University of</a:t>
            </a:r>
          </a:p>
          <a:p>
            <a:pPr>
              <a:lnSpc>
                <a:spcPct val="90000"/>
              </a:lnSpc>
              <a:defRPr/>
            </a:pPr>
            <a:r>
              <a:rPr lang="nl-NL" sz="500" dirty="0" smtClean="0">
                <a:latin typeface="Tahoma" pitchFamily="34" charset="0"/>
              </a:rPr>
              <a:t>Technology</a:t>
            </a:r>
            <a:endParaRPr lang="nl-NL" dirty="0" smtClean="0">
              <a:latin typeface="Tahoma" pitchFamily="34" charset="0"/>
            </a:endParaRPr>
          </a:p>
        </p:txBody>
      </p:sp>
      <p:sp>
        <p:nvSpPr>
          <p:cNvPr id="103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659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3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592" y="2362200"/>
            <a:ext cx="7648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opmaakprofielen</a:t>
            </a:r>
            <a:r>
              <a:rPr lang="en-GB" dirty="0" smtClean="0"/>
              <a:t> van de </a:t>
            </a:r>
            <a:r>
              <a:rPr lang="en-GB" dirty="0" err="1" smtClean="0"/>
              <a:t>modeltekst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646263"/>
              </a:clrFrom>
              <a:clrTo>
                <a:srgbClr val="6462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3398" r="48828" b="71274"/>
          <a:stretch>
            <a:fillRect/>
          </a:stretch>
        </p:blipFill>
        <p:spPr bwMode="auto">
          <a:xfrm>
            <a:off x="179511" y="6274483"/>
            <a:ext cx="1310946" cy="21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3" t="47178" r="1"/>
          <a:stretch/>
        </p:blipFill>
        <p:spPr bwMode="auto">
          <a:xfrm>
            <a:off x="7626474" y="6154055"/>
            <a:ext cx="1468583" cy="535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6626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het </a:t>
            </a:r>
            <a:r>
              <a:rPr lang="en-GB" dirty="0" err="1" smtClean="0"/>
              <a:t>opmaakprofiel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2286000"/>
            <a:ext cx="7648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2053" name="Rectangle 17"/>
          <p:cNvSpPr>
            <a:spLocks noChangeArrowheads="1"/>
          </p:cNvSpPr>
          <p:nvPr/>
        </p:nvSpPr>
        <p:spPr bwMode="auto">
          <a:xfrm>
            <a:off x="7640638" y="6297613"/>
            <a:ext cx="5397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fld id="{F3E982CD-EE8B-47B7-AC1F-CD8C787DF793}" type="slidenum">
              <a:rPr lang="nl-NL" sz="1300"/>
              <a:pPr/>
              <a:t>‹nr.›</a:t>
            </a:fld>
            <a:endParaRPr lang="nl-NL" sz="1300" dirty="0"/>
          </a:p>
        </p:txBody>
      </p:sp>
      <p:sp>
        <p:nvSpPr>
          <p:cNvPr id="2054" name="Rectangle 19"/>
          <p:cNvSpPr>
            <a:spLocks noChangeArrowheads="1"/>
          </p:cNvSpPr>
          <p:nvPr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5" name="Line 20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7" name="Line 22"/>
          <p:cNvSpPr>
            <a:spLocks noChangeShapeType="1"/>
          </p:cNvSpPr>
          <p:nvPr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70359" name="Text Box 23"/>
          <p:cNvSpPr txBox="1">
            <a:spLocks noChangeArrowheads="1"/>
          </p:cNvSpPr>
          <p:nvPr userDrawn="1"/>
        </p:nvSpPr>
        <p:spPr bwMode="auto">
          <a:xfrm>
            <a:off x="3124200" y="6248400"/>
            <a:ext cx="4419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300" dirty="0" smtClean="0">
                <a:solidFill>
                  <a:schemeClr val="bg2"/>
                </a:solidFill>
                <a:latin typeface="+mn-lt"/>
              </a:rPr>
              <a:t>Challenge the Future</a:t>
            </a:r>
            <a:endParaRPr lang="en-GB" sz="14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059" name="Rectangle 28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" name="Picture 29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73" y="1076752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8553573" y="1184702"/>
            <a:ext cx="54148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nl-NL" sz="500" dirty="0" smtClean="0">
                <a:latin typeface="Tahoma" pitchFamily="34" charset="0"/>
              </a:rPr>
              <a:t>Delft</a:t>
            </a:r>
          </a:p>
          <a:p>
            <a:pPr>
              <a:lnSpc>
                <a:spcPct val="90000"/>
              </a:lnSpc>
              <a:defRPr/>
            </a:pPr>
            <a:r>
              <a:rPr lang="nl-NL" sz="500" dirty="0" smtClean="0">
                <a:latin typeface="Tahoma" pitchFamily="34" charset="0"/>
              </a:rPr>
              <a:t>University of</a:t>
            </a:r>
          </a:p>
          <a:p>
            <a:pPr>
              <a:lnSpc>
                <a:spcPct val="90000"/>
              </a:lnSpc>
              <a:defRPr/>
            </a:pPr>
            <a:r>
              <a:rPr lang="nl-NL" sz="500" dirty="0" smtClean="0">
                <a:latin typeface="Tahoma" pitchFamily="34" charset="0"/>
              </a:rPr>
              <a:t>Technology</a:t>
            </a:r>
            <a:endParaRPr lang="nl-NL" dirty="0" smtClean="0">
              <a:latin typeface="Tahoma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646263"/>
              </a:clrFrom>
              <a:clrTo>
                <a:srgbClr val="6462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3398" r="48828" b="71274"/>
          <a:stretch>
            <a:fillRect/>
          </a:stretch>
        </p:blipFill>
        <p:spPr bwMode="auto">
          <a:xfrm>
            <a:off x="7668344" y="188640"/>
            <a:ext cx="1310946" cy="21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3" t="47178" r="1"/>
          <a:stretch/>
        </p:blipFill>
        <p:spPr bwMode="auto">
          <a:xfrm>
            <a:off x="7626473" y="620688"/>
            <a:ext cx="1468583" cy="535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 Box 23"/>
          <p:cNvSpPr txBox="1">
            <a:spLocks noChangeArrowheads="1"/>
          </p:cNvSpPr>
          <p:nvPr userDrawn="1"/>
        </p:nvSpPr>
        <p:spPr bwMode="auto">
          <a:xfrm>
            <a:off x="4400872" y="404664"/>
            <a:ext cx="441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tx1"/>
                </a:solidFill>
                <a:latin typeface="+mn-lt"/>
              </a:rPr>
              <a:t>A cooperation between:</a:t>
            </a:r>
            <a:endParaRPr lang="en-GB" sz="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pitchFamily="34" charset="-128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2133600"/>
            <a:ext cx="7272163" cy="1470025"/>
          </a:xfrm>
        </p:spPr>
        <p:txBody>
          <a:bodyPr/>
          <a:lstStyle/>
          <a:p>
            <a:pPr marL="0" indent="0"/>
            <a:r>
              <a:rPr lang="en-GB" sz="2800" smtClean="0">
                <a:solidFill>
                  <a:schemeClr val="bg1"/>
                </a:solidFill>
              </a:rPr>
              <a:t>de Jong, Knoop, Hoogendoorn</a:t>
            </a:r>
            <a:r>
              <a:rPr lang="en-GB" sz="2800" smtClean="0">
                <a:solidFill>
                  <a:schemeClr val="bg1"/>
                </a:solidFill>
              </a:rPr>
              <a:t/>
            </a:r>
            <a:br>
              <a:rPr lang="en-GB" sz="2800" smtClean="0">
                <a:solidFill>
                  <a:schemeClr val="bg1"/>
                </a:solidFill>
              </a:rPr>
            </a:br>
            <a:r>
              <a:rPr lang="en-GB" sz="2200" smtClean="0">
                <a:solidFill>
                  <a:schemeClr val="bg2"/>
                </a:solidFill>
              </a:rPr>
              <a:t>The Effect of Signal Settings on the Macroscopic Fundamental Diagram and its Applicability in Traffic Signal Driven Perimeter Control Strategies</a:t>
            </a:r>
            <a:endParaRPr lang="en-GB" sz="2200" dirty="0" smtClean="0">
              <a:solidFill>
                <a:schemeClr val="bg2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IEEE-ITCS 2013</a:t>
            </a:r>
          </a:p>
          <a:p>
            <a:r>
              <a:rPr lang="en-US" smtClean="0"/>
              <a:t>Session TuA8</a:t>
            </a:r>
            <a:endParaRPr lang="en-US" smtClean="0">
              <a:solidFill>
                <a:srgbClr val="FF0000"/>
              </a:solidFill>
            </a:endParaRPr>
          </a:p>
          <a:p>
            <a:r>
              <a:rPr lang="en-US" sz="1600" smtClean="0"/>
              <a:t>8 October 2013, 09:18 – 09:36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526031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83" y="3789280"/>
            <a:ext cx="394523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br>
              <a:rPr lang="en-US" dirty="0" smtClean="0"/>
            </a:br>
            <a:r>
              <a:rPr lang="en-US" sz="2400" dirty="0" smtClean="0"/>
              <a:t>Improvements in traffic flow</a:t>
            </a:r>
            <a:endParaRPr lang="en-GB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5" y="3789280"/>
            <a:ext cx="403244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46" y="3087561"/>
            <a:ext cx="537659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48575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Improvements can be achieved over locally optimized signals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Highest production does not always result in highest output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Production of perimeter is higher than subnetwork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For both control strategies </a:t>
            </a:r>
            <a:r>
              <a:rPr lang="en-US" dirty="0" smtClean="0"/>
              <a:t>output </a:t>
            </a:r>
            <a:r>
              <a:rPr lang="en-US" dirty="0" smtClean="0"/>
              <a:t>is maximized if as many vehicles as possible are kept within the </a:t>
            </a:r>
            <a:r>
              <a:rPr lang="en-US" dirty="0" smtClean="0"/>
              <a:t>perimeter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smtClean="0"/>
              <a:t>perimeter is better capable in processing traffic and preventing </a:t>
            </a:r>
            <a:r>
              <a:rPr lang="en-US" dirty="0" smtClean="0"/>
              <a:t>gridlock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Formation of ‘</a:t>
            </a:r>
            <a:r>
              <a:rPr lang="en-US" dirty="0" err="1" smtClean="0"/>
              <a:t>gridblocks</a:t>
            </a:r>
            <a:r>
              <a:rPr lang="en-US" dirty="0" smtClean="0"/>
              <a:t>’ in subnetwork easier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9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br>
              <a:rPr lang="en-US" dirty="0" smtClean="0"/>
            </a:br>
            <a:r>
              <a:rPr lang="en-US" sz="2400" dirty="0" smtClean="0"/>
              <a:t>Critical accumulation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48575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Accumulation at which production</a:t>
            </a:r>
            <a:br>
              <a:rPr lang="en-US" sz="1800" dirty="0"/>
            </a:br>
            <a:r>
              <a:rPr lang="en-US" sz="1800" dirty="0"/>
              <a:t>is maximized differs, given </a:t>
            </a:r>
            <a:br>
              <a:rPr lang="en-US" sz="1800" dirty="0"/>
            </a:br>
            <a:r>
              <a:rPr lang="en-US" sz="1800" dirty="0"/>
              <a:t>different signal timings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Using critical accumulation of the </a:t>
            </a:r>
            <a:br>
              <a:rPr lang="en-US" sz="1800" dirty="0"/>
            </a:br>
            <a:r>
              <a:rPr lang="en-US" sz="1800" dirty="0"/>
              <a:t>original MFD as a control target </a:t>
            </a:r>
            <a:br>
              <a:rPr lang="en-US" sz="1800" dirty="0"/>
            </a:br>
            <a:r>
              <a:rPr lang="en-US" sz="1800" dirty="0"/>
              <a:t>results in a different (possibly </a:t>
            </a:r>
            <a:br>
              <a:rPr lang="en-US" sz="1800" dirty="0"/>
            </a:br>
            <a:r>
              <a:rPr lang="en-US" sz="1800" dirty="0"/>
              <a:t>lower) critical accumulation, </a:t>
            </a:r>
            <a:br>
              <a:rPr lang="en-US" sz="1800" dirty="0"/>
            </a:br>
            <a:r>
              <a:rPr lang="en-US" sz="1800" dirty="0"/>
              <a:t>resulting in even more congestion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A-priori construction of MFDs for different</a:t>
            </a:r>
            <a:br>
              <a:rPr lang="en-US" sz="1800" dirty="0"/>
            </a:br>
            <a:r>
              <a:rPr lang="en-US" sz="1800" dirty="0"/>
              <a:t>signal timings </a:t>
            </a:r>
            <a:r>
              <a:rPr lang="en-US" sz="1800" dirty="0" smtClean="0"/>
              <a:t>needed</a:t>
            </a:r>
            <a:endParaRPr lang="en-US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894160"/>
            <a:ext cx="3817601" cy="202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38555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16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28800"/>
            <a:ext cx="8064375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For two control types tested, no substantial differences in maximum production </a:t>
            </a:r>
            <a:r>
              <a:rPr lang="en-US" sz="1800" dirty="0"/>
              <a:t>a</a:t>
            </a:r>
            <a:r>
              <a:rPr lang="en-US" sz="1800" dirty="0" smtClean="0"/>
              <a:t>re found. However, higher outputs </a:t>
            </a:r>
            <a:r>
              <a:rPr lang="en-US" sz="1800" dirty="0" smtClean="0"/>
              <a:t>achieved with outflow control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Keeping </a:t>
            </a:r>
            <a:r>
              <a:rPr lang="en-US" sz="1800" dirty="0" smtClean="0"/>
              <a:t>the perimeter at maximum production and keeping amount of traffic in subnetwork low generates best results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Production can improve </a:t>
            </a:r>
            <a:r>
              <a:rPr lang="en-US" sz="1800" dirty="0" smtClean="0"/>
              <a:t>by changing signal </a:t>
            </a:r>
            <a:r>
              <a:rPr lang="en-US" sz="1800" dirty="0" smtClean="0"/>
              <a:t>timings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Different signal timings can have a strong effect on the shape of the MFD, i.e. the maximum production and critical accumulation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As critical accumulation differs for different signal timings, it cannot be directly utilized input for control strategies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A-priori construction of MFD for different signal timings needed for (perimeter) control strategies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2243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781" y="2996952"/>
            <a:ext cx="6626225" cy="1066800"/>
          </a:xfrm>
        </p:spPr>
        <p:txBody>
          <a:bodyPr/>
          <a:lstStyle/>
          <a:p>
            <a:pPr lvl="1"/>
            <a:r>
              <a:rPr lang="en-US" sz="4400" dirty="0" smtClean="0"/>
              <a:t>Questions</a:t>
            </a:r>
            <a:r>
              <a:rPr lang="en-US" sz="4400" dirty="0" smtClean="0"/>
              <a:t>?</a:t>
            </a:r>
            <a:endParaRPr lang="en-GB" sz="4400" dirty="0" smtClean="0"/>
          </a:p>
        </p:txBody>
      </p:sp>
      <p:pic>
        <p:nvPicPr>
          <p:cNvPr id="104450" name="Picture 2" descr="http://us.123rf.com/400wm/400/400/dmytro121287/dmytro1212871110/dmytro121287111000013/10841678-traffic-lights-with-yellow-question-mark-signal-isolated-on-the-white-backgroun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3000814" cy="399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48575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 scope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Methodology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Results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Discussion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400" dirty="0" smtClean="0"/>
              <a:t>MFD</a:t>
            </a:r>
            <a:endParaRPr lang="en-GB" sz="2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00113" y="1844675"/>
                <a:ext cx="7648575" cy="410527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Relates accumulation to</a:t>
                </a:r>
                <a:br>
                  <a:rPr lang="en-US" dirty="0" smtClean="0"/>
                </a:br>
                <a:r>
                  <a:rPr lang="en-US" dirty="0" smtClean="0"/>
                  <a:t>production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Accumulation: average </a:t>
                </a:r>
                <a:br>
                  <a:rPr lang="en-US" dirty="0" smtClean="0"/>
                </a:br>
                <a:r>
                  <a:rPr lang="en-US" dirty="0" smtClean="0"/>
                  <a:t>weighted density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Production: average</a:t>
                </a:r>
                <a:br>
                  <a:rPr lang="en-US" dirty="0" smtClean="0"/>
                </a:br>
                <a:r>
                  <a:rPr lang="en-US" dirty="0" smtClean="0"/>
                  <a:t>weighted flow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Maximum production and optimal/critical accumulation are parameters of interest</a:t>
                </a:r>
              </a:p>
            </p:txBody>
          </p:sp>
        </mc:Choice>
        <mc:Fallback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0113" y="1844675"/>
                <a:ext cx="7648575" cy="4105275"/>
              </a:xfrm>
              <a:blipFill rotWithShape="1">
                <a:blip r:embed="rId3"/>
                <a:stretch>
                  <a:fillRect l="-20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770120" cy="303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2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48575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MFD can </a:t>
            </a:r>
            <a:r>
              <a:rPr lang="en-US" dirty="0" smtClean="0"/>
              <a:t>be </a:t>
            </a:r>
            <a:r>
              <a:rPr lang="en-US" dirty="0" smtClean="0"/>
              <a:t>used in </a:t>
            </a:r>
            <a:r>
              <a:rPr lang="en-US" dirty="0" smtClean="0"/>
              <a:t>perimeter control strategies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Perimeter control aims to hold back traffic in certain areas, in order to maximize production in another area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One method to achieve this is by changing signal timings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 has found that changing signal timings changes the shape of the MFD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Studies aiming to implement perimeter control, have not taken this effect into account yet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06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scope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4031927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 what way do changes in </a:t>
            </a:r>
            <a:r>
              <a:rPr lang="en-US" dirty="0" smtClean="0"/>
              <a:t>traffic </a:t>
            </a:r>
            <a:r>
              <a:rPr lang="en-US" dirty="0" smtClean="0"/>
              <a:t>light settings at the arterial around a subnetwork, influence the shape of the MFD of the subnetwork and the arterial itself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1268"/>
            <a:ext cx="3496520" cy="352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2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br>
              <a:rPr lang="en-US" dirty="0" smtClean="0"/>
            </a:br>
            <a:r>
              <a:rPr lang="en-US" sz="2400" dirty="0" smtClean="0"/>
              <a:t>Simulation setup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48575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Simulation model (VISSIM):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Detailed node model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Individual signal timings for each intersection (static)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Rerouting possible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Network and OD-matrix (Matlab):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Randomly generated street pattern and OD matrix in 3x3 km network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Network layout and signal timings are tuned to demand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Simulations: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First simulations are run in order to construct a ‘basic’ MFD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Next simulations are run using different signal timings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2160240" cy="218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6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br>
              <a:rPr lang="en-US" dirty="0" smtClean="0"/>
            </a:br>
            <a:r>
              <a:rPr lang="en-US" sz="2400" dirty="0" smtClean="0"/>
              <a:t>Inflow and outflow control</a:t>
            </a:r>
            <a:endParaRPr lang="en-GB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48575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Inflow </a:t>
            </a:r>
            <a:r>
              <a:rPr lang="en-US" dirty="0" smtClean="0">
                <a:sym typeface="Wingdings" pitchFamily="2" charset="2"/>
              </a:rPr>
              <a:t>control: </a:t>
            </a:r>
            <a:r>
              <a:rPr lang="en-US" dirty="0" smtClean="0">
                <a:sym typeface="Wingdings" pitchFamily="2" charset="2"/>
              </a:rPr>
              <a:t>Signal timings for flow from arterial to subnetwork are fixed to accommodate specific number of vehicles (100, 200, 300, 400, 500)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Outflow </a:t>
            </a:r>
            <a:r>
              <a:rPr lang="en-US" dirty="0" smtClean="0">
                <a:sym typeface="Wingdings" pitchFamily="2" charset="2"/>
              </a:rPr>
              <a:t>control: </a:t>
            </a:r>
            <a:r>
              <a:rPr lang="en-US" dirty="0" smtClean="0">
                <a:sym typeface="Wingdings" pitchFamily="2" charset="2"/>
              </a:rPr>
              <a:t>Signal timings for </a:t>
            </a:r>
            <a:r>
              <a:rPr lang="en-US" dirty="0">
                <a:sym typeface="Wingdings" pitchFamily="2" charset="2"/>
              </a:rPr>
              <a:t/>
            </a:r>
            <a:br>
              <a:rPr lang="en-US" dirty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flow from subnetwork to arterial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are </a:t>
            </a:r>
            <a:r>
              <a:rPr lang="en-US" dirty="0" smtClean="0">
                <a:sym typeface="Wingdings" pitchFamily="2" charset="2"/>
              </a:rPr>
              <a:t>fixed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62" y="3175070"/>
            <a:ext cx="3384376" cy="29516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24611" y="5110232"/>
            <a:ext cx="1791295" cy="4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sym typeface="Wingdings" pitchFamily="2" charset="2"/>
              </a:rPr>
              <a:t>Subnetwork</a:t>
            </a:r>
            <a:endParaRPr lang="en-GB" sz="1600" dirty="0" smtClean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16200000">
            <a:off x="6391795" y="3850167"/>
            <a:ext cx="1791295" cy="4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sym typeface="Wingdings" pitchFamily="2" charset="2"/>
              </a:rPr>
              <a:t>Aterial</a:t>
            </a:r>
            <a:endParaRPr lang="en-GB" sz="1600" dirty="0" smtClean="0"/>
          </a:p>
        </p:txBody>
      </p:sp>
      <p:sp>
        <p:nvSpPr>
          <p:cNvPr id="17" name="Ovaal 16"/>
          <p:cNvSpPr/>
          <p:nvPr/>
        </p:nvSpPr>
        <p:spPr bwMode="auto">
          <a:xfrm rot="16200000">
            <a:off x="6689960" y="4113437"/>
            <a:ext cx="288032" cy="139489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Ovaal 17"/>
          <p:cNvSpPr/>
          <p:nvPr/>
        </p:nvSpPr>
        <p:spPr bwMode="auto">
          <a:xfrm rot="16200000">
            <a:off x="6992620" y="5154611"/>
            <a:ext cx="288032" cy="139489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Ovaal 18"/>
          <p:cNvSpPr/>
          <p:nvPr/>
        </p:nvSpPr>
        <p:spPr bwMode="auto">
          <a:xfrm rot="16200000">
            <a:off x="6313075" y="4797514"/>
            <a:ext cx="373620" cy="288033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Ovaal 15"/>
          <p:cNvSpPr/>
          <p:nvPr/>
        </p:nvSpPr>
        <p:spPr bwMode="auto">
          <a:xfrm>
            <a:off x="7580002" y="4615230"/>
            <a:ext cx="288032" cy="139489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17" grpId="0" uiExpand="1" animBg="1"/>
      <p:bldP spid="17" grpId="1" animBg="1"/>
      <p:bldP spid="18" grpId="0" uiExpand="1" animBg="1"/>
      <p:bldP spid="18" grpId="1" animBg="1"/>
      <p:bldP spid="19" grpId="0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400" dirty="0" smtClean="0"/>
              <a:t>Controlling subnetwork inflow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48575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Different signal timings result in</a:t>
            </a:r>
            <a:br>
              <a:rPr lang="en-US" sz="1800" dirty="0"/>
            </a:br>
            <a:r>
              <a:rPr lang="en-US" sz="1800" dirty="0"/>
              <a:t>differently shaped </a:t>
            </a:r>
            <a:r>
              <a:rPr lang="en-US" sz="1800" dirty="0" smtClean="0"/>
              <a:t>MFDs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Improvement </a:t>
            </a:r>
            <a:r>
              <a:rPr lang="en-US" sz="1800" dirty="0"/>
              <a:t>in production for </a:t>
            </a:r>
            <a:br>
              <a:rPr lang="en-US" sz="1800" dirty="0"/>
            </a:br>
            <a:r>
              <a:rPr lang="en-US" sz="1800" dirty="0"/>
              <a:t>subnetwork found at </a:t>
            </a:r>
            <a:r>
              <a:rPr lang="en-US" sz="1800" dirty="0" smtClean="0"/>
              <a:t>200-400 veh/h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Certain productions can be </a:t>
            </a:r>
            <a:br>
              <a:rPr lang="en-US" sz="1800" dirty="0"/>
            </a:br>
            <a:r>
              <a:rPr lang="en-US" sz="1800" dirty="0"/>
              <a:t>sustained over a large </a:t>
            </a:r>
            <a:br>
              <a:rPr lang="en-US" sz="1800" dirty="0"/>
            </a:br>
            <a:r>
              <a:rPr lang="en-US" sz="1800" dirty="0"/>
              <a:t>accumulation range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30.000 vehicles completing trip at </a:t>
            </a:r>
            <a:br>
              <a:rPr lang="en-US" sz="1800" dirty="0"/>
            </a:br>
            <a:r>
              <a:rPr lang="en-US" sz="1800" dirty="0" smtClean="0"/>
              <a:t>100 veh/h, </a:t>
            </a:r>
            <a:r>
              <a:rPr lang="en-US" sz="1800" dirty="0"/>
              <a:t>in other cases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15.000 </a:t>
            </a:r>
            <a:r>
              <a:rPr lang="en-US" sz="1800" dirty="0"/>
              <a:t>- </a:t>
            </a:r>
            <a:r>
              <a:rPr lang="en-US" sz="1800" dirty="0" smtClean="0"/>
              <a:t>20.000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1" y="1556792"/>
            <a:ext cx="394523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84" y="3789280"/>
            <a:ext cx="394523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1" y="1556792"/>
            <a:ext cx="394523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84" y="3789280"/>
            <a:ext cx="394523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400" dirty="0" smtClean="0"/>
              <a:t>Controlling subnetwork outflow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48575" cy="4105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Roughly same results as for </a:t>
            </a:r>
            <a:br>
              <a:rPr lang="en-US" dirty="0" smtClean="0"/>
            </a:br>
            <a:r>
              <a:rPr lang="en-US" dirty="0" smtClean="0"/>
              <a:t>controlling inflow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Timings at which highest </a:t>
            </a:r>
            <a:br>
              <a:rPr lang="en-US" dirty="0" smtClean="0"/>
            </a:br>
            <a:r>
              <a:rPr lang="en-US" dirty="0" smtClean="0"/>
              <a:t>production is achieved (300-500), </a:t>
            </a:r>
            <a:br>
              <a:rPr lang="en-US" dirty="0" smtClean="0"/>
            </a:br>
            <a:r>
              <a:rPr lang="en-US" dirty="0" smtClean="0"/>
              <a:t>differs from inflow (200-400)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32.000-35.000 vehicles completing</a:t>
            </a:r>
            <a:br>
              <a:rPr lang="en-US" dirty="0" smtClean="0"/>
            </a:br>
            <a:r>
              <a:rPr lang="en-US" dirty="0" smtClean="0"/>
              <a:t>trip at 400-500, </a:t>
            </a:r>
            <a:r>
              <a:rPr lang="en-US" dirty="0"/>
              <a:t>in other </a:t>
            </a:r>
            <a:r>
              <a:rPr lang="en-US" dirty="0" smtClean="0"/>
              <a:t>cases</a:t>
            </a:r>
            <a:br>
              <a:rPr lang="en-US" dirty="0" smtClean="0"/>
            </a:br>
            <a:r>
              <a:rPr lang="en-US" dirty="0" smtClean="0"/>
              <a:t>25.000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1_Default Design">
      <a:majorFont>
        <a:latin typeface="Bookman Old Style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34" charset="-128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34" charset="-128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 Sjabloon</Template>
  <TotalTime>18777</TotalTime>
  <Words>442</Words>
  <Application>Microsoft Office PowerPoint</Application>
  <PresentationFormat>Diavoorstelling (4:3)</PresentationFormat>
  <Paragraphs>81</Paragraphs>
  <Slides>13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1_Default Design</vt:lpstr>
      <vt:lpstr>Default Design</vt:lpstr>
      <vt:lpstr>de Jong, Knoop, Hoogendoorn The Effect of Signal Settings on the Macroscopic Fundamental Diagram and its Applicability in Traffic Signal Driven Perimeter Control Strategies</vt:lpstr>
      <vt:lpstr>Overview</vt:lpstr>
      <vt:lpstr>Introduction MFD</vt:lpstr>
      <vt:lpstr>Introduction</vt:lpstr>
      <vt:lpstr>Research scope</vt:lpstr>
      <vt:lpstr>Methodology Simulation setup</vt:lpstr>
      <vt:lpstr>Methodology Inflow and outflow control</vt:lpstr>
      <vt:lpstr>Results Controlling subnetwork inflow </vt:lpstr>
      <vt:lpstr>Results Controlling subnetwork outflow </vt:lpstr>
      <vt:lpstr>Discussion Improvements in traffic flow</vt:lpstr>
      <vt:lpstr>Discussion Critical accumulation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Work / Master Thesis Application of the Macroscopic Fundamental Diagram: Subnetwork Perimeter Control</dc:title>
  <dc:creator>David de Jong</dc:creator>
  <cp:lastModifiedBy>David de Jong</cp:lastModifiedBy>
  <cp:revision>276</cp:revision>
  <dcterms:created xsi:type="dcterms:W3CDTF">2010-12-01T06:44:57Z</dcterms:created>
  <dcterms:modified xsi:type="dcterms:W3CDTF">2013-10-09T12:13:03Z</dcterms:modified>
</cp:coreProperties>
</file>