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495" r:id="rId2"/>
    <p:sldId id="549" r:id="rId3"/>
    <p:sldId id="562" r:id="rId4"/>
    <p:sldId id="561" r:id="rId5"/>
    <p:sldId id="551" r:id="rId6"/>
    <p:sldId id="552" r:id="rId7"/>
    <p:sldId id="553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50" r:id="rId16"/>
  </p:sldIdLst>
  <p:sldSz cx="9144000" cy="6858000" type="screen4x3"/>
  <p:notesSz cx="6794500" cy="99314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200"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28CF0B"/>
    <a:srgbClr val="77C0D7"/>
    <a:srgbClr val="7BA0C9"/>
    <a:srgbClr val="0093AB"/>
    <a:srgbClr val="002B60"/>
    <a:srgbClr val="66BCAA"/>
    <a:srgbClr val="ADC610"/>
    <a:srgbClr val="0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00" autoAdjust="0"/>
    <p:restoredTop sz="94660"/>
  </p:normalViewPr>
  <p:slideViewPr>
    <p:cSldViewPr>
      <p:cViewPr>
        <p:scale>
          <a:sx n="75" d="100"/>
          <a:sy n="75" d="100"/>
        </p:scale>
        <p:origin x="-2128" y="-488"/>
      </p:cViewPr>
      <p:guideLst>
        <p:guide orient="horz" pos="4069"/>
        <p:guide pos="5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90" y="-10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EEF181F4-0BBB-6C4F-8A70-B861E3DE3FB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2562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15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CDCB78EA-F791-024D-BF42-65CAF00DD7C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58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3"/>
          <p:cNvSpPr>
            <a:spLocks noChangeArrowheads="1"/>
          </p:cNvSpPr>
          <p:nvPr userDrawn="1"/>
        </p:nvSpPr>
        <p:spPr bwMode="auto">
          <a:xfrm>
            <a:off x="466725" y="2057400"/>
            <a:ext cx="7467600" cy="1981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" name="Rectangle 20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" name="Line 22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24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27"/>
          <p:cNvSpPr txBox="1">
            <a:spLocks noChangeArrowheads="1"/>
          </p:cNvSpPr>
          <p:nvPr userDrawn="1"/>
        </p:nvSpPr>
        <p:spPr bwMode="auto">
          <a:xfrm>
            <a:off x="685800" y="3641725"/>
            <a:ext cx="2438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fld id="{2CF8D92D-4A75-4B4B-BDF4-10DF706DEF78}" type="datetime1">
              <a:rPr lang="nl-NL" sz="1600" smtClean="0">
                <a:solidFill>
                  <a:schemeClr val="bg1"/>
                </a:solidFill>
                <a:cs typeface="+mn-cs"/>
              </a:rPr>
              <a:pPr algn="l" eaLnBrk="1" hangingPunct="1">
                <a:spcBef>
                  <a:spcPct val="50000"/>
                </a:spcBef>
                <a:defRPr/>
              </a:pPr>
              <a:t>17-09-12</a:t>
            </a:fld>
            <a:endParaRPr lang="nl-NL" sz="1600" smtClean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10" name="Picture 29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0"/>
          <p:cNvSpPr txBox="1">
            <a:spLocks noChangeArrowheads="1"/>
          </p:cNvSpPr>
          <p:nvPr userDrawn="1"/>
        </p:nvSpPr>
        <p:spPr bwMode="auto">
          <a:xfrm>
            <a:off x="1498600" y="6572250"/>
            <a:ext cx="29718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nl-NL" sz="800" smtClean="0">
                <a:solidFill>
                  <a:schemeClr val="bg1"/>
                </a:solidFill>
              </a:rPr>
              <a:t>Challenge the future</a:t>
            </a:r>
            <a:endParaRPr lang="nl-NL" smtClean="0"/>
          </a:p>
        </p:txBody>
      </p:sp>
      <p:sp>
        <p:nvSpPr>
          <p:cNvPr id="12" name="Text Box 31"/>
          <p:cNvSpPr txBox="1">
            <a:spLocks noChangeArrowheads="1"/>
          </p:cNvSpPr>
          <p:nvPr userDrawn="1"/>
        </p:nvSpPr>
        <p:spPr bwMode="auto">
          <a:xfrm>
            <a:off x="1498600" y="6292850"/>
            <a:ext cx="9906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r>
              <a:rPr lang="nl-NL" sz="500" smtClean="0"/>
              <a:t>Delft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nl-NL" sz="500" smtClean="0"/>
              <a:t>University of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nl-NL" sz="500" smtClean="0"/>
              <a:t>Technology</a:t>
            </a:r>
            <a:endParaRPr lang="nl-NL" smtClean="0"/>
          </a:p>
        </p:txBody>
      </p:sp>
      <p:sp>
        <p:nvSpPr>
          <p:cNvPr id="2713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6931025" cy="457200"/>
          </a:xfrm>
        </p:spPr>
        <p:txBody>
          <a:bodyPr anchor="t"/>
          <a:lstStyle>
            <a:lvl1pPr marL="0" indent="0">
              <a:lnSpc>
                <a:spcPct val="8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Click to edit Master title style</a:t>
            </a:r>
          </a:p>
        </p:txBody>
      </p:sp>
      <p:sp>
        <p:nvSpPr>
          <p:cNvPr id="271393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2743200"/>
            <a:ext cx="6931025" cy="381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2"/>
                </a:solidFill>
                <a:latin typeface="Bookman Old Style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338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893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62738" y="457200"/>
            <a:ext cx="1914525" cy="48768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917575" y="457200"/>
            <a:ext cx="5592763" cy="48768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032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7575" y="457200"/>
            <a:ext cx="7659688" cy="106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grafiek 2"/>
          <p:cNvSpPr>
            <a:spLocks noGrp="1"/>
          </p:cNvSpPr>
          <p:nvPr>
            <p:ph type="chart" idx="1"/>
          </p:nvPr>
        </p:nvSpPr>
        <p:spPr>
          <a:xfrm>
            <a:off x="925513" y="2286000"/>
            <a:ext cx="7648575" cy="3048000"/>
          </a:xfrm>
        </p:spPr>
        <p:txBody>
          <a:bodyPr/>
          <a:lstStyle/>
          <a:p>
            <a:pPr lvl="0"/>
            <a:endParaRPr lang="nl-NL" noProof="0" smtClean="0"/>
          </a:p>
        </p:txBody>
      </p:sp>
    </p:spTree>
    <p:extLst>
      <p:ext uri="{BB962C8B-B14F-4D97-AF65-F5344CB8AC3E}">
        <p14:creationId xmlns:p14="http://schemas.microsoft.com/office/powerpoint/2010/main" val="1101409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7575" y="0"/>
            <a:ext cx="7659688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25513" y="1828800"/>
            <a:ext cx="3748087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26000" y="1828800"/>
            <a:ext cx="3748088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25513" y="3657600"/>
            <a:ext cx="3748087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6000" y="3657600"/>
            <a:ext cx="3748088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6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46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460693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25513" y="2286000"/>
            <a:ext cx="3748087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826000" y="2286000"/>
            <a:ext cx="3748088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370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923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69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25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01640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54506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"/>
          <p:cNvSpPr>
            <a:spLocks noChangeArrowheads="1"/>
          </p:cNvSpPr>
          <p:nvPr userDrawn="1"/>
        </p:nvSpPr>
        <p:spPr bwMode="auto">
          <a:xfrm>
            <a:off x="0" y="6132513"/>
            <a:ext cx="9144000" cy="725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0"/>
            <a:ext cx="76596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Click to edit Master title style</a:t>
            </a: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5513" y="1828800"/>
            <a:ext cx="76485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</a:p>
        </p:txBody>
      </p:sp>
      <p:sp>
        <p:nvSpPr>
          <p:cNvPr id="1029" name="Rectangle 17"/>
          <p:cNvSpPr>
            <a:spLocks noChangeArrowheads="1"/>
          </p:cNvSpPr>
          <p:nvPr/>
        </p:nvSpPr>
        <p:spPr bwMode="auto">
          <a:xfrm>
            <a:off x="7640638" y="6297613"/>
            <a:ext cx="5397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fld id="{DF6E3944-D7A7-4641-96D2-A93A4D0634B0}" type="slidenum">
              <a:rPr lang="nl-NL" sz="1300"/>
              <a:pPr/>
              <a:t>‹nr.›</a:t>
            </a:fld>
            <a:endParaRPr lang="nl-NL" sz="1300"/>
          </a:p>
        </p:txBody>
      </p:sp>
      <p:sp>
        <p:nvSpPr>
          <p:cNvPr id="1030" name="Rectangle 19"/>
          <p:cNvSpPr>
            <a:spLocks noChangeArrowheads="1"/>
          </p:cNvSpPr>
          <p:nvPr userDrawn="1"/>
        </p:nvSpPr>
        <p:spPr bwMode="auto">
          <a:xfrm>
            <a:off x="0" y="6584950"/>
            <a:ext cx="9144000" cy="2730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1031" name="Line 20"/>
          <p:cNvSpPr>
            <a:spLocks noChangeShapeType="1"/>
          </p:cNvSpPr>
          <p:nvPr userDrawn="1"/>
        </p:nvSpPr>
        <p:spPr bwMode="auto">
          <a:xfrm>
            <a:off x="0" y="67818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" name="Picture 21" descr="TU_Delft_2.png                                                 00095E43Smidswater Server              C1CD65DB: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6184900"/>
            <a:ext cx="88741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Line 22"/>
          <p:cNvSpPr>
            <a:spLocks noChangeShapeType="1"/>
          </p:cNvSpPr>
          <p:nvPr userDrawn="1"/>
        </p:nvSpPr>
        <p:spPr bwMode="auto">
          <a:xfrm>
            <a:off x="0" y="61341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59" name="Text Box 23"/>
          <p:cNvSpPr txBox="1">
            <a:spLocks noChangeArrowheads="1"/>
          </p:cNvSpPr>
          <p:nvPr userDrawn="1"/>
        </p:nvSpPr>
        <p:spPr bwMode="auto">
          <a:xfrm>
            <a:off x="2123728" y="6248400"/>
            <a:ext cx="5420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nl-NL" sz="1400" dirty="0" err="1" smtClean="0"/>
              <a:t>Precise</a:t>
            </a:r>
            <a:r>
              <a:rPr lang="nl-NL" sz="1400" dirty="0" smtClean="0"/>
              <a:t> Point Positioning </a:t>
            </a:r>
            <a:endParaRPr lang="en-US" sz="1400" dirty="0" smtClean="0">
              <a:effectLst/>
            </a:endParaRPr>
          </a:p>
        </p:txBody>
      </p:sp>
      <p:sp>
        <p:nvSpPr>
          <p:cNvPr id="1035" name="Rectangle 28"/>
          <p:cNvSpPr>
            <a:spLocks noChangeArrowheads="1"/>
          </p:cNvSpPr>
          <p:nvPr userDrawn="1"/>
        </p:nvSpPr>
        <p:spPr bwMode="auto">
          <a:xfrm>
            <a:off x="0" y="0"/>
            <a:ext cx="469900" cy="2057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4111" name="Text Box 15"/>
          <p:cNvSpPr txBox="1">
            <a:spLocks noChangeArrowheads="1"/>
          </p:cNvSpPr>
          <p:nvPr userDrawn="1"/>
        </p:nvSpPr>
        <p:spPr bwMode="auto">
          <a:xfrm>
            <a:off x="8244408" y="6323745"/>
            <a:ext cx="91440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nl-NL" sz="1200" dirty="0" smtClean="0">
                <a:solidFill>
                  <a:schemeClr val="bg2"/>
                </a:solidFill>
                <a:cs typeface="+mn-cs"/>
              </a:rPr>
              <a:t>| 16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0"/>
          <a:cs typeface="ＭＳ Ｐゴシック" charset="0"/>
        </a:defRPr>
      </a:lvl2pPr>
      <a:lvl3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0"/>
          <a:cs typeface="ＭＳ Ｐゴシック" charset="0"/>
        </a:defRPr>
      </a:lvl3pPr>
      <a:lvl4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0"/>
          <a:cs typeface="ＭＳ Ｐゴシック" charset="0"/>
        </a:defRPr>
      </a:lvl4pPr>
      <a:lvl5pPr marL="857250" indent="-857250"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  <a:ea typeface="ＭＳ Ｐゴシック" charset="0"/>
          <a:cs typeface="ＭＳ Ｐゴシック" charset="0"/>
        </a:defRPr>
      </a:lvl5pPr>
      <a:lvl6pPr marL="13144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6pPr>
      <a:lvl7pPr marL="17716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7pPr>
      <a:lvl8pPr marL="22288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8pPr>
      <a:lvl9pPr marL="2686050" indent="-857250" algn="l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Bookman Old Style" pitchFamily="18" charset="0"/>
        </a:defRPr>
      </a:lvl9pPr>
    </p:titleStyle>
    <p:bodyStyle>
      <a:lvl1pPr marL="195263" indent="-19526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6263" indent="-19050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957263" indent="-19050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338263" indent="-19050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4pPr>
      <a:lvl5pPr marL="1719263" indent="-190500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5pPr>
      <a:lvl6pPr marL="21764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6pPr>
      <a:lvl7pPr marL="26336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7pPr>
      <a:lvl8pPr marL="30908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8pPr>
      <a:lvl9pPr marL="3548063" indent="-190500" algn="l" rtl="0" fontAlgn="base">
        <a:lnSpc>
          <a:spcPts val="2500"/>
        </a:lnSpc>
        <a:spcBef>
          <a:spcPct val="0"/>
        </a:spcBef>
        <a:spcAft>
          <a:spcPct val="0"/>
        </a:spcAft>
        <a:buClr>
          <a:schemeClr val="bg2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3792" y="2471936"/>
            <a:ext cx="7558608" cy="453008"/>
          </a:xfrm>
        </p:spPr>
        <p:txBody>
          <a:bodyPr/>
          <a:lstStyle/>
          <a:p>
            <a:pPr eaLnBrk="1" hangingPunct="1">
              <a:defRPr/>
            </a:pPr>
            <a:r>
              <a:rPr lang="nl-NL" sz="1900" dirty="0" err="1"/>
              <a:t>Automated</a:t>
            </a:r>
            <a:r>
              <a:rPr lang="nl-NL" sz="1900" dirty="0"/>
              <a:t> </a:t>
            </a:r>
            <a:r>
              <a:rPr lang="nl-NL" sz="1900" dirty="0" err="1"/>
              <a:t>lane</a:t>
            </a:r>
            <a:r>
              <a:rPr lang="nl-NL" sz="1900" dirty="0"/>
              <a:t> </a:t>
            </a:r>
            <a:r>
              <a:rPr lang="nl-NL" sz="1900" dirty="0" err="1"/>
              <a:t>identification</a:t>
            </a:r>
            <a:r>
              <a:rPr lang="nl-NL" sz="1900" dirty="0"/>
              <a:t> </a:t>
            </a:r>
            <a:r>
              <a:rPr lang="nl-NL" sz="1900" dirty="0" err="1"/>
              <a:t>using</a:t>
            </a:r>
            <a:r>
              <a:rPr lang="nl-NL" sz="1900" dirty="0"/>
              <a:t> </a:t>
            </a:r>
            <a:r>
              <a:rPr lang="nl-NL" sz="1900" dirty="0" err="1"/>
              <a:t>Precise</a:t>
            </a:r>
            <a:r>
              <a:rPr lang="nl-NL" sz="1900" dirty="0"/>
              <a:t> Point Positioning An </a:t>
            </a:r>
            <a:r>
              <a:rPr lang="nl-NL" sz="1900" dirty="0" err="1"/>
              <a:t>affordable</a:t>
            </a:r>
            <a:r>
              <a:rPr lang="nl-NL" sz="1900" dirty="0"/>
              <a:t> </a:t>
            </a:r>
            <a:r>
              <a:rPr lang="nl-NL" sz="1900" dirty="0" err="1"/>
              <a:t>and</a:t>
            </a:r>
            <a:r>
              <a:rPr lang="nl-NL" sz="1900" dirty="0"/>
              <a:t> accurate GPS </a:t>
            </a:r>
            <a:r>
              <a:rPr lang="nl-NL" sz="1900" dirty="0" err="1"/>
              <a:t>technique</a:t>
            </a:r>
            <a:endParaRPr lang="nl-NL" sz="1900" dirty="0" smtClean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5800" y="3344863"/>
            <a:ext cx="7010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nl-NL" sz="1600" dirty="0">
                <a:solidFill>
                  <a:schemeClr val="bg1"/>
                </a:solidFill>
              </a:rPr>
              <a:t>Victor </a:t>
            </a:r>
            <a:r>
              <a:rPr lang="nl-NL" sz="1600" dirty="0" smtClean="0">
                <a:solidFill>
                  <a:schemeClr val="bg1"/>
                </a:solidFill>
              </a:rPr>
              <a:t>L. Knoop, Christian </a:t>
            </a:r>
            <a:r>
              <a:rPr lang="nl-NL" sz="1600" dirty="0" err="1" smtClean="0">
                <a:solidFill>
                  <a:schemeClr val="bg1"/>
                </a:solidFill>
              </a:rPr>
              <a:t>Tiberius</a:t>
            </a:r>
            <a:r>
              <a:rPr lang="nl-NL" sz="1600" dirty="0" smtClean="0">
                <a:solidFill>
                  <a:schemeClr val="bg1"/>
                </a:solidFill>
              </a:rPr>
              <a:t>, Peter Buist </a:t>
            </a:r>
            <a:r>
              <a:rPr lang="nl-NL" sz="1600" dirty="0" err="1" smtClean="0">
                <a:solidFill>
                  <a:schemeClr val="bg1"/>
                </a:solidFill>
              </a:rPr>
              <a:t>and</a:t>
            </a:r>
            <a:r>
              <a:rPr lang="nl-NL" sz="1600" dirty="0" smtClean="0">
                <a:solidFill>
                  <a:schemeClr val="bg1"/>
                </a:solidFill>
              </a:rPr>
              <a:t> Bart van </a:t>
            </a:r>
            <a:r>
              <a:rPr lang="nl-NL" sz="1600" dirty="0" err="1" smtClean="0">
                <a:solidFill>
                  <a:schemeClr val="bg1"/>
                </a:solidFill>
              </a:rPr>
              <a:t>Arem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55976" y="6093296"/>
            <a:ext cx="4411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1200" dirty="0">
                <a:cs typeface="Arial" charset="0"/>
              </a:rPr>
              <a:t>Sponsors</a:t>
            </a:r>
            <a:r>
              <a:rPr lang="nl-NL" sz="1200" dirty="0" smtClean="0">
                <a:cs typeface="Arial" charset="0"/>
              </a:rPr>
              <a:t>: Foundation </a:t>
            </a:r>
            <a:r>
              <a:rPr lang="nl-NL" sz="1200" dirty="0">
                <a:cs typeface="Arial" charset="0"/>
              </a:rPr>
              <a:t>Next </a:t>
            </a:r>
            <a:r>
              <a:rPr lang="nl-NL" sz="1200" dirty="0" err="1">
                <a:cs typeface="Arial" charset="0"/>
              </a:rPr>
              <a:t>Generation</a:t>
            </a:r>
            <a:r>
              <a:rPr lang="nl-NL" sz="1200" dirty="0">
                <a:cs typeface="Arial" charset="0"/>
              </a:rPr>
              <a:t> </a:t>
            </a:r>
            <a:r>
              <a:rPr lang="nl-NL" sz="1200" dirty="0" err="1" smtClean="0">
                <a:cs typeface="Arial" charset="0"/>
              </a:rPr>
              <a:t>Infrastructures</a:t>
            </a:r>
            <a:endParaRPr lang="nl-NL" sz="1200" dirty="0">
              <a:cs typeface="Arial" charset="0"/>
            </a:endParaRPr>
          </a:p>
          <a:p>
            <a:pPr>
              <a:defRPr/>
            </a:pPr>
            <a:r>
              <a:rPr lang="nl-NL" sz="1200" dirty="0" smtClean="0">
                <a:cs typeface="Arial" charset="0"/>
              </a:rPr>
              <a:t> IIP</a:t>
            </a:r>
            <a:r>
              <a:rPr lang="nl-NL" sz="1200" dirty="0">
                <a:cs typeface="Arial" charset="0"/>
              </a:rPr>
              <a:t>-CC </a:t>
            </a:r>
            <a:r>
              <a:rPr lang="nl-NL" sz="1200" dirty="0" err="1" smtClean="0">
                <a:cs typeface="Arial" charset="0"/>
              </a:rPr>
              <a:t>subsidy</a:t>
            </a:r>
            <a:r>
              <a:rPr lang="nl-NL" sz="1200" dirty="0" smtClean="0">
                <a:cs typeface="Arial" charset="0"/>
              </a:rPr>
              <a:t> </a:t>
            </a:r>
            <a:r>
              <a:rPr lang="nl-NL" sz="1200" dirty="0" err="1" smtClean="0">
                <a:cs typeface="Arial" charset="0"/>
              </a:rPr>
              <a:t>by</a:t>
            </a:r>
            <a:r>
              <a:rPr lang="nl-NL" sz="1200" dirty="0" smtClean="0">
                <a:cs typeface="Arial" charset="0"/>
              </a:rPr>
              <a:t> </a:t>
            </a:r>
            <a:r>
              <a:rPr lang="nl-NL" sz="1200" dirty="0" err="1" smtClean="0">
                <a:cs typeface="Arial" charset="0"/>
              </a:rPr>
              <a:t>ICTregie</a:t>
            </a:r>
            <a:r>
              <a:rPr lang="nl-NL" sz="1200" dirty="0">
                <a:cs typeface="Arial" charset="0"/>
              </a:rPr>
              <a:t>/</a:t>
            </a:r>
            <a:r>
              <a:rPr lang="nl-NL" sz="1200" dirty="0" smtClean="0">
                <a:cs typeface="Arial" charset="0"/>
              </a:rPr>
              <a:t>NWO</a:t>
            </a:r>
            <a:endParaRPr lang="nl-NL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65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Mapping</a:t>
            </a:r>
            <a:r>
              <a:rPr lang="nl-NL" dirty="0" smtClean="0"/>
              <a:t> </a:t>
            </a:r>
            <a:r>
              <a:rPr lang="nl-NL" dirty="0" err="1" smtClean="0"/>
              <a:t>lanes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Systematic</a:t>
            </a:r>
            <a:r>
              <a:rPr lang="nl-NL" dirty="0" smtClean="0"/>
              <a:t> error 		</a:t>
            </a:r>
            <a:r>
              <a:rPr lang="nl-NL" dirty="0" err="1" smtClean="0">
                <a:solidFill>
                  <a:schemeClr val="bg1">
                    <a:lumMod val="50000"/>
                  </a:schemeClr>
                </a:solidFill>
              </a:rPr>
              <a:t>Normal</a:t>
            </a:r>
            <a:r>
              <a:rPr lang="nl-NL" dirty="0" smtClean="0">
                <a:solidFill>
                  <a:schemeClr val="bg1">
                    <a:lumMod val="50000"/>
                  </a:schemeClr>
                </a:solidFill>
              </a:rPr>
              <a:t>(0;50cm)</a:t>
            </a:r>
          </a:p>
          <a:p>
            <a:r>
              <a:rPr lang="nl-NL" dirty="0" smtClean="0"/>
              <a:t>Random error 		</a:t>
            </a:r>
            <a:r>
              <a:rPr lang="nl-NL" dirty="0" err="1" smtClean="0">
                <a:solidFill>
                  <a:srgbClr val="7F7F7F"/>
                </a:solidFill>
              </a:rPr>
              <a:t>Normal</a:t>
            </a:r>
            <a:r>
              <a:rPr lang="nl-NL" dirty="0" smtClean="0">
                <a:solidFill>
                  <a:srgbClr val="7F7F7F"/>
                </a:solidFill>
              </a:rPr>
              <a:t>(0;35 cm)</a:t>
            </a:r>
          </a:p>
          <a:p>
            <a:r>
              <a:rPr lang="nl-NL" dirty="0" err="1" smtClean="0"/>
              <a:t>Position</a:t>
            </a:r>
            <a:r>
              <a:rPr lang="nl-NL" dirty="0" smtClean="0"/>
              <a:t> in vehicle 		</a:t>
            </a:r>
            <a:r>
              <a:rPr lang="nl-NL" dirty="0" smtClean="0">
                <a:solidFill>
                  <a:srgbClr val="7F7F7F"/>
                </a:solidFill>
              </a:rPr>
              <a:t>Uniform(1.8m)</a:t>
            </a:r>
          </a:p>
          <a:p>
            <a:r>
              <a:rPr lang="nl-NL" dirty="0" smtClean="0"/>
              <a:t>Vehicle </a:t>
            </a:r>
            <a:r>
              <a:rPr lang="nl-NL" dirty="0" err="1" smtClean="0"/>
              <a:t>position</a:t>
            </a:r>
            <a:r>
              <a:rPr lang="nl-NL" dirty="0" smtClean="0"/>
              <a:t> in </a:t>
            </a:r>
            <a:r>
              <a:rPr lang="nl-NL" dirty="0" err="1" smtClean="0"/>
              <a:t>lane</a:t>
            </a:r>
            <a:r>
              <a:rPr lang="nl-NL" dirty="0" smtClean="0"/>
              <a:t> 	</a:t>
            </a:r>
            <a:r>
              <a:rPr lang="nl-NL" dirty="0" err="1" smtClean="0">
                <a:solidFill>
                  <a:srgbClr val="7F7F7F"/>
                </a:solidFill>
              </a:rPr>
              <a:t>Normal</a:t>
            </a:r>
            <a:r>
              <a:rPr lang="nl-NL" dirty="0" smtClean="0">
                <a:solidFill>
                  <a:srgbClr val="7F7F7F"/>
                </a:solidFill>
              </a:rPr>
              <a:t>(0;20cm)</a:t>
            </a:r>
          </a:p>
          <a:p>
            <a:r>
              <a:rPr lang="nl-NL" dirty="0" smtClean="0"/>
              <a:t>Lane </a:t>
            </a:r>
            <a:r>
              <a:rPr lang="nl-NL" dirty="0" err="1" smtClean="0"/>
              <a:t>changing</a:t>
            </a:r>
            <a:r>
              <a:rPr lang="nl-NL" dirty="0" smtClean="0"/>
              <a:t>		</a:t>
            </a:r>
            <a:r>
              <a:rPr lang="nl-NL" dirty="0" smtClean="0">
                <a:solidFill>
                  <a:srgbClr val="7F7F7F"/>
                </a:solidFill>
              </a:rPr>
              <a:t>10% of the </a:t>
            </a:r>
            <a:r>
              <a:rPr lang="nl-NL" dirty="0" err="1" smtClean="0">
                <a:solidFill>
                  <a:srgbClr val="7F7F7F"/>
                </a:solidFill>
              </a:rPr>
              <a:t>vehicles</a:t>
            </a:r>
            <a:r>
              <a:rPr lang="nl-NL" dirty="0" smtClean="0">
                <a:solidFill>
                  <a:srgbClr val="7F7F7F"/>
                </a:solidFill>
              </a:rPr>
              <a:t/>
            </a:r>
            <a:br>
              <a:rPr lang="nl-NL" dirty="0" smtClean="0">
                <a:solidFill>
                  <a:srgbClr val="7F7F7F"/>
                </a:solidFill>
              </a:rPr>
            </a:br>
            <a:r>
              <a:rPr lang="nl-NL" dirty="0" err="1" smtClean="0"/>
              <a:t>position</a:t>
            </a:r>
            <a:r>
              <a:rPr lang="nl-NL" dirty="0" smtClean="0"/>
              <a:t> </a:t>
            </a:r>
            <a:r>
              <a:rPr lang="nl-NL" dirty="0" err="1" smtClean="0"/>
              <a:t>during</a:t>
            </a:r>
            <a:r>
              <a:rPr lang="nl-NL" dirty="0" smtClean="0"/>
              <a:t> LC		</a:t>
            </a:r>
            <a:r>
              <a:rPr lang="nl-NL" dirty="0" smtClean="0">
                <a:solidFill>
                  <a:srgbClr val="7F7F7F"/>
                </a:solidFill>
              </a:rPr>
              <a:t>uniform over </a:t>
            </a:r>
            <a:r>
              <a:rPr lang="nl-NL" dirty="0" err="1" smtClean="0">
                <a:solidFill>
                  <a:srgbClr val="7F7F7F"/>
                </a:solidFill>
              </a:rPr>
              <a:t>lane</a:t>
            </a:r>
            <a:r>
              <a:rPr lang="nl-NL" dirty="0" smtClean="0">
                <a:solidFill>
                  <a:srgbClr val="7F7F7F"/>
                </a:solidFill>
              </a:rPr>
              <a:t> </a:t>
            </a:r>
            <a:r>
              <a:rPr lang="nl-NL" dirty="0" err="1" smtClean="0">
                <a:solidFill>
                  <a:srgbClr val="7F7F7F"/>
                </a:solidFill>
              </a:rPr>
              <a:t>width</a:t>
            </a:r>
            <a:r>
              <a:rPr lang="nl-NL" dirty="0" smtClean="0">
                <a:solidFill>
                  <a:srgbClr val="7F7F7F"/>
                </a:solidFill>
              </a:rPr>
              <a:t>	</a:t>
            </a:r>
          </a:p>
          <a:p>
            <a:endParaRPr lang="nl-NL" dirty="0"/>
          </a:p>
          <a:p>
            <a:r>
              <a:rPr lang="nl-NL" dirty="0" err="1" smtClean="0"/>
              <a:t>Simulation</a:t>
            </a:r>
            <a:r>
              <a:rPr lang="nl-NL" dirty="0" smtClean="0"/>
              <a:t> of </a:t>
            </a:r>
            <a:r>
              <a:rPr lang="nl-NL" dirty="0" err="1" smtClean="0"/>
              <a:t>passings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110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Simulation</a:t>
            </a:r>
            <a:r>
              <a:rPr lang="nl-NL" dirty="0" smtClean="0"/>
              <a:t> </a:t>
            </a:r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 descr="Simulated_resul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00" y="1124744"/>
            <a:ext cx="6523135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9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fit_150000_passin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556792"/>
            <a:ext cx="5170018" cy="387161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Fits of </a:t>
            </a:r>
            <a:r>
              <a:rPr lang="nl-NL" dirty="0" err="1" smtClean="0"/>
              <a:t>results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3825" y="1828800"/>
            <a:ext cx="7648575" cy="3505200"/>
          </a:xfrm>
        </p:spPr>
        <p:txBody>
          <a:bodyPr/>
          <a:lstStyle/>
          <a:p>
            <a:r>
              <a:rPr lang="nl-NL" dirty="0" err="1" smtClean="0"/>
              <a:t>Estimated</a:t>
            </a:r>
            <a:r>
              <a:rPr lang="nl-NL" dirty="0" smtClean="0"/>
              <a:t> </a:t>
            </a:r>
            <a:r>
              <a:rPr lang="nl-NL" dirty="0" err="1" smtClean="0"/>
              <a:t>combined</a:t>
            </a:r>
            <a:r>
              <a:rPr lang="nl-NL" dirty="0" smtClean="0"/>
              <a:t> </a:t>
            </a:r>
            <a:r>
              <a:rPr lang="nl-NL" dirty="0" err="1" smtClean="0"/>
              <a:t>normal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Offset 	(</a:t>
            </a:r>
            <a:r>
              <a:rPr lang="nl-NL" b="1" dirty="0" smtClean="0"/>
              <a:t>20</a:t>
            </a:r>
            <a:r>
              <a:rPr lang="nl-NL" dirty="0" smtClean="0"/>
              <a:t>±12cm)</a:t>
            </a:r>
          </a:p>
          <a:p>
            <a:pPr lvl="1"/>
            <a:r>
              <a:rPr lang="nl-NL" dirty="0" err="1" smtClean="0"/>
              <a:t>One</a:t>
            </a:r>
            <a:r>
              <a:rPr lang="nl-NL" dirty="0" smtClean="0"/>
              <a:t> standard </a:t>
            </a:r>
            <a:r>
              <a:rPr lang="nl-NL" dirty="0" err="1" smtClean="0"/>
              <a:t>deviation</a:t>
            </a:r>
            <a:endParaRPr lang="nl-NL" dirty="0" smtClean="0"/>
          </a:p>
          <a:p>
            <a:pPr lvl="1"/>
            <a:r>
              <a:rPr lang="nl-NL" dirty="0" smtClean="0"/>
              <a:t>Lane </a:t>
            </a:r>
            <a:r>
              <a:rPr lang="nl-NL" dirty="0" err="1" smtClean="0"/>
              <a:t>distribution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pPr lvl="1"/>
            <a:r>
              <a:rPr lang="nl-NL" dirty="0" smtClean="0"/>
              <a:t>For 3-7 </a:t>
            </a:r>
            <a:r>
              <a:rPr lang="nl-NL" dirty="0" err="1" smtClean="0"/>
              <a:t>lanes</a:t>
            </a:r>
            <a:r>
              <a:rPr lang="nl-NL" dirty="0" smtClean="0"/>
              <a:t>:</a:t>
            </a:r>
            <a:br>
              <a:rPr lang="nl-NL" dirty="0" smtClean="0"/>
            </a:br>
            <a:r>
              <a:rPr lang="nl-NL" dirty="0" smtClean="0"/>
              <a:t>3 </a:t>
            </a:r>
            <a:r>
              <a:rPr lang="nl-NL" dirty="0" err="1" smtClean="0"/>
              <a:t>lanes</a:t>
            </a:r>
            <a:r>
              <a:rPr lang="nl-NL" dirty="0" smtClean="0"/>
              <a:t> fit best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445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Sensitivity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fewer</a:t>
            </a:r>
            <a:r>
              <a:rPr lang="nl-NL" dirty="0" smtClean="0"/>
              <a:t> </a:t>
            </a:r>
            <a:r>
              <a:rPr lang="nl-NL" dirty="0" err="1" smtClean="0"/>
              <a:t>observations</a:t>
            </a:r>
            <a:endParaRPr lang="nl-NL" dirty="0"/>
          </a:p>
        </p:txBody>
      </p:sp>
      <p:pic>
        <p:nvPicPr>
          <p:cNvPr id="5" name="Tijdelijke aanduiding voor inhoud 4" descr="fit_100_passings_fig_resized_fig_resized_fig_largerfo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23" b="-2823"/>
          <a:stretch>
            <a:fillRect/>
          </a:stretch>
        </p:blipFill>
        <p:spPr>
          <a:xfrm>
            <a:off x="0" y="3861048"/>
            <a:ext cx="4870912" cy="2232248"/>
          </a:xfrm>
        </p:spPr>
      </p:pic>
      <p:pic>
        <p:nvPicPr>
          <p:cNvPr id="6" name="Afbeelding 5" descr="fit_1000_passings_fig_resized_fig_resized_fig_largerfo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200"/>
            <a:ext cx="4916795" cy="2132856"/>
          </a:xfrm>
          <a:prstGeom prst="rect">
            <a:avLst/>
          </a:prstGeom>
        </p:spPr>
      </p:pic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4860032" y="2132856"/>
            <a:ext cx="397616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6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57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38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19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NL" dirty="0" err="1" smtClean="0"/>
              <a:t>useful</a:t>
            </a:r>
            <a:r>
              <a:rPr lang="nl-NL" dirty="0" smtClean="0"/>
              <a:t> </a:t>
            </a:r>
            <a:r>
              <a:rPr lang="nl-NL" dirty="0" err="1" smtClean="0"/>
              <a:t>estimation</a:t>
            </a:r>
            <a:r>
              <a:rPr lang="nl-NL" dirty="0" smtClean="0"/>
              <a:t> </a:t>
            </a:r>
            <a:r>
              <a:rPr lang="nl-NL" dirty="0" err="1" smtClean="0"/>
              <a:t>if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&gt;100 </a:t>
            </a:r>
            <a:r>
              <a:rPr lang="nl-NL" dirty="0" err="1" smtClean="0"/>
              <a:t>vehicles</a:t>
            </a:r>
            <a:endParaRPr lang="nl-NL" dirty="0"/>
          </a:p>
        </p:txBody>
      </p:sp>
      <p:pic>
        <p:nvPicPr>
          <p:cNvPr id="8" name="Afbeelding 7" descr="Sensitivity_fig_resized_fig_resized_fig_largerfo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292" y="4021645"/>
            <a:ext cx="4443707" cy="192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98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(Practical) </a:t>
            </a:r>
            <a:r>
              <a:rPr lang="nl-NL" dirty="0" err="1" smtClean="0"/>
              <a:t>conclusions</a:t>
            </a:r>
            <a:r>
              <a:rPr lang="nl-NL" dirty="0" smtClean="0"/>
              <a:t> &amp; </a:t>
            </a:r>
            <a:r>
              <a:rPr lang="nl-NL" dirty="0" err="1" smtClean="0"/>
              <a:t>future</a:t>
            </a:r>
            <a:r>
              <a:rPr lang="nl-NL" dirty="0" smtClean="0"/>
              <a:t> </a:t>
            </a:r>
            <a:r>
              <a:rPr lang="nl-NL" dirty="0" err="1" smtClean="0"/>
              <a:t>work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513" y="1828800"/>
            <a:ext cx="7894959" cy="3505200"/>
          </a:xfrm>
        </p:spPr>
        <p:txBody>
          <a:bodyPr/>
          <a:lstStyle/>
          <a:p>
            <a:r>
              <a:rPr lang="nl-NL" dirty="0"/>
              <a:t>~100 USD receiver </a:t>
            </a:r>
            <a:r>
              <a:rPr lang="nl-NL" dirty="0" err="1"/>
              <a:t>detecting</a:t>
            </a:r>
            <a:r>
              <a:rPr lang="nl-NL" dirty="0"/>
              <a:t> at </a:t>
            </a:r>
            <a:r>
              <a:rPr lang="nl-NL" dirty="0" smtClean="0"/>
              <a:t>~</a:t>
            </a:r>
            <a:r>
              <a:rPr lang="nl-NL" dirty="0"/>
              <a:t>d</a:t>
            </a:r>
            <a:r>
              <a:rPr lang="nl-NL" dirty="0" smtClean="0"/>
              <a:t>m </a:t>
            </a:r>
            <a:r>
              <a:rPr lang="nl-NL" dirty="0" err="1" smtClean="0"/>
              <a:t>accuracy</a:t>
            </a:r>
            <a:endParaRPr lang="nl-NL" dirty="0" smtClean="0"/>
          </a:p>
          <a:p>
            <a:r>
              <a:rPr lang="nl-NL" dirty="0" smtClean="0"/>
              <a:t>Easy </a:t>
            </a:r>
            <a:r>
              <a:rPr lang="nl-NL" dirty="0" err="1" smtClean="0"/>
              <a:t>implementation</a:t>
            </a:r>
            <a:r>
              <a:rPr lang="nl-NL" dirty="0" smtClean="0"/>
              <a:t> in-</a:t>
            </a:r>
            <a:r>
              <a:rPr lang="nl-NL" dirty="0" err="1" smtClean="0"/>
              <a:t>car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(mobile </a:t>
            </a:r>
            <a:r>
              <a:rPr lang="nl-NL" dirty="0" err="1" smtClean="0"/>
              <a:t>phone</a:t>
            </a:r>
            <a:r>
              <a:rPr lang="nl-NL" dirty="0" smtClean="0"/>
              <a:t> a bit more </a:t>
            </a:r>
            <a:r>
              <a:rPr lang="nl-NL" dirty="0" err="1" smtClean="0"/>
              <a:t>difficult</a:t>
            </a:r>
            <a:r>
              <a:rPr lang="nl-NL" dirty="0" smtClean="0"/>
              <a:t>)</a:t>
            </a:r>
          </a:p>
          <a:p>
            <a:r>
              <a:rPr lang="nl-NL" dirty="0" smtClean="0"/>
              <a:t>Lane </a:t>
            </a:r>
            <a:r>
              <a:rPr lang="nl-NL" dirty="0" err="1" smtClean="0"/>
              <a:t>mapping</a:t>
            </a:r>
            <a:r>
              <a:rPr lang="nl-NL" dirty="0" smtClean="0"/>
              <a:t> is </a:t>
            </a:r>
            <a:r>
              <a:rPr lang="nl-NL" dirty="0" err="1" smtClean="0"/>
              <a:t>possible</a:t>
            </a:r>
            <a:endParaRPr lang="nl-NL" dirty="0"/>
          </a:p>
          <a:p>
            <a:pPr lvl="1"/>
            <a:r>
              <a:rPr lang="nl-NL" dirty="0" err="1" smtClean="0"/>
              <a:t>Many</a:t>
            </a:r>
            <a:r>
              <a:rPr lang="nl-NL" dirty="0" smtClean="0"/>
              <a:t> </a:t>
            </a:r>
            <a:r>
              <a:rPr lang="nl-NL" dirty="0" err="1" smtClean="0"/>
              <a:t>vehicles</a:t>
            </a:r>
            <a:r>
              <a:rPr lang="nl-NL" dirty="0" smtClean="0"/>
              <a:t> passing =&gt; </a:t>
            </a:r>
            <a:br>
              <a:rPr lang="nl-NL" dirty="0" smtClean="0"/>
            </a:br>
            <a:r>
              <a:rPr lang="nl-NL" dirty="0" smtClean="0"/>
              <a:t>Collect </a:t>
            </a:r>
            <a:r>
              <a:rPr lang="nl-NL" dirty="0" err="1" smtClean="0"/>
              <a:t>trajectories</a:t>
            </a:r>
            <a:r>
              <a:rPr lang="nl-NL" dirty="0"/>
              <a:t> </a:t>
            </a:r>
            <a:r>
              <a:rPr lang="nl-NL" dirty="0" smtClean="0"/>
              <a:t>(</a:t>
            </a:r>
            <a:r>
              <a:rPr lang="nl-NL" dirty="0" err="1" smtClean="0"/>
              <a:t>openstreetmap</a:t>
            </a:r>
            <a:r>
              <a:rPr lang="nl-NL" dirty="0" smtClean="0"/>
              <a:t>, TomTom)</a:t>
            </a:r>
          </a:p>
          <a:p>
            <a:r>
              <a:rPr lang="nl-NL" dirty="0" smtClean="0"/>
              <a:t>New </a:t>
            </a:r>
            <a:r>
              <a:rPr lang="nl-NL" dirty="0" err="1" smtClean="0"/>
              <a:t>possiblities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management </a:t>
            </a:r>
            <a:r>
              <a:rPr lang="nl-NL" dirty="0" err="1" smtClean="0"/>
              <a:t>and</a:t>
            </a:r>
            <a:r>
              <a:rPr lang="nl-NL" dirty="0" smtClean="0"/>
              <a:t> intelligent </a:t>
            </a:r>
            <a:r>
              <a:rPr lang="nl-NL" dirty="0" err="1" smtClean="0"/>
              <a:t>vehicles</a:t>
            </a:r>
            <a:endParaRPr lang="nl-NL" dirty="0" smtClean="0"/>
          </a:p>
          <a:p>
            <a:r>
              <a:rPr lang="nl-NL" dirty="0" err="1" smtClean="0"/>
              <a:t>Proof</a:t>
            </a:r>
            <a:r>
              <a:rPr lang="nl-NL" dirty="0" smtClean="0"/>
              <a:t> of concept shows </a:t>
            </a:r>
            <a:r>
              <a:rPr lang="nl-NL" dirty="0" err="1" smtClean="0"/>
              <a:t>feasibility</a:t>
            </a:r>
            <a:endParaRPr lang="nl-NL" dirty="0" smtClean="0"/>
          </a:p>
          <a:p>
            <a:r>
              <a:rPr lang="nl-NL" dirty="0" err="1" smtClean="0"/>
              <a:t>Now</a:t>
            </a:r>
            <a:r>
              <a:rPr lang="nl-NL" dirty="0" smtClean="0"/>
              <a:t>: field test </a:t>
            </a:r>
            <a:r>
              <a:rPr lang="nl-NL" dirty="0" err="1" smtClean="0"/>
              <a:t>for</a:t>
            </a:r>
            <a:r>
              <a:rPr lang="nl-NL" dirty="0" smtClean="0"/>
              <a:t> ~100 </a:t>
            </a:r>
            <a:r>
              <a:rPr lang="nl-NL" dirty="0" err="1" smtClean="0"/>
              <a:t>vehicles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1126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Regular</a:t>
            </a:r>
            <a:r>
              <a:rPr lang="nl-NL" dirty="0" smtClean="0"/>
              <a:t> GPS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One</a:t>
            </a:r>
            <a:r>
              <a:rPr lang="nl-NL" dirty="0" smtClean="0"/>
              <a:t> </a:t>
            </a:r>
            <a:r>
              <a:rPr lang="nl-NL" dirty="0" err="1" smtClean="0"/>
              <a:t>dimension</a:t>
            </a:r>
            <a:r>
              <a:rPr lang="nl-NL" dirty="0" smtClean="0"/>
              <a:t> =&gt; 2 </a:t>
            </a:r>
            <a:r>
              <a:rPr lang="nl-NL" dirty="0" err="1" smtClean="0"/>
              <a:t>satellites</a:t>
            </a:r>
            <a:endParaRPr lang="nl-NL" dirty="0"/>
          </a:p>
        </p:txBody>
      </p:sp>
      <p:pic>
        <p:nvPicPr>
          <p:cNvPr id="5" name="Afbeelding 4" descr="BU00945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79" y="3488264"/>
            <a:ext cx="1078825" cy="1380896"/>
          </a:xfrm>
          <a:prstGeom prst="rect">
            <a:avLst/>
          </a:prstGeom>
        </p:spPr>
      </p:pic>
      <p:pic>
        <p:nvPicPr>
          <p:cNvPr id="6" name="Afbeelding 5" descr="BU00945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428029"/>
            <a:ext cx="1078825" cy="1380896"/>
          </a:xfrm>
          <a:prstGeom prst="rect">
            <a:avLst/>
          </a:prstGeom>
        </p:spPr>
      </p:pic>
      <p:cxnSp>
        <p:nvCxnSpPr>
          <p:cNvPr id="8" name="Rechte verbindingslijn 7"/>
          <p:cNvCxnSpPr/>
          <p:nvPr/>
        </p:nvCxnSpPr>
        <p:spPr bwMode="auto">
          <a:xfrm>
            <a:off x="2051720" y="4220117"/>
            <a:ext cx="5328592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pic>
        <p:nvPicPr>
          <p:cNvPr id="10" name="Picture 19" descr="j02129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3645024"/>
            <a:ext cx="792163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0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-0.09045 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Contribution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New </a:t>
            </a:r>
            <a:r>
              <a:rPr lang="nl-NL" dirty="0" err="1" smtClean="0"/>
              <a:t>technique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dm-accurate gps </a:t>
            </a:r>
            <a:r>
              <a:rPr lang="nl-NL" dirty="0" err="1" smtClean="0"/>
              <a:t>position</a:t>
            </a:r>
            <a:endParaRPr lang="nl-NL" dirty="0" smtClean="0"/>
          </a:p>
          <a:p>
            <a:pPr lvl="1"/>
            <a:r>
              <a:rPr lang="nl-NL" dirty="0" err="1" smtClean="0"/>
              <a:t>Cost</a:t>
            </a:r>
            <a:r>
              <a:rPr lang="nl-NL" dirty="0" smtClean="0"/>
              <a:t>: ~ 100 USD</a:t>
            </a:r>
          </a:p>
          <a:p>
            <a:pPr lvl="1"/>
            <a:r>
              <a:rPr lang="nl-NL" dirty="0" smtClean="0"/>
              <a:t>Easy </a:t>
            </a:r>
            <a:r>
              <a:rPr lang="nl-NL" dirty="0" err="1" smtClean="0"/>
              <a:t>to</a:t>
            </a:r>
            <a:r>
              <a:rPr lang="nl-NL" dirty="0" smtClean="0"/>
              <a:t> set up</a:t>
            </a:r>
          </a:p>
          <a:p>
            <a:r>
              <a:rPr lang="nl-NL" dirty="0" smtClean="0"/>
              <a:t>More accurate </a:t>
            </a:r>
            <a:r>
              <a:rPr lang="nl-NL" dirty="0" err="1" smtClean="0"/>
              <a:t>than</a:t>
            </a:r>
            <a:r>
              <a:rPr lang="nl-NL" dirty="0" smtClean="0"/>
              <a:t> a </a:t>
            </a:r>
            <a:r>
              <a:rPr lang="nl-NL" dirty="0" err="1" smtClean="0"/>
              <a:t>lane</a:t>
            </a:r>
            <a:r>
              <a:rPr lang="nl-NL" dirty="0" smtClean="0"/>
              <a:t> </a:t>
            </a:r>
            <a:r>
              <a:rPr lang="nl-NL" dirty="0" err="1" smtClean="0"/>
              <a:t>width</a:t>
            </a:r>
            <a:endParaRPr lang="nl-NL" dirty="0" smtClean="0"/>
          </a:p>
          <a:p>
            <a:r>
              <a:rPr lang="nl-NL" dirty="0" err="1" smtClean="0"/>
              <a:t>Automatically</a:t>
            </a:r>
            <a:r>
              <a:rPr lang="nl-NL" dirty="0" smtClean="0"/>
              <a:t> </a:t>
            </a:r>
            <a:r>
              <a:rPr lang="nl-NL" dirty="0" err="1" smtClean="0"/>
              <a:t>create</a:t>
            </a:r>
            <a:r>
              <a:rPr lang="nl-NL" dirty="0" smtClean="0"/>
              <a:t> </a:t>
            </a:r>
            <a:r>
              <a:rPr lang="nl-NL" dirty="0" err="1" smtClean="0"/>
              <a:t>maps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lane</a:t>
            </a:r>
            <a:r>
              <a:rPr lang="nl-NL" dirty="0" smtClean="0"/>
              <a:t> </a:t>
            </a:r>
            <a:r>
              <a:rPr lang="nl-NL" dirty="0" err="1" smtClean="0"/>
              <a:t>positions</a:t>
            </a:r>
            <a:r>
              <a:rPr lang="nl-NL" dirty="0" smtClean="0"/>
              <a:t>: </a:t>
            </a:r>
            <a:br>
              <a:rPr lang="nl-NL" dirty="0" smtClean="0"/>
            </a:br>
            <a:r>
              <a:rPr lang="nl-NL" dirty="0" err="1" smtClean="0"/>
              <a:t>proof</a:t>
            </a:r>
            <a:r>
              <a:rPr lang="nl-NL" dirty="0" smtClean="0"/>
              <a:t> of concept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832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Motivation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Large focus on </a:t>
            </a:r>
            <a:r>
              <a:rPr lang="nl-NL" dirty="0" err="1" smtClean="0"/>
              <a:t>lateral</a:t>
            </a:r>
            <a:r>
              <a:rPr lang="nl-NL" dirty="0" smtClean="0"/>
              <a:t> management</a:t>
            </a:r>
            <a:br>
              <a:rPr lang="nl-NL" dirty="0" smtClean="0"/>
            </a:br>
            <a:r>
              <a:rPr lang="nl-NL" dirty="0" smtClean="0"/>
              <a:t>(</a:t>
            </a:r>
            <a:r>
              <a:rPr lang="nl-NL" dirty="0" err="1" smtClean="0"/>
              <a:t>cooperative</a:t>
            </a:r>
            <a:r>
              <a:rPr lang="nl-NL" dirty="0" smtClean="0"/>
              <a:t> </a:t>
            </a:r>
            <a:r>
              <a:rPr lang="nl-NL" dirty="0" err="1" smtClean="0"/>
              <a:t>active</a:t>
            </a:r>
            <a:r>
              <a:rPr lang="nl-NL" dirty="0" smtClean="0"/>
              <a:t> cruise control)</a:t>
            </a:r>
          </a:p>
          <a:p>
            <a:r>
              <a:rPr lang="nl-NL" dirty="0" smtClean="0"/>
              <a:t>Lane-</a:t>
            </a:r>
            <a:r>
              <a:rPr lang="nl-NL" dirty="0" err="1" smtClean="0"/>
              <a:t>specific</a:t>
            </a:r>
            <a:r>
              <a:rPr lang="nl-NL" dirty="0" smtClean="0"/>
              <a:t> </a:t>
            </a:r>
            <a:r>
              <a:rPr lang="nl-NL" dirty="0" err="1" smtClean="0"/>
              <a:t>freeway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 smtClean="0"/>
              <a:t>advice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improve</a:t>
            </a:r>
            <a:r>
              <a:rPr lang="nl-NL" dirty="0" smtClean="0"/>
              <a:t> flow</a:t>
            </a:r>
          </a:p>
          <a:p>
            <a:r>
              <a:rPr lang="nl-NL" dirty="0" smtClean="0"/>
              <a:t>Next step </a:t>
            </a:r>
            <a:r>
              <a:rPr lang="nl-NL" dirty="0" err="1" smtClean="0"/>
              <a:t>towards</a:t>
            </a:r>
            <a:r>
              <a:rPr lang="nl-NL" dirty="0"/>
              <a:t/>
            </a:r>
            <a:br>
              <a:rPr lang="nl-NL" dirty="0"/>
            </a:br>
            <a:r>
              <a:rPr lang="nl-NL" dirty="0" err="1" smtClean="0"/>
              <a:t>automated</a:t>
            </a:r>
            <a:r>
              <a:rPr lang="nl-NL" dirty="0" smtClean="0"/>
              <a:t> </a:t>
            </a:r>
            <a:r>
              <a:rPr lang="nl-NL" dirty="0" err="1" smtClean="0"/>
              <a:t>vehicles</a:t>
            </a:r>
            <a:endParaRPr lang="nl-NL" dirty="0" smtClean="0"/>
          </a:p>
          <a:p>
            <a:r>
              <a:rPr lang="nl-NL" dirty="0" smtClean="0"/>
              <a:t>2 steps:</a:t>
            </a:r>
            <a:br>
              <a:rPr lang="nl-NL" dirty="0" smtClean="0"/>
            </a:br>
            <a:r>
              <a:rPr lang="nl-NL" dirty="0" smtClean="0"/>
              <a:t>1) </a:t>
            </a:r>
            <a:r>
              <a:rPr lang="nl-NL" dirty="0" err="1" smtClean="0"/>
              <a:t>find</a:t>
            </a:r>
            <a:r>
              <a:rPr lang="nl-NL" dirty="0" smtClean="0"/>
              <a:t> </a:t>
            </a:r>
            <a:r>
              <a:rPr lang="nl-NL" dirty="0" err="1" smtClean="0"/>
              <a:t>lane</a:t>
            </a:r>
            <a:r>
              <a:rPr lang="nl-NL" dirty="0" smtClean="0"/>
              <a:t> </a:t>
            </a:r>
            <a:r>
              <a:rPr lang="nl-NL" dirty="0" err="1" smtClean="0"/>
              <a:t>positions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2) </a:t>
            </a:r>
            <a:r>
              <a:rPr lang="nl-NL" dirty="0" err="1" smtClean="0"/>
              <a:t>determine</a:t>
            </a:r>
            <a:r>
              <a:rPr lang="nl-NL" dirty="0" smtClean="0"/>
              <a:t> </a:t>
            </a:r>
            <a:r>
              <a:rPr lang="nl-NL" dirty="0" err="1" smtClean="0"/>
              <a:t>lane</a:t>
            </a:r>
            <a:r>
              <a:rPr lang="nl-NL" dirty="0" smtClean="0"/>
              <a:t> of </a:t>
            </a:r>
            <a:r>
              <a:rPr lang="nl-NL" dirty="0" err="1" smtClean="0"/>
              <a:t>veh</a:t>
            </a: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496" y="2828933"/>
            <a:ext cx="4788024" cy="31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25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825398"/>
            <a:ext cx="4674096" cy="32071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Regular</a:t>
            </a:r>
            <a:r>
              <a:rPr lang="nl-NL" dirty="0" smtClean="0"/>
              <a:t> GPS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Three </a:t>
            </a:r>
            <a:r>
              <a:rPr lang="nl-NL" dirty="0" err="1" smtClean="0"/>
              <a:t>dimensions</a:t>
            </a:r>
            <a:r>
              <a:rPr lang="nl-NL" dirty="0" smtClean="0"/>
              <a:t> =&gt; 4 </a:t>
            </a:r>
            <a:r>
              <a:rPr lang="nl-NL" dirty="0" err="1" smtClean="0"/>
              <a:t>satellites</a:t>
            </a:r>
            <a:endParaRPr lang="nl-NL" dirty="0"/>
          </a:p>
        </p:txBody>
      </p:sp>
      <p:pic>
        <p:nvPicPr>
          <p:cNvPr id="5" name="Afbeelding 4" descr="BU0094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132856"/>
            <a:ext cx="1078825" cy="1380896"/>
          </a:xfrm>
          <a:prstGeom prst="rect">
            <a:avLst/>
          </a:prstGeom>
        </p:spPr>
      </p:pic>
      <p:pic>
        <p:nvPicPr>
          <p:cNvPr id="6" name="Afbeelding 5" descr="BU0094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060848"/>
            <a:ext cx="1078825" cy="1380896"/>
          </a:xfrm>
          <a:prstGeom prst="rect">
            <a:avLst/>
          </a:prstGeom>
        </p:spPr>
      </p:pic>
      <p:pic>
        <p:nvPicPr>
          <p:cNvPr id="10" name="Picture 19" descr="j02129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872" y="3789040"/>
            <a:ext cx="792163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 descr="BU0094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708920"/>
            <a:ext cx="1078825" cy="1380896"/>
          </a:xfrm>
          <a:prstGeom prst="rect">
            <a:avLst/>
          </a:prstGeom>
        </p:spPr>
      </p:pic>
      <p:pic>
        <p:nvPicPr>
          <p:cNvPr id="11" name="Afbeelding 10" descr="BU0094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1078825" cy="1380896"/>
          </a:xfrm>
          <a:prstGeom prst="rect">
            <a:avLst/>
          </a:prstGeom>
        </p:spPr>
      </p:pic>
      <p:cxnSp>
        <p:nvCxnSpPr>
          <p:cNvPr id="12" name="Rechte verbindingslijn 11"/>
          <p:cNvCxnSpPr/>
          <p:nvPr/>
        </p:nvCxnSpPr>
        <p:spPr bwMode="auto">
          <a:xfrm>
            <a:off x="2987824" y="3429000"/>
            <a:ext cx="648072" cy="50405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4" name="Rechte verbindingslijn 13"/>
          <p:cNvCxnSpPr/>
          <p:nvPr/>
        </p:nvCxnSpPr>
        <p:spPr bwMode="auto">
          <a:xfrm flipH="1">
            <a:off x="3923928" y="3140968"/>
            <a:ext cx="576064" cy="7200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7" name="Rechte verbindingslijn 16"/>
          <p:cNvCxnSpPr/>
          <p:nvPr/>
        </p:nvCxnSpPr>
        <p:spPr bwMode="auto">
          <a:xfrm flipH="1">
            <a:off x="4076328" y="3717032"/>
            <a:ext cx="2007840" cy="29641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9" name="Rechte verbindingslijn 18"/>
          <p:cNvCxnSpPr/>
          <p:nvPr/>
        </p:nvCxnSpPr>
        <p:spPr bwMode="auto">
          <a:xfrm flipH="1" flipV="1">
            <a:off x="3923928" y="4293096"/>
            <a:ext cx="1152128" cy="28803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716772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1782 C 2.5E-6 -0.00463 0.00451 0.00648 0.01007 0.00648 C 0.01666 0.00648 0.01927 -0.00579 0.02048 -0.01296 L 0.02153 -0.02245 C 0.02239 -0.02963 0.025 -0.0412 0.03246 -0.0412 C 0.03732 -0.0412 0.04323 -0.03102 0.04323 -0.01782 C 0.04323 -0.00463 0.03732 0.00648 0.03246 0.00648 C 0.025 0.00648 0.02239 -0.00579 0.02153 -0.01296 L 0.02048 -0.02245 C 0.01927 -0.02963 0.01666 -0.0412 0.01007 -0.0412 C 0.00451 -0.0412 2.5E-6 -0.03102 2.5E-6 -0.01782 Z " pathEditMode="relative" rAng="0" ptsTypes="ffFffffFfff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Errors</a:t>
            </a:r>
            <a:r>
              <a:rPr lang="nl-NL" dirty="0" smtClean="0"/>
              <a:t> in </a:t>
            </a:r>
            <a:r>
              <a:rPr lang="nl-NL" dirty="0" err="1" smtClean="0"/>
              <a:t>positions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Souces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(</a:t>
            </a:r>
            <a:r>
              <a:rPr lang="nl-NL" dirty="0" err="1" smtClean="0"/>
              <a:t>Predicted</a:t>
            </a:r>
            <a:r>
              <a:rPr lang="nl-NL" dirty="0" smtClean="0"/>
              <a:t>) </a:t>
            </a:r>
            <a:r>
              <a:rPr lang="nl-NL" dirty="0" err="1"/>
              <a:t>t</a:t>
            </a:r>
            <a:r>
              <a:rPr lang="nl-NL" dirty="0" err="1" smtClean="0"/>
              <a:t>rajectories</a:t>
            </a:r>
            <a:r>
              <a:rPr lang="nl-NL" dirty="0" smtClean="0"/>
              <a:t> of </a:t>
            </a:r>
            <a:r>
              <a:rPr lang="nl-NL" dirty="0" err="1" smtClean="0"/>
              <a:t>satellite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US </a:t>
            </a:r>
            <a:r>
              <a:rPr lang="nl-NL" dirty="0" err="1" smtClean="0"/>
              <a:t>airforce</a:t>
            </a:r>
            <a:r>
              <a:rPr lang="nl-NL" dirty="0" smtClean="0"/>
              <a:t> </a:t>
            </a:r>
            <a:r>
              <a:rPr lang="nl-NL" dirty="0" err="1" smtClean="0"/>
              <a:t>provided</a:t>
            </a:r>
            <a:endParaRPr lang="nl-NL" dirty="0" smtClean="0"/>
          </a:p>
          <a:p>
            <a:pPr lvl="1"/>
            <a:r>
              <a:rPr lang="nl-NL" dirty="0" err="1" smtClean="0"/>
              <a:t>Atmosphere</a:t>
            </a:r>
            <a:endParaRPr lang="nl-NL" dirty="0" smtClean="0"/>
          </a:p>
          <a:p>
            <a:r>
              <a:rPr lang="nl-NL" dirty="0" err="1" smtClean="0"/>
              <a:t>Resulting</a:t>
            </a:r>
            <a:r>
              <a:rPr lang="nl-NL" dirty="0" smtClean="0"/>
              <a:t> </a:t>
            </a:r>
            <a:r>
              <a:rPr lang="nl-NL" dirty="0" err="1" smtClean="0"/>
              <a:t>accuracy</a:t>
            </a:r>
            <a:r>
              <a:rPr lang="nl-NL" dirty="0" smtClean="0"/>
              <a:t>:</a:t>
            </a:r>
          </a:p>
          <a:p>
            <a:pPr lvl="1"/>
            <a:r>
              <a:rPr lang="nl-NL" dirty="0" smtClean="0"/>
              <a:t>~5-</a:t>
            </a:r>
            <a:r>
              <a:rPr lang="nl-NL" dirty="0"/>
              <a:t>1</a:t>
            </a:r>
            <a:r>
              <a:rPr lang="nl-NL" dirty="0" smtClean="0"/>
              <a:t>0 meters </a:t>
            </a:r>
            <a:r>
              <a:rPr lang="nl-NL" dirty="0" err="1" smtClean="0"/>
              <a:t>horizontally</a:t>
            </a:r>
            <a:endParaRPr lang="nl-NL" dirty="0" smtClean="0"/>
          </a:p>
          <a:p>
            <a:pPr lvl="1"/>
            <a:r>
              <a:rPr lang="nl-NL" dirty="0" smtClean="0"/>
              <a:t>10-20 meters </a:t>
            </a:r>
            <a:r>
              <a:rPr lang="nl-NL" dirty="0" err="1" smtClean="0"/>
              <a:t>vertically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662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Differential</a:t>
            </a:r>
            <a:r>
              <a:rPr lang="nl-NL" dirty="0" smtClean="0"/>
              <a:t> GPS</a:t>
            </a:r>
            <a:endParaRPr lang="nl-NL" dirty="0"/>
          </a:p>
        </p:txBody>
      </p:sp>
      <p:pic>
        <p:nvPicPr>
          <p:cNvPr id="20" name="Tijdelijke aanduiding voor inhoud 19"/>
          <p:cNvPicPr>
            <a:picLocks noGrp="1" noChangeAspect="1"/>
          </p:cNvPicPr>
          <p:nvPr>
            <p:ph idx="1"/>
          </p:nvPr>
        </p:nvPicPr>
        <p:blipFill>
          <a:blip r:embed="rId2"/>
          <a:srcRect l="-7679" r="-7679"/>
          <a:stretch>
            <a:fillRect/>
          </a:stretch>
        </p:blipFill>
        <p:spPr>
          <a:xfrm>
            <a:off x="5462017" y="3573016"/>
            <a:ext cx="1414239" cy="648119"/>
          </a:xfrm>
        </p:spPr>
      </p:pic>
      <p:pic>
        <p:nvPicPr>
          <p:cNvPr id="5" name="Afbeelding 4" descr="BU0094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1078825" cy="1380896"/>
          </a:xfrm>
          <a:prstGeom prst="rect">
            <a:avLst/>
          </a:prstGeom>
        </p:spPr>
      </p:pic>
      <p:pic>
        <p:nvPicPr>
          <p:cNvPr id="6" name="Afbeelding 5" descr="BU0094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80728"/>
            <a:ext cx="1078825" cy="1380896"/>
          </a:xfrm>
          <a:prstGeom prst="rect">
            <a:avLst/>
          </a:prstGeom>
        </p:spPr>
      </p:pic>
      <p:pic>
        <p:nvPicPr>
          <p:cNvPr id="7" name="Picture 19" descr="j02129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19872" y="3789040"/>
            <a:ext cx="792163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 descr="BU0094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80728"/>
            <a:ext cx="1078825" cy="1380896"/>
          </a:xfrm>
          <a:prstGeom prst="rect">
            <a:avLst/>
          </a:prstGeom>
        </p:spPr>
      </p:pic>
      <p:pic>
        <p:nvPicPr>
          <p:cNvPr id="9" name="Afbeelding 8" descr="BU0094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6752"/>
            <a:ext cx="1078825" cy="1380896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/>
        </p:nvCxnSpPr>
        <p:spPr bwMode="auto">
          <a:xfrm>
            <a:off x="1979712" y="2564904"/>
            <a:ext cx="1656184" cy="136815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1" name="Rechte verbindingslijn 10"/>
          <p:cNvCxnSpPr/>
          <p:nvPr/>
        </p:nvCxnSpPr>
        <p:spPr bwMode="auto">
          <a:xfrm flipH="1">
            <a:off x="3923928" y="2204864"/>
            <a:ext cx="936104" cy="165618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2" name="Rechte verbindingslijn 11"/>
          <p:cNvCxnSpPr/>
          <p:nvPr/>
        </p:nvCxnSpPr>
        <p:spPr bwMode="auto">
          <a:xfrm flipH="1">
            <a:off x="4076328" y="2132856"/>
            <a:ext cx="3015952" cy="188059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3" name="Rechte verbindingslijn 12"/>
          <p:cNvCxnSpPr>
            <a:endCxn id="7" idx="0"/>
          </p:cNvCxnSpPr>
          <p:nvPr/>
        </p:nvCxnSpPr>
        <p:spPr bwMode="auto">
          <a:xfrm>
            <a:off x="3275856" y="2492896"/>
            <a:ext cx="540097" cy="129614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2">
                <a:lumMod val="75000"/>
                <a:lumOff val="25000"/>
              </a:schemeClr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22" name="Rechte verbindingslijn 21"/>
          <p:cNvCxnSpPr/>
          <p:nvPr/>
        </p:nvCxnSpPr>
        <p:spPr bwMode="auto">
          <a:xfrm flipV="1">
            <a:off x="539552" y="4437112"/>
            <a:ext cx="7848872" cy="72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Rechte verbindingslijn met pijl 29"/>
          <p:cNvCxnSpPr>
            <a:stCxn id="7" idx="1"/>
          </p:cNvCxnSpPr>
          <p:nvPr/>
        </p:nvCxnSpPr>
        <p:spPr bwMode="auto">
          <a:xfrm flipV="1">
            <a:off x="4212035" y="4005064"/>
            <a:ext cx="1584101" cy="2607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arrow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30032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0.01782 C 2.5E-6 -0.00463 0.00451 0.00648 0.01007 0.00648 C 0.01666 0.00648 0.01927 -0.00579 0.02048 -0.01296 L 0.02153 -0.02245 C 0.02239 -0.02963 0.025 -0.0412 0.03246 -0.0412 C 0.03732 -0.0412 0.04323 -0.03102 0.04323 -0.01782 C 0.04323 -0.00463 0.03732 0.00648 0.03246 0.00648 C 0.025 0.00648 0.02239 -0.00579 0.02153 -0.01296 L 0.02048 -0.02245 C 0.01927 -0.02963 0.01666 -0.0412 0.01007 -0.0412 C 0.00451 -0.0412 2.5E-6 -0.03102 2.5E-6 -0.01782 Z " pathEditMode="relative" rAng="0" ptsTypes="ffFffffFfff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3" y="46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7 1.85185E-6 C -5.55556E-7 0.01713 0.00677 0.03148 0.01528 0.03148 C 0.02535 0.03148 0.02899 0.01574 0.03056 0.00602 L 0.03212 -0.00648 C 0.03351 -0.01574 0.0375 -0.03148 0.04879 -0.03148 C 0.05608 -0.03148 0.06441 -0.01736 0.06441 1.85185E-6 C 0.06441 0.01713 0.05608 0.03148 0.04879 0.03148 C 0.0375 0.03148 0.03351 0.01574 0.03212 0.00602 L 0.03056 -0.00648 C 0.02899 -0.01574 0.02535 -0.03148 0.01528 -0.03148 C 0.00677 -0.03148 -5.55556E-7 -0.01736 -5.55556E-7 1.85185E-6 Z " pathEditMode="relative" rAng="0" ptsTypes="ffFffffFfff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Precise</a:t>
            </a:r>
            <a:r>
              <a:rPr lang="nl-NL" dirty="0" smtClean="0"/>
              <a:t> Point Positioning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5513" y="1828800"/>
            <a:ext cx="4438575" cy="3505200"/>
          </a:xfrm>
        </p:spPr>
        <p:txBody>
          <a:bodyPr/>
          <a:lstStyle/>
          <a:p>
            <a:r>
              <a:rPr lang="nl-NL" dirty="0" err="1" smtClean="0"/>
              <a:t>Hundreds</a:t>
            </a:r>
            <a:r>
              <a:rPr lang="nl-NL" dirty="0" smtClean="0"/>
              <a:t> of base stations</a:t>
            </a:r>
          </a:p>
          <a:p>
            <a:r>
              <a:rPr lang="nl-NL" dirty="0" err="1" smtClean="0"/>
              <a:t>Sharing</a:t>
            </a:r>
            <a:r>
              <a:rPr lang="nl-NL" dirty="0" smtClean="0"/>
              <a:t> </a:t>
            </a:r>
            <a:r>
              <a:rPr lang="nl-NL" dirty="0" err="1" smtClean="0"/>
              <a:t>measured</a:t>
            </a:r>
            <a:r>
              <a:rPr lang="nl-NL" dirty="0" smtClean="0"/>
              <a:t> GPS </a:t>
            </a:r>
            <a:r>
              <a:rPr lang="nl-NL" dirty="0" err="1" smtClean="0"/>
              <a:t>signals</a:t>
            </a:r>
            <a:endParaRPr lang="nl-NL" dirty="0" smtClean="0"/>
          </a:p>
          <a:p>
            <a:r>
              <a:rPr lang="nl-NL" dirty="0" smtClean="0"/>
              <a:t>Accurate </a:t>
            </a:r>
            <a:r>
              <a:rPr lang="nl-NL" dirty="0" err="1" smtClean="0"/>
              <a:t>satellite</a:t>
            </a:r>
            <a:r>
              <a:rPr lang="nl-NL" dirty="0" smtClean="0"/>
              <a:t> </a:t>
            </a:r>
            <a:r>
              <a:rPr lang="nl-NL" dirty="0" err="1" smtClean="0"/>
              <a:t>trajectories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(+</a:t>
            </a:r>
            <a:r>
              <a:rPr lang="nl-NL" dirty="0" err="1" smtClean="0"/>
              <a:t>atmospheric</a:t>
            </a:r>
            <a:r>
              <a:rPr lang="nl-NL" dirty="0" smtClean="0"/>
              <a:t> </a:t>
            </a:r>
            <a:r>
              <a:rPr lang="nl-NL" dirty="0" err="1" smtClean="0"/>
              <a:t>distortions</a:t>
            </a:r>
            <a:r>
              <a:rPr lang="nl-NL" dirty="0" smtClean="0"/>
              <a:t>) </a:t>
            </a:r>
            <a:br>
              <a:rPr lang="nl-NL" dirty="0" smtClean="0"/>
            </a:br>
            <a:r>
              <a:rPr lang="nl-NL" dirty="0" err="1" smtClean="0"/>
              <a:t>calculated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published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=&gt; 	</a:t>
            </a:r>
            <a:r>
              <a:rPr lang="nl-NL" dirty="0" err="1" smtClean="0"/>
              <a:t>used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correct GPS 	</a:t>
            </a:r>
            <a:r>
              <a:rPr lang="nl-NL" dirty="0" err="1" smtClean="0"/>
              <a:t>measurement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6667" t="15556" r="16222" b="16000"/>
          <a:stretch/>
        </p:blipFill>
        <p:spPr>
          <a:xfrm>
            <a:off x="6156176" y="2348880"/>
            <a:ext cx="2556933" cy="2607734"/>
          </a:xfrm>
          <a:prstGeom prst="rect">
            <a:avLst/>
          </a:prstGeom>
        </p:spPr>
      </p:pic>
      <p:pic>
        <p:nvPicPr>
          <p:cNvPr id="5" name="Afbeelding 4" descr="BU0094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869160"/>
            <a:ext cx="281281" cy="360040"/>
          </a:xfrm>
          <a:prstGeom prst="rect">
            <a:avLst/>
          </a:prstGeom>
        </p:spPr>
      </p:pic>
      <p:pic>
        <p:nvPicPr>
          <p:cNvPr id="6" name="Afbeelding 5" descr="BU0094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348880"/>
            <a:ext cx="281281" cy="360040"/>
          </a:xfrm>
          <a:prstGeom prst="rect">
            <a:avLst/>
          </a:prstGeom>
        </p:spPr>
      </p:pic>
      <p:pic>
        <p:nvPicPr>
          <p:cNvPr id="7" name="Afbeelding 6" descr="BU0094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988840"/>
            <a:ext cx="281281" cy="360040"/>
          </a:xfrm>
          <a:prstGeom prst="rect">
            <a:avLst/>
          </a:prstGeom>
        </p:spPr>
      </p:pic>
      <p:pic>
        <p:nvPicPr>
          <p:cNvPr id="8" name="Afbeelding 7" descr="BU0094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52936"/>
            <a:ext cx="281281" cy="360040"/>
          </a:xfrm>
          <a:prstGeom prst="rect">
            <a:avLst/>
          </a:prstGeom>
        </p:spPr>
      </p:pic>
      <p:pic>
        <p:nvPicPr>
          <p:cNvPr id="9" name="Afbeelding 8" descr="BU0094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988840"/>
            <a:ext cx="281281" cy="360040"/>
          </a:xfrm>
          <a:prstGeom prst="rect">
            <a:avLst/>
          </a:prstGeom>
        </p:spPr>
      </p:pic>
      <p:pic>
        <p:nvPicPr>
          <p:cNvPr id="10" name="Afbeelding 9" descr="BU0094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933056"/>
            <a:ext cx="281281" cy="360040"/>
          </a:xfrm>
          <a:prstGeom prst="rect">
            <a:avLst/>
          </a:prstGeom>
        </p:spPr>
      </p:pic>
      <p:pic>
        <p:nvPicPr>
          <p:cNvPr id="11" name="Afbeelding 10" descr="BU0094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653136"/>
            <a:ext cx="281281" cy="360040"/>
          </a:xfrm>
          <a:prstGeom prst="rect">
            <a:avLst/>
          </a:prstGeom>
        </p:spPr>
      </p:pic>
      <p:pic>
        <p:nvPicPr>
          <p:cNvPr id="12" name="Afbeelding 11" descr="BU0094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941168"/>
            <a:ext cx="281281" cy="360040"/>
          </a:xfrm>
          <a:prstGeom prst="rect">
            <a:avLst/>
          </a:prstGeom>
        </p:spPr>
      </p:pic>
      <p:pic>
        <p:nvPicPr>
          <p:cNvPr id="13" name="Afbeelding 12" descr="BU0094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25144"/>
            <a:ext cx="281281" cy="360040"/>
          </a:xfrm>
          <a:prstGeom prst="rect">
            <a:avLst/>
          </a:prstGeom>
        </p:spPr>
      </p:pic>
      <p:pic>
        <p:nvPicPr>
          <p:cNvPr id="14" name="Afbeelding 13" descr="BU0094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4077072"/>
            <a:ext cx="281281" cy="360040"/>
          </a:xfrm>
          <a:prstGeom prst="rect">
            <a:avLst/>
          </a:prstGeom>
        </p:spPr>
      </p:pic>
      <p:pic>
        <p:nvPicPr>
          <p:cNvPr id="15" name="Afbeelding 14" descr="BU0094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055" y="2780928"/>
            <a:ext cx="281281" cy="360040"/>
          </a:xfrm>
          <a:prstGeom prst="rect">
            <a:avLst/>
          </a:prstGeom>
        </p:spPr>
      </p:pic>
      <p:pic>
        <p:nvPicPr>
          <p:cNvPr id="16" name="Afbeelding 15" descr="BU00945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276872"/>
            <a:ext cx="281281" cy="360040"/>
          </a:xfrm>
          <a:prstGeom prst="rect">
            <a:avLst/>
          </a:prstGeom>
        </p:spPr>
      </p:pic>
      <p:pic>
        <p:nvPicPr>
          <p:cNvPr id="17" name="Tijdelijke aanduiding voor inhoud 19"/>
          <p:cNvPicPr>
            <a:picLocks noChangeAspect="1"/>
          </p:cNvPicPr>
          <p:nvPr/>
        </p:nvPicPr>
        <p:blipFill>
          <a:blip r:embed="rId4"/>
          <a:srcRect l="-7679" r="-7679"/>
          <a:stretch>
            <a:fillRect/>
          </a:stretch>
        </p:blipFill>
        <p:spPr bwMode="auto">
          <a:xfrm>
            <a:off x="7380312" y="2852936"/>
            <a:ext cx="785734" cy="36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8" name="Tijdelijke aanduiding voor inhoud 19"/>
          <p:cNvPicPr>
            <a:picLocks noChangeAspect="1"/>
          </p:cNvPicPr>
          <p:nvPr/>
        </p:nvPicPr>
        <p:blipFill>
          <a:blip r:embed="rId4"/>
          <a:srcRect l="-7679" r="-7679"/>
          <a:stretch>
            <a:fillRect/>
          </a:stretch>
        </p:blipFill>
        <p:spPr bwMode="auto">
          <a:xfrm>
            <a:off x="6372200" y="3284984"/>
            <a:ext cx="785734" cy="36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19" name="Tijdelijke aanduiding voor inhoud 19"/>
          <p:cNvPicPr>
            <a:picLocks noChangeAspect="1"/>
          </p:cNvPicPr>
          <p:nvPr/>
        </p:nvPicPr>
        <p:blipFill>
          <a:blip r:embed="rId4"/>
          <a:srcRect l="-7679" r="-7679"/>
          <a:stretch>
            <a:fillRect/>
          </a:stretch>
        </p:blipFill>
        <p:spPr bwMode="auto">
          <a:xfrm>
            <a:off x="6660232" y="4293096"/>
            <a:ext cx="785734" cy="36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20" name="Tijdelijke aanduiding voor inhoud 19"/>
          <p:cNvPicPr>
            <a:picLocks noChangeAspect="1"/>
          </p:cNvPicPr>
          <p:nvPr/>
        </p:nvPicPr>
        <p:blipFill>
          <a:blip r:embed="rId4"/>
          <a:srcRect l="-7679" r="-7679"/>
          <a:stretch>
            <a:fillRect/>
          </a:stretch>
        </p:blipFill>
        <p:spPr bwMode="auto">
          <a:xfrm>
            <a:off x="7524328" y="4437112"/>
            <a:ext cx="785734" cy="36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21" name="Tijdelijke aanduiding voor inhoud 19"/>
          <p:cNvPicPr>
            <a:picLocks noChangeAspect="1"/>
          </p:cNvPicPr>
          <p:nvPr/>
        </p:nvPicPr>
        <p:blipFill>
          <a:blip r:embed="rId4"/>
          <a:srcRect l="-7679" r="-7679"/>
          <a:stretch>
            <a:fillRect/>
          </a:stretch>
        </p:blipFill>
        <p:spPr bwMode="auto">
          <a:xfrm>
            <a:off x="8100392" y="3429000"/>
            <a:ext cx="785734" cy="36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120103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Testing</a:t>
            </a:r>
            <a:endParaRPr lang="nl-NL" dirty="0"/>
          </a:p>
        </p:txBody>
      </p:sp>
      <p:pic>
        <p:nvPicPr>
          <p:cNvPr id="4" name="Tijdelijke aanduiding voor inhoud 3" descr="Schermafbeelding 2012-09-14 om 17.51.20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30" b="-30430"/>
          <a:stretch>
            <a:fillRect/>
          </a:stretch>
        </p:blipFill>
        <p:spPr>
          <a:xfrm>
            <a:off x="925513" y="2732112"/>
            <a:ext cx="7648575" cy="3505200"/>
          </a:xfrm>
        </p:spPr>
      </p:pic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1099889" y="1700808"/>
            <a:ext cx="76485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6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57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38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19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NL" dirty="0" smtClean="0"/>
              <a:t>Set-up on a (small European) van</a:t>
            </a:r>
          </a:p>
          <a:p>
            <a:r>
              <a:rPr lang="nl-NL" dirty="0" smtClean="0"/>
              <a:t>Real-life </a:t>
            </a:r>
            <a:r>
              <a:rPr lang="nl-NL" dirty="0" err="1" smtClean="0"/>
              <a:t>freeway</a:t>
            </a:r>
            <a:r>
              <a:rPr lang="nl-NL" dirty="0" smtClean="0"/>
              <a:t> test</a:t>
            </a:r>
          </a:p>
          <a:p>
            <a:r>
              <a:rPr lang="nl-NL" dirty="0" err="1" smtClean="0"/>
              <a:t>Compare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ground</a:t>
            </a:r>
            <a:r>
              <a:rPr lang="nl-NL" dirty="0" smtClean="0"/>
              <a:t> </a:t>
            </a:r>
            <a:r>
              <a:rPr lang="nl-NL" dirty="0" err="1" smtClean="0"/>
              <a:t>truth</a:t>
            </a:r>
            <a:r>
              <a:rPr lang="nl-NL" dirty="0" smtClean="0"/>
              <a:t> (D-GPS)</a:t>
            </a:r>
          </a:p>
          <a:p>
            <a:r>
              <a:rPr lang="nl-NL" dirty="0" smtClean="0"/>
              <a:t>4 </a:t>
            </a:r>
            <a:r>
              <a:rPr lang="nl-NL" dirty="0" err="1" smtClean="0"/>
              <a:t>sessions</a:t>
            </a:r>
            <a:r>
              <a:rPr lang="nl-NL" dirty="0" smtClean="0"/>
              <a:t> of </a:t>
            </a:r>
            <a:r>
              <a:rPr lang="nl-NL" dirty="0" err="1" smtClean="0"/>
              <a:t>each</a:t>
            </a:r>
            <a:r>
              <a:rPr lang="nl-NL" dirty="0" smtClean="0"/>
              <a:t> 5 runs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935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Accuracy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rcRect t="-6162" b="-6162"/>
          <a:stretch>
            <a:fillRect/>
          </a:stretch>
        </p:blipFill>
        <p:spPr>
          <a:xfrm>
            <a:off x="925513" y="1268760"/>
            <a:ext cx="7648575" cy="3505200"/>
          </a:xfrm>
        </p:spPr>
      </p:pic>
      <p:sp>
        <p:nvSpPr>
          <p:cNvPr id="5" name="Tijdelijke aanduiding voor inhoud 2"/>
          <p:cNvSpPr txBox="1">
            <a:spLocks/>
          </p:cNvSpPr>
          <p:nvPr/>
        </p:nvSpPr>
        <p:spPr bwMode="auto">
          <a:xfrm>
            <a:off x="1099889" y="4509120"/>
            <a:ext cx="764857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95263" indent="-19526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6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57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38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719263" indent="-19050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1764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6336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0908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548063" indent="-190500" algn="l" rtl="0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l-NL" dirty="0" err="1" smtClean="0"/>
              <a:t>Systematic</a:t>
            </a:r>
            <a:r>
              <a:rPr lang="nl-NL" dirty="0" smtClean="0"/>
              <a:t> </a:t>
            </a:r>
            <a:r>
              <a:rPr lang="nl-NL" dirty="0" err="1" smtClean="0"/>
              <a:t>for</a:t>
            </a:r>
            <a:r>
              <a:rPr lang="nl-NL" dirty="0" smtClean="0"/>
              <a:t> a time of </a:t>
            </a:r>
            <a:r>
              <a:rPr lang="nl-NL" dirty="0" err="1" smtClean="0"/>
              <a:t>day</a:t>
            </a:r>
            <a:r>
              <a:rPr lang="nl-NL" dirty="0" smtClean="0"/>
              <a:t>: ~50 cm off</a:t>
            </a:r>
          </a:p>
          <a:p>
            <a:r>
              <a:rPr lang="nl-NL" dirty="0" smtClean="0"/>
              <a:t>Random: ~35 cm off</a:t>
            </a:r>
          </a:p>
          <a:p>
            <a:r>
              <a:rPr lang="nl-NL" dirty="0" smtClean="0"/>
              <a:t>Accurate </a:t>
            </a:r>
            <a:r>
              <a:rPr lang="nl-NL" dirty="0" err="1" smtClean="0"/>
              <a:t>enough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identify</a:t>
            </a:r>
            <a:r>
              <a:rPr lang="nl-NL" dirty="0" smtClean="0"/>
              <a:t> the </a:t>
            </a:r>
            <a:r>
              <a:rPr lang="nl-NL" dirty="0" err="1" smtClean="0"/>
              <a:t>lane</a:t>
            </a:r>
            <a:r>
              <a:rPr lang="nl-NL" dirty="0" smtClean="0"/>
              <a:t>, </a:t>
            </a:r>
            <a:br>
              <a:rPr lang="nl-NL" dirty="0" smtClean="0"/>
            </a:br>
            <a:r>
              <a:rPr lang="nl-NL" dirty="0" err="1" smtClean="0"/>
              <a:t>if</a:t>
            </a:r>
            <a:r>
              <a:rPr lang="nl-NL" dirty="0" smtClean="0"/>
              <a:t> </a:t>
            </a:r>
            <a:r>
              <a:rPr lang="nl-NL" dirty="0" err="1" smtClean="0"/>
              <a:t>lane</a:t>
            </a:r>
            <a:r>
              <a:rPr lang="nl-NL" dirty="0" smtClean="0"/>
              <a:t> </a:t>
            </a:r>
            <a:r>
              <a:rPr lang="nl-NL" dirty="0" err="1" smtClean="0"/>
              <a:t>positions</a:t>
            </a:r>
            <a:r>
              <a:rPr lang="nl-NL" dirty="0" smtClean="0"/>
              <a:t> are </a:t>
            </a:r>
            <a:r>
              <a:rPr lang="nl-NL" dirty="0" err="1" smtClean="0"/>
              <a:t>known</a:t>
            </a:r>
            <a:r>
              <a:rPr lang="nl-NL" dirty="0" smtClean="0"/>
              <a:t>..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257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Default Design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presentatie nieuwe huisstijl</Template>
  <TotalTime>22472</TotalTime>
  <Words>219</Words>
  <Application>Microsoft Macintosh PowerPoint</Application>
  <PresentationFormat>Diavoorstelling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Default Design</vt:lpstr>
      <vt:lpstr>PowerPoint-presentatie</vt:lpstr>
      <vt:lpstr>Contribution</vt:lpstr>
      <vt:lpstr>Motivation</vt:lpstr>
      <vt:lpstr>Regular GPS</vt:lpstr>
      <vt:lpstr>Errors in positions</vt:lpstr>
      <vt:lpstr>Differential GPS</vt:lpstr>
      <vt:lpstr>Precise Point Positioning</vt:lpstr>
      <vt:lpstr>Testing</vt:lpstr>
      <vt:lpstr>Accuracy</vt:lpstr>
      <vt:lpstr>Mapping lanes</vt:lpstr>
      <vt:lpstr>Simulation results</vt:lpstr>
      <vt:lpstr>Fits of results</vt:lpstr>
      <vt:lpstr>Sensitivity with fewer observations</vt:lpstr>
      <vt:lpstr>(Practical) conclusions &amp; future work</vt:lpstr>
      <vt:lpstr>Regular GPS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Netwerkgebruiker SBS</dc:creator>
  <cp:lastModifiedBy>Victor L. Knoop</cp:lastModifiedBy>
  <cp:revision>518</cp:revision>
  <cp:lastPrinted>2011-05-10T10:06:42Z</cp:lastPrinted>
  <dcterms:created xsi:type="dcterms:W3CDTF">2003-02-14T12:59:34Z</dcterms:created>
  <dcterms:modified xsi:type="dcterms:W3CDTF">2012-09-17T18:33:31Z</dcterms:modified>
</cp:coreProperties>
</file>