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63" r:id="rId3"/>
    <p:sldId id="257" r:id="rId4"/>
    <p:sldId id="262" r:id="rId5"/>
    <p:sldId id="265" r:id="rId6"/>
    <p:sldId id="266" r:id="rId7"/>
    <p:sldId id="267" r:id="rId8"/>
    <p:sldId id="261" r:id="rId9"/>
    <p:sldId id="269" r:id="rId10"/>
    <p:sldId id="270" r:id="rId11"/>
    <p:sldId id="272" r:id="rId12"/>
    <p:sldId id="273" r:id="rId13"/>
    <p:sldId id="274" r:id="rId14"/>
    <p:sldId id="294" r:id="rId15"/>
    <p:sldId id="278" r:id="rId16"/>
    <p:sldId id="282" r:id="rId17"/>
    <p:sldId id="283" r:id="rId18"/>
    <p:sldId id="277" r:id="rId19"/>
    <p:sldId id="284" r:id="rId20"/>
    <p:sldId id="285" r:id="rId21"/>
    <p:sldId id="279" r:id="rId22"/>
    <p:sldId id="281" r:id="rId23"/>
    <p:sldId id="280" r:id="rId24"/>
    <p:sldId id="292" r:id="rId25"/>
    <p:sldId id="293" r:id="rId26"/>
    <p:sldId id="289" r:id="rId27"/>
    <p:sldId id="296" r:id="rId28"/>
    <p:sldId id="290" r:id="rId29"/>
    <p:sldId id="291" r:id="rId30"/>
    <p:sldId id="287" r:id="rId31"/>
    <p:sldId id="288" r:id="rId32"/>
    <p:sldId id="286" r:id="rId33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9933"/>
    <a:srgbClr val="0000CC"/>
    <a:srgbClr val="DE0000"/>
    <a:srgbClr val="E68900"/>
    <a:srgbClr val="CC0000"/>
    <a:srgbClr val="00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134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091618C7-8D69-44AE-96EB-565509039A4F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5B28DCFE-7BA4-4031-8A25-CCD1ADA21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28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07EA4A-E6D0-4641-9EFD-E32BB5A50564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367328-23CE-4FF3-8190-C029D69AF4B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367328-23CE-4FF3-8190-C029D69AF4BC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C7C816-6C21-4BE4-98DD-C0ED86AF1092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336E1D-EC15-46D9-8325-DB56107776F8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897D34-B126-4428-B1B6-E78E645EB402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897D34-B126-4428-B1B6-E78E645EB402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367328-23CE-4FF3-8190-C029D69AF4BC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367328-23CE-4FF3-8190-C029D69AF4BC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3CA0AF-80E4-406E-BEAA-E8B4E7C8D8CE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C7C816-6C21-4BE4-98DD-C0ED86AF1092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433797-E862-4657-BF95-486D96E00990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C7C816-6C21-4BE4-98DD-C0ED86AF1092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6D1CEE-304C-489C-BB24-D8442FC0EDF0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12767-5C24-4B59-80A3-5FF0F37ED8E4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D3040E-8C72-4209-8A14-401D798F24E6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71FE45-FE45-45AC-8CF4-1331AC43BDF0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71FE45-FE45-45AC-8CF4-1331AC43BDF0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71FE45-FE45-45AC-8CF4-1331AC43BDF0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71FE45-FE45-45AC-8CF4-1331AC43BDF0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71FE45-FE45-45AC-8CF4-1331AC43BDF0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71FE45-FE45-45AC-8CF4-1331AC43BDF0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433797-E862-4657-BF95-486D96E00990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F8338A-EA86-48E3-B816-E5AD3AD93B89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71FE45-FE45-45AC-8CF4-1331AC43BDF0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1A59DC-77E3-4ABC-B4DE-EC1D6D213B41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433797-E862-4657-BF95-486D96E00990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433797-E862-4657-BF95-486D96E00990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433797-E862-4657-BF95-486D96E00990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433797-E862-4657-BF95-486D96E0099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433797-E862-4657-BF95-486D96E00990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367328-23CE-4FF3-8190-C029D69AF4B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ABCF6-CE25-47C6-A61B-7427CB407212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83654-0EDB-49A8-9C05-DFE98EFE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B0B91-480B-46CE-9E0E-E039DE762425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52EC-943E-4AD7-81BD-084C85904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97798-A186-48AE-9A24-704E70D65572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B1BB0-F10A-4417-9F67-CCA4FF45A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44574-9B02-4B9C-8EC5-4EEF151E3737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24843-7CC2-4224-A0AC-5EAB41AAB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CCB3D-BAF1-4160-BBBF-FB0FA7298736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681BA-EF1F-4E75-8224-43B1B085E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AC759-A82F-422C-9FB0-813DCE6F0DEF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08E8-1417-4F96-9676-6285C3032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D2F7-C8C6-4E5E-9F5F-E25D238C77C1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A80DC-1DF1-4D4C-A8A1-8F2981A13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4BD0-0250-4335-A12C-0C5E20B0B5D5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408CA-87C5-450E-A0C4-CDDB2F911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94987-97DF-46F8-B1BC-71339ADE6A30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99E65-9ABF-4587-93EE-430BB3DBB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060F-6DEF-46C3-9EED-424680EA1E7D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52047-3407-451D-946B-7AC114736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77D4A-A28A-49EB-B6C6-DB9CF5FC2344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875E1-FC3E-457F-81ED-B7CAD5AE4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D4ABF7A-F83A-48CD-BB69-14DC13CD02BF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B9D5B5A-3E1F-40CC-BF8D-8AAD59D1F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0.wmf"/><Relationship Id="rId5" Type="http://schemas.openxmlformats.org/officeDocument/2006/relationships/image" Target="../media/image22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1.png"/><Relationship Id="rId9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wmf"/><Relationship Id="rId5" Type="http://schemas.openxmlformats.org/officeDocument/2006/relationships/image" Target="../media/image14.png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3.png"/><Relationship Id="rId9" Type="http://schemas.openxmlformats.org/officeDocument/2006/relationships/image" Target="../media/image9.wmf"/><Relationship Id="rId1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115888" y="160338"/>
            <a:ext cx="7207250" cy="569912"/>
          </a:xfrm>
        </p:spPr>
        <p:txBody>
          <a:bodyPr/>
          <a:lstStyle/>
          <a:p>
            <a:pPr algn="l" eaLnBrk="1" hangingPunct="1"/>
            <a:r>
              <a:rPr lang="en-US" sz="2400" dirty="0">
                <a:latin typeface="Arial" charset="0"/>
                <a:cs typeface="Arial" charset="0"/>
              </a:rPr>
              <a:t>ISTTT, </a:t>
            </a:r>
            <a:r>
              <a:rPr lang="en-US" sz="2400" dirty="0" smtClean="0">
                <a:latin typeface="Arial" charset="0"/>
                <a:cs typeface="Arial" charset="0"/>
              </a:rPr>
              <a:t>07/18/2013</a:t>
            </a: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20638" y="1411288"/>
            <a:ext cx="9137650" cy="2006600"/>
          </a:xfrm>
        </p:spPr>
        <p:txBody>
          <a:bodyPr/>
          <a:lstStyle/>
          <a:p>
            <a:r>
              <a:rPr lang="en-US" b="1" dirty="0">
                <a:solidFill>
                  <a:srgbClr val="DE0000"/>
                </a:solidFill>
                <a:latin typeface="Arial" charset="0"/>
                <a:cs typeface="Arial" charset="0"/>
              </a:rPr>
              <a:t>Rationing and Pricing Strategies for Congestion </a:t>
            </a:r>
            <a:r>
              <a:rPr lang="en-US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Mitigation: Behavioral </a:t>
            </a:r>
            <a:r>
              <a:rPr lang="en-US" b="1" dirty="0">
                <a:solidFill>
                  <a:srgbClr val="DE0000"/>
                </a:solidFill>
                <a:latin typeface="Arial" charset="0"/>
                <a:cs typeface="Arial" charset="0"/>
              </a:rPr>
              <a:t>Theory, Econometric Model, and Application </a:t>
            </a:r>
            <a:r>
              <a:rPr lang="en-US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in Beijing</a:t>
            </a:r>
            <a:endParaRPr lang="en-US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Shanjiang Zhu, Ph.D., Assistant Professor</a:t>
            </a:r>
            <a:r>
              <a:rPr lang="en-US" sz="2400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Longyuan Du, Research Assistant, University of Maryland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Lei Zhang, Ph.D. Associate Professor, University of Maryland</a:t>
            </a:r>
          </a:p>
          <a:p>
            <a:pPr eaLnBrk="1" hangingPunct="1"/>
            <a:endParaRPr lang="en-US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Dept. of Civil, Environmental and Infrastructure Engineering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George Mason University</a:t>
            </a:r>
          </a:p>
          <a:p>
            <a:pPr eaLnBrk="1" hangingPunct="1"/>
            <a:endParaRPr 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898989"/>
                </a:solidFill>
              </a:rPr>
              <a:t> </a:t>
            </a:r>
          </a:p>
          <a:p>
            <a:pPr eaLnBrk="1" hangingPunct="1"/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2055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7D60C25-32D2-487D-AED7-A23F13468C81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1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23913"/>
            <a:ext cx="9144000" cy="4603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1746" name="Picture 2" descr="C:\Users\User\Documents\Shanjiang\Management\LetterHead\GMU Logo\GMURGB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11779"/>
            <a:ext cx="1236889" cy="79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7" descr="UMlogo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8876" y="11779"/>
            <a:ext cx="868523" cy="899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cs typeface="Arial" charset="0"/>
              </a:rPr>
              <a:t>Ownership Decision</a:t>
            </a:r>
          </a:p>
        </p:txBody>
      </p:sp>
      <p:sp>
        <p:nvSpPr>
          <p:cNvPr id="28678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EC6AC71-D320-4630-8FDD-F98FBC413996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10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62" y="892402"/>
            <a:ext cx="4669400" cy="5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43013" y="1713151"/>
            <a:ext cx="436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2305" y="5753688"/>
            <a:ext cx="1001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A</a:t>
            </a:r>
            <a:r>
              <a:rPr lang="en-US" sz="1400" b="1" dirty="0" err="1" smtClean="0">
                <a:solidFill>
                  <a:srgbClr val="FF0000"/>
                </a:solidFill>
              </a:rPr>
              <a:t>min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50" y="1913528"/>
            <a:ext cx="2804160" cy="469265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2047012" y="1934470"/>
            <a:ext cx="649358" cy="11071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410" y="4238171"/>
            <a:ext cx="3072765" cy="48768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63262" y="6284166"/>
            <a:ext cx="2121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Source: de </a:t>
            </a:r>
            <a:r>
              <a:rPr lang="en-US" sz="1400" dirty="0" err="1" smtClean="0"/>
              <a:t>Jong</a:t>
            </a:r>
            <a:r>
              <a:rPr lang="en-US" sz="1400" dirty="0" smtClean="0"/>
              <a:t> 1990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76202" y="6211854"/>
            <a:ext cx="10182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VMT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3329" y="913946"/>
            <a:ext cx="19993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Other Expenses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24052" y="2903787"/>
            <a:ext cx="659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Y-C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latin typeface="Arial" charset="0"/>
                <a:cs typeface="Arial" charset="0"/>
              </a:rPr>
              <a:t>Model Setup</a:t>
            </a:r>
          </a:p>
        </p:txBody>
      </p:sp>
      <p:sp>
        <p:nvSpPr>
          <p:cNvPr id="28675" name="Subtitle 2"/>
          <p:cNvSpPr>
            <a:spLocks noGrp="1"/>
          </p:cNvSpPr>
          <p:nvPr>
            <p:ph type="subTitle" idx="1"/>
          </p:nvPr>
        </p:nvSpPr>
        <p:spPr>
          <a:xfrm>
            <a:off x="157163" y="1035050"/>
            <a:ext cx="8877300" cy="4741863"/>
          </a:xfrm>
        </p:spPr>
        <p:txBody>
          <a:bodyPr/>
          <a:lstStyle/>
          <a:p>
            <a:pPr marL="344488" lvl="4" indent="-344488" algn="l"/>
            <a:r>
              <a:rPr lang="en-US" sz="2800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Supply Function</a:t>
            </a:r>
          </a:p>
          <a:p>
            <a:pPr marL="344488" lvl="4" indent="-344488" algn="l">
              <a:buFont typeface="Arial" charset="0"/>
              <a:buBlip>
                <a:blip r:embed="rId4"/>
              </a:buBlip>
            </a:pPr>
            <a:endParaRPr lang="en-US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8678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EC6AC71-D320-4630-8FDD-F98FBC413996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11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28683" name="Picture 11" descr="Screen shot 2011-08-04 at 3.21.27 A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638" y="1724252"/>
            <a:ext cx="28082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909638" y="2613025"/>
          <a:ext cx="22002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3" name="Equation" r:id="rId6" imgW="1015920" imgH="203040" progId="Equation.3">
                  <p:embed/>
                </p:oleObj>
              </mc:Choice>
              <mc:Fallback>
                <p:oleObj name="Equation" r:id="rId6" imgW="10159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2613025"/>
                        <a:ext cx="220027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909638" y="3236913"/>
          <a:ext cx="17065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4" name="Equation" r:id="rId8" imgW="787320" imgH="203040" progId="Equation.3">
                  <p:embed/>
                </p:oleObj>
              </mc:Choice>
              <mc:Fallback>
                <p:oleObj name="Equation" r:id="rId8" imgW="787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3236913"/>
                        <a:ext cx="1706563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882650" y="3895725"/>
          <a:ext cx="382428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" name="Equation" r:id="rId10" imgW="1765080" imgH="203040" progId="Equation.3">
                  <p:embed/>
                </p:oleObj>
              </mc:Choice>
              <mc:Fallback>
                <p:oleObj name="Equation" r:id="rId10" imgW="17650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3895725"/>
                        <a:ext cx="3824288" cy="4397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latin typeface="Arial" charset="0"/>
                <a:cs typeface="Arial" charset="0"/>
              </a:rPr>
              <a:t>Network Equilibrium</a:t>
            </a:r>
          </a:p>
        </p:txBody>
      </p:sp>
      <p:sp>
        <p:nvSpPr>
          <p:cNvPr id="32773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7AD693F-1FAF-45E9-B416-F08F3FD74C41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12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2776" name="Picture 9" descr="Screen shot 2011-08-04 at 3.24.10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1084263"/>
            <a:ext cx="76454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76686" y="2895154"/>
            <a:ext cx="2061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Less </a:t>
            </a:r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congestible network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2124" y="1538069"/>
            <a:ext cx="2061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More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congestible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network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8124" y="3064431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</a:t>
            </a:r>
            <a:endParaRPr lang="en-US" b="1" dirty="0"/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78" y="3714612"/>
            <a:ext cx="2804160" cy="469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latin typeface="Arial" charset="0"/>
                <a:cs typeface="Arial" charset="0"/>
              </a:rPr>
              <a:t>Welfare Analysis Methods</a:t>
            </a:r>
          </a:p>
        </p:txBody>
      </p:sp>
      <p:sp>
        <p:nvSpPr>
          <p:cNvPr id="34819" name="Subtitle 2"/>
          <p:cNvSpPr>
            <a:spLocks noGrp="1"/>
          </p:cNvSpPr>
          <p:nvPr>
            <p:ph type="subTitle" idx="1"/>
          </p:nvPr>
        </p:nvSpPr>
        <p:spPr>
          <a:xfrm>
            <a:off x="157163" y="1035050"/>
            <a:ext cx="8877300" cy="4741863"/>
          </a:xfrm>
        </p:spPr>
        <p:txBody>
          <a:bodyPr/>
          <a:lstStyle/>
          <a:p>
            <a:pPr marL="344488" lvl="4" indent="-344488" algn="l"/>
            <a:r>
              <a:rPr lang="en-US" sz="3200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Consumer Surplus (CS)</a:t>
            </a:r>
          </a:p>
          <a:p>
            <a:pPr marL="344488" lvl="4" indent="-344488" algn="l">
              <a:buFont typeface="Arial" charset="0"/>
              <a:buBlip>
                <a:blip r:embed="rId3"/>
              </a:buBlip>
            </a:pPr>
            <a:r>
              <a:rPr lang="en-US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Difference between what I want to pay and what I actually paid for a good or service</a:t>
            </a:r>
          </a:p>
          <a:p>
            <a:pPr marL="344488" lvl="4" indent="-344488" algn="l"/>
            <a:endParaRPr lang="en-US" sz="800" b="1" dirty="0" smtClean="0">
              <a:solidFill>
                <a:srgbClr val="DE0000"/>
              </a:solidFill>
              <a:latin typeface="Arial" charset="0"/>
              <a:cs typeface="Arial" charset="0"/>
            </a:endParaRPr>
          </a:p>
          <a:p>
            <a:pPr marL="344488" lvl="4" indent="-344488" algn="l"/>
            <a:r>
              <a:rPr lang="en-US" sz="3200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Compensating Variation (CV)</a:t>
            </a:r>
          </a:p>
          <a:p>
            <a:pPr marL="344488" lvl="4" indent="-344488" algn="l">
              <a:buFont typeface="Arial" charset="0"/>
              <a:buBlip>
                <a:blip r:embed="rId3"/>
              </a:buBlip>
            </a:pPr>
            <a:r>
              <a:rPr lang="en-US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After the policy change, how much do I need to be compensated to stay at the same utility level</a:t>
            </a:r>
            <a:endParaRPr lang="en-US" sz="2800" b="1" dirty="0" smtClean="0">
              <a:solidFill>
                <a:srgbClr val="DE0000"/>
              </a:solidFill>
              <a:latin typeface="Arial" charset="0"/>
              <a:cs typeface="Arial" charset="0"/>
            </a:endParaRPr>
          </a:p>
          <a:p>
            <a:pPr marL="344488" lvl="4" indent="-344488" algn="l"/>
            <a:endParaRPr lang="en-US" sz="800" b="1" dirty="0" smtClean="0">
              <a:solidFill>
                <a:srgbClr val="DE0000"/>
              </a:solidFill>
              <a:latin typeface="Arial" charset="0"/>
              <a:cs typeface="Arial" charset="0"/>
            </a:endParaRPr>
          </a:p>
          <a:p>
            <a:pPr marL="344488" lvl="4" indent="-344488" algn="l"/>
            <a:r>
              <a:rPr lang="en-US" sz="3200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Equivalent Variation (EV)</a:t>
            </a:r>
          </a:p>
          <a:p>
            <a:pPr marL="344488" lvl="4" indent="-344488" algn="l">
              <a:buFont typeface="Arial" charset="0"/>
              <a:buBlip>
                <a:blip r:embed="rId3"/>
              </a:buBlip>
            </a:pPr>
            <a:r>
              <a:rPr lang="en-US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Before the policy change, how much do I  want to pay to avoid the policy change</a:t>
            </a:r>
          </a:p>
          <a:p>
            <a:pPr marL="344488" lvl="4" indent="-344488" algn="l"/>
            <a:endParaRPr lang="en-US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4488" lvl="4" indent="-344488" algn="l"/>
            <a:endParaRPr lang="en-US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4488" lvl="4" indent="-344488" algn="l">
              <a:buFont typeface="Arial" charset="0"/>
              <a:buBlip>
                <a:blip r:embed="rId3"/>
              </a:buBlip>
            </a:pPr>
            <a:endParaRPr lang="en-US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4488" lvl="4" indent="-344488" algn="l">
              <a:buFont typeface="Arial" charset="0"/>
              <a:buBlip>
                <a:blip r:embed="rId3"/>
              </a:buBlip>
            </a:pPr>
            <a:endParaRPr lang="en-US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4822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916D865-80DA-4AB1-80C2-AED4C0BD65B8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13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latin typeface="Arial" charset="0"/>
                <a:cs typeface="Arial" charset="0"/>
              </a:rPr>
              <a:t>Vehicle Usage Rationing</a:t>
            </a:r>
          </a:p>
        </p:txBody>
      </p:sp>
      <p:sp>
        <p:nvSpPr>
          <p:cNvPr id="38917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ED2F506-FA76-4879-98F4-AC16804FFC2C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14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760431"/>
            <a:ext cx="62865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8629" y="1349829"/>
                <a:ext cx="690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Assuming drivers can not drive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of days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9" y="1349829"/>
                <a:ext cx="6908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41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584700"/>
            <a:ext cx="44862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8629" y="2102827"/>
            <a:ext cx="690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indirect utility function: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629" y="4123035"/>
            <a:ext cx="690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VMT choice: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0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latin typeface="Arial" charset="0"/>
                <a:cs typeface="Arial" charset="0"/>
              </a:rPr>
              <a:t>Vehicle Usage Rationing</a:t>
            </a:r>
          </a:p>
        </p:txBody>
      </p:sp>
      <p:sp>
        <p:nvSpPr>
          <p:cNvPr id="38917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ED2F506-FA76-4879-98F4-AC16804FFC2C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15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8920" name="Picture 9" descr="Screen shot 2011-08-04 at 3.34.18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475" y="1117600"/>
            <a:ext cx="75692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1" descr="Screen shot 2011-08-04 at 3.37.45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7425" y="877888"/>
            <a:ext cx="4346575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3164114" y="4615542"/>
            <a:ext cx="174172" cy="188685"/>
          </a:xfrm>
          <a:prstGeom prst="ellipse">
            <a:avLst/>
          </a:prstGeom>
          <a:solidFill>
            <a:srgbClr val="33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84285" y="4804227"/>
            <a:ext cx="333829" cy="3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157163" y="291643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cs typeface="Arial" charset="0"/>
              </a:rPr>
              <a:t>Vehicle Usage Rationing with Induced Demand</a:t>
            </a:r>
          </a:p>
        </p:txBody>
      </p:sp>
      <p:sp>
        <p:nvSpPr>
          <p:cNvPr id="28675" name="Subtitle 2"/>
          <p:cNvSpPr>
            <a:spLocks noGrp="1"/>
          </p:cNvSpPr>
          <p:nvPr>
            <p:ph type="subTitle" idx="1"/>
          </p:nvPr>
        </p:nvSpPr>
        <p:spPr>
          <a:xfrm>
            <a:off x="157163" y="1335314"/>
            <a:ext cx="8877300" cy="4441599"/>
          </a:xfrm>
        </p:spPr>
        <p:txBody>
          <a:bodyPr/>
          <a:lstStyle/>
          <a:p>
            <a:pPr marL="344488" lvl="4" indent="-344488" algn="l"/>
            <a:r>
              <a:rPr lang="en-US" sz="2800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New equilibrium point</a:t>
            </a:r>
          </a:p>
          <a:p>
            <a:pPr marL="344488" lvl="4" indent="-344488" algn="l"/>
            <a:endParaRPr lang="en-US" sz="2800" b="1" dirty="0" smtClean="0">
              <a:solidFill>
                <a:srgbClr val="DE0000"/>
              </a:solidFill>
              <a:latin typeface="Arial" charset="0"/>
              <a:cs typeface="Arial" charset="0"/>
            </a:endParaRPr>
          </a:p>
          <a:p>
            <a:pPr marL="344488" lvl="4" indent="-344488" algn="l"/>
            <a:endParaRPr lang="en-US" sz="2800" b="1" dirty="0" smtClean="0">
              <a:solidFill>
                <a:srgbClr val="DE0000"/>
              </a:solidFill>
              <a:latin typeface="Arial" charset="0"/>
              <a:cs typeface="Arial" charset="0"/>
            </a:endParaRPr>
          </a:p>
          <a:p>
            <a:pPr marL="344488" lvl="4" indent="-344488" algn="l"/>
            <a:endParaRPr lang="en-US" sz="2800" b="1" dirty="0" smtClean="0">
              <a:solidFill>
                <a:srgbClr val="DE0000"/>
              </a:solidFill>
              <a:latin typeface="Arial" charset="0"/>
              <a:cs typeface="Arial" charset="0"/>
            </a:endParaRPr>
          </a:p>
          <a:p>
            <a:pPr marL="344488" lvl="4" indent="-344488" algn="l"/>
            <a:r>
              <a:rPr lang="en-US" sz="2800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Decide CV</a:t>
            </a:r>
          </a:p>
          <a:p>
            <a:pPr marL="344488" lvl="4" indent="-344488" algn="l">
              <a:buFont typeface="Arial" charset="0"/>
              <a:buBlip>
                <a:blip r:embed="rId3"/>
              </a:buBlip>
            </a:pPr>
            <a:endParaRPr lang="en-US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8678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EC6AC71-D320-4630-8FDD-F98FBC413996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16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51158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4302" y="1781174"/>
            <a:ext cx="5816289" cy="125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873" y="4051300"/>
            <a:ext cx="8702590" cy="52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590971" y="4051300"/>
            <a:ext cx="420915" cy="5274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8114" y="4051300"/>
            <a:ext cx="420915" cy="52743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6569" y="5069027"/>
            <a:ext cx="162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Price in new equilibrium</a:t>
            </a:r>
            <a:endParaRPr lang="en-US" sz="2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3143" y="5246914"/>
            <a:ext cx="162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Price in old equilibrium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157163" y="291643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cs typeface="Arial" charset="0"/>
              </a:rPr>
              <a:t>Vehicle Usage Rationing with Induced Demand</a:t>
            </a:r>
          </a:p>
        </p:txBody>
      </p:sp>
      <p:sp>
        <p:nvSpPr>
          <p:cNvPr id="28675" name="Subtitle 2"/>
          <p:cNvSpPr>
            <a:spLocks noGrp="1"/>
          </p:cNvSpPr>
          <p:nvPr>
            <p:ph type="subTitle" idx="1"/>
          </p:nvPr>
        </p:nvSpPr>
        <p:spPr>
          <a:xfrm>
            <a:off x="157163" y="1335314"/>
            <a:ext cx="8877300" cy="4441599"/>
          </a:xfrm>
        </p:spPr>
        <p:txBody>
          <a:bodyPr/>
          <a:lstStyle/>
          <a:p>
            <a:pPr marL="344488" lvl="4" indent="-344488" algn="l"/>
            <a:r>
              <a:rPr lang="en-US" sz="2800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Proposition 1: When induce demand is taken into account, vehicle usage rationing policy will always results in a user welfare loss.</a:t>
            </a:r>
          </a:p>
          <a:p>
            <a:pPr marL="344488" lvl="4" indent="-344488" algn="l"/>
            <a:endParaRPr lang="en-US" sz="2800" b="1" dirty="0" smtClean="0">
              <a:solidFill>
                <a:srgbClr val="DE0000"/>
              </a:solidFill>
              <a:latin typeface="Arial" charset="0"/>
              <a:cs typeface="Arial" charset="0"/>
            </a:endParaRPr>
          </a:p>
          <a:p>
            <a:pPr marL="344488" lvl="4" indent="-344488" algn="l">
              <a:buFont typeface="Arial" charset="0"/>
              <a:buBlip>
                <a:blip r:embed="rId3"/>
              </a:buBlip>
            </a:pPr>
            <a:endParaRPr lang="en-US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8678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EC6AC71-D320-4630-8FDD-F98FBC413996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17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51158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587" y="2838902"/>
            <a:ext cx="7944076" cy="71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5486" y="3953522"/>
            <a:ext cx="44767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4572000" y="3566627"/>
            <a:ext cx="0" cy="4014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030215"/>
            <a:ext cx="3663042" cy="91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flipV="1">
            <a:off x="6328229" y="4586519"/>
            <a:ext cx="0" cy="4872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08643" y="3871271"/>
            <a:ext cx="3336470" cy="2761758"/>
            <a:chOff x="208643" y="3871271"/>
            <a:chExt cx="3336470" cy="2761758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575130" y="5486632"/>
              <a:ext cx="2632527" cy="145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575130" y="3968036"/>
              <a:ext cx="0" cy="25153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218542" y="5546080"/>
              <a:ext cx="3265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+mn-lt"/>
                </a:rPr>
                <a:t>λ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5130" y="3871271"/>
              <a:ext cx="745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err="1" smtClean="0">
                  <a:latin typeface="+mn-lt"/>
                </a:rPr>
                <a:t>CV</a:t>
              </a:r>
              <a:r>
                <a:rPr lang="en-US" sz="2400" baseline="-25000" dirty="0" err="1" smtClean="0">
                  <a:latin typeface="+mn-lt"/>
                </a:rPr>
                <a:t>u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8643" y="5511417"/>
              <a:ext cx="3265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0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41386" y="5567085"/>
              <a:ext cx="3265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1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29378" y="5415461"/>
              <a:ext cx="150585" cy="1451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75131" y="5486632"/>
              <a:ext cx="2329540" cy="1146397"/>
            </a:xfrm>
            <a:custGeom>
              <a:avLst/>
              <a:gdLst>
                <a:gd name="connsiteX0" fmla="*/ 2119085 w 2144179"/>
                <a:gd name="connsiteY0" fmla="*/ 0 h 957942"/>
                <a:gd name="connsiteX1" fmla="*/ 1973943 w 2144179"/>
                <a:gd name="connsiteY1" fmla="*/ 101600 h 957942"/>
                <a:gd name="connsiteX2" fmla="*/ 841828 w 2144179"/>
                <a:gd name="connsiteY2" fmla="*/ 449942 h 957942"/>
                <a:gd name="connsiteX3" fmla="*/ 478971 w 2144179"/>
                <a:gd name="connsiteY3" fmla="*/ 696685 h 957942"/>
                <a:gd name="connsiteX4" fmla="*/ 174171 w 2144179"/>
                <a:gd name="connsiteY4" fmla="*/ 798285 h 957942"/>
                <a:gd name="connsiteX5" fmla="*/ 0 w 2144179"/>
                <a:gd name="connsiteY5" fmla="*/ 957942 h 95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4179" h="957942">
                  <a:moveTo>
                    <a:pt x="2119085" y="0"/>
                  </a:moveTo>
                  <a:cubicBezTo>
                    <a:pt x="2152952" y="13305"/>
                    <a:pt x="2186819" y="26610"/>
                    <a:pt x="1973943" y="101600"/>
                  </a:cubicBezTo>
                  <a:cubicBezTo>
                    <a:pt x="1761067" y="176590"/>
                    <a:pt x="1090990" y="350761"/>
                    <a:pt x="841828" y="449942"/>
                  </a:cubicBezTo>
                  <a:cubicBezTo>
                    <a:pt x="592666" y="549123"/>
                    <a:pt x="590247" y="638628"/>
                    <a:pt x="478971" y="696685"/>
                  </a:cubicBezTo>
                  <a:cubicBezTo>
                    <a:pt x="367695" y="754742"/>
                    <a:pt x="253999" y="754742"/>
                    <a:pt x="174171" y="798285"/>
                  </a:cubicBezTo>
                  <a:cubicBezTo>
                    <a:pt x="94343" y="841828"/>
                    <a:pt x="47171" y="899885"/>
                    <a:pt x="0" y="95794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151907" y="4006237"/>
            <a:ext cx="65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&gt;0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072370"/>
              </p:ext>
            </p:extLst>
          </p:nvPr>
        </p:nvGraphicFramePr>
        <p:xfrm>
          <a:off x="-856343" y="1268413"/>
          <a:ext cx="9144000" cy="558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7" name="Acrobat Document" r:id="rId4" imgW="9744056" imgH="4933846" progId="Acrobat.Document.11">
                  <p:embed/>
                </p:oleObj>
              </mc:Choice>
              <mc:Fallback>
                <p:oleObj name="Acrobat Document" r:id="rId4" imgW="9744056" imgH="4933846" progId="Acrobat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56343" y="1268413"/>
                        <a:ext cx="9144000" cy="558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cs typeface="Arial" charset="0"/>
              </a:rPr>
              <a:t>Vehicle Ownership Rationing</a:t>
            </a:r>
          </a:p>
        </p:txBody>
      </p:sp>
      <p:sp>
        <p:nvSpPr>
          <p:cNvPr id="36869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0EE1EE8-95F6-4F39-9BFE-4664D7208D0D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18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6873" name="Picture 11" descr="Screen shot 2011-08-04 at 3.38.12 A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59530" y="990147"/>
            <a:ext cx="4787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59529" y="1588946"/>
            <a:ext cx="6274933" cy="73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80178" y="2979280"/>
            <a:ext cx="435428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Only </a:t>
            </a:r>
            <a:r>
              <a:rPr lang="el-GR" sz="2400" dirty="0" smtClean="0">
                <a:latin typeface="+mn-lt"/>
              </a:rPr>
              <a:t>λ</a:t>
            </a:r>
            <a:r>
              <a:rPr lang="en-US" sz="2400" dirty="0" smtClean="0">
                <a:latin typeface="+mn-lt"/>
              </a:rPr>
              <a:t> of households who are willing to buy a car can actually buy a car.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cs typeface="Arial" charset="0"/>
              </a:rPr>
              <a:t>Comparison with Road Pricing</a:t>
            </a:r>
          </a:p>
        </p:txBody>
      </p:sp>
      <p:sp>
        <p:nvSpPr>
          <p:cNvPr id="32773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7AD693F-1FAF-45E9-B416-F08F3FD74C41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19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0" y="877887"/>
          <a:ext cx="9160574" cy="560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0" name="Acrobat Document" r:id="rId4" imgW="9744056" imgH="4933846" progId="AcroExch.Document.7">
                  <p:embed/>
                </p:oleObj>
              </mc:Choice>
              <mc:Fallback>
                <p:oleObj name="Acrobat Document" r:id="rId4" imgW="9744056" imgH="4933846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77887"/>
                        <a:ext cx="9160574" cy="560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2191657" y="3483429"/>
            <a:ext cx="0" cy="25400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17486" y="6037942"/>
            <a:ext cx="69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+mn-lt"/>
              </a:rPr>
              <a:t>λ</a:t>
            </a:r>
            <a:r>
              <a:rPr lang="en-US" sz="2400" b="1" dirty="0" smtClean="0">
                <a:latin typeface="+mn-lt"/>
              </a:rPr>
              <a:t>q</a:t>
            </a:r>
            <a:r>
              <a:rPr lang="en-US" sz="2400" b="1" baseline="30000" dirty="0" smtClean="0">
                <a:latin typeface="+mn-lt"/>
              </a:rPr>
              <a:t>*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666037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cs typeface="Arial" charset="0"/>
              </a:rPr>
              <a:t>Fighting Growing Congestion</a:t>
            </a:r>
          </a:p>
        </p:txBody>
      </p:sp>
      <p:sp>
        <p:nvSpPr>
          <p:cNvPr id="3077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C400A53-B7D2-4387-B20E-2B135E34279C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2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9909" y="4413381"/>
            <a:ext cx="2635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Road Pricing</a:t>
            </a:r>
          </a:p>
        </p:txBody>
      </p:sp>
      <p:pic>
        <p:nvPicPr>
          <p:cNvPr id="14" name="Picture 5" descr="mnpASS Conce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3" y="1110343"/>
            <a:ext cx="4387313" cy="301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982578" y="4144328"/>
            <a:ext cx="263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Source: </a:t>
            </a:r>
            <a:r>
              <a:rPr lang="en-US" sz="1400" dirty="0" err="1" smtClean="0"/>
              <a:t>MnDOT</a:t>
            </a:r>
            <a:endParaRPr lang="en-US" sz="1400" dirty="0" smtClean="0"/>
          </a:p>
        </p:txBody>
      </p:sp>
      <p:pic>
        <p:nvPicPr>
          <p:cNvPr id="37890" name="Picture 2" descr="http://www.wantchinatimes.com/newsphoto/2010-12-09/450/C320X0325H_B54_2010%E8%B3%87%E6%96%99%E7%85%A7%E7%89%87_N71_copy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10343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82578" y="4122812"/>
            <a:ext cx="263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Source: wantchinatimes.com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746171" y="1110343"/>
            <a:ext cx="4288292" cy="3187873"/>
          </a:xfrm>
        </p:spPr>
        <p:txBody>
          <a:bodyPr/>
          <a:lstStyle/>
          <a:p>
            <a:pPr marL="0" lvl="4" algn="l"/>
            <a:r>
              <a:rPr lang="en-US" alt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Concerns about pricing</a:t>
            </a:r>
          </a:p>
          <a:p>
            <a:pPr marL="457200" lvl="4" indent="-457200" algn="l"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Similar to tax</a:t>
            </a:r>
          </a:p>
          <a:p>
            <a:pPr marL="457200" lvl="4" indent="-457200" algn="l"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Hefty transaction cost</a:t>
            </a:r>
          </a:p>
          <a:p>
            <a:pPr marL="457200" lvl="4" indent="-457200" algn="l"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Distributional effects</a:t>
            </a:r>
          </a:p>
          <a:p>
            <a:pPr marL="457200" lvl="4" indent="-457200" algn="l"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Privacy concerns</a:t>
            </a:r>
          </a:p>
          <a:p>
            <a:pPr marL="457200" lvl="4" indent="-457200" algn="l"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…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283708" y="4903716"/>
            <a:ext cx="8366806" cy="191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algn="l"/>
            <a:r>
              <a:rPr lang="en-US" alt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Rationing policy could be useful when</a:t>
            </a:r>
          </a:p>
          <a:p>
            <a:pPr marL="457200" lvl="4" indent="-457200" algn="l"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dealing with basic life necessities (e.g. </a:t>
            </a:r>
            <a:r>
              <a:rPr lang="en-US" alt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water </a:t>
            </a:r>
            <a:r>
              <a:rPr lang="en-US" alt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in Renwick </a:t>
            </a:r>
            <a:r>
              <a:rPr lang="en-US" alt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and </a:t>
            </a:r>
            <a:r>
              <a:rPr lang="en-US" alt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Archibald (1998))  </a:t>
            </a:r>
          </a:p>
          <a:p>
            <a:pPr marL="457200" lvl="4" indent="-457200" algn="l">
              <a:buFont typeface="Arial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d</a:t>
            </a:r>
            <a:r>
              <a:rPr lang="en-US" alt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ealing with </a:t>
            </a:r>
            <a:r>
              <a:rPr lang="en-US" alt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inelastic </a:t>
            </a:r>
            <a:r>
              <a:rPr lang="en-US" alt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demands </a:t>
            </a:r>
            <a:r>
              <a:rPr lang="en-US" alt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(</a:t>
            </a:r>
            <a:r>
              <a:rPr lang="en-US" altLang="en-US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Guesnerie</a:t>
            </a:r>
            <a:r>
              <a:rPr lang="en-US" alt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 and Roberts, 1984)</a:t>
            </a:r>
            <a:endParaRPr lang="en-US" alt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 2" pitchFamily="18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13" grpId="0"/>
      <p:bldP spid="18" grpId="0" build="p"/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cs typeface="Arial" charset="0"/>
              </a:rPr>
              <a:t>Comparison with Road Pricing</a:t>
            </a:r>
          </a:p>
        </p:txBody>
      </p:sp>
      <p:sp>
        <p:nvSpPr>
          <p:cNvPr id="32773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7AD693F-1FAF-45E9-B416-F08F3FD74C41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20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2827" y="3830291"/>
            <a:ext cx="6622245" cy="90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92089" y="2883108"/>
            <a:ext cx="2635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Welfare Change of Pricing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2832" y="2883108"/>
            <a:ext cx="338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Welfare Change of Ownership Rationing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9010" y="2948163"/>
            <a:ext cx="2635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-</a:t>
            </a:r>
            <a:endParaRPr lang="en-US" sz="4000" dirty="0" smtClean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3350" y="906917"/>
            <a:ext cx="8877300" cy="2053998"/>
          </a:xfrm>
        </p:spPr>
        <p:txBody>
          <a:bodyPr/>
          <a:lstStyle/>
          <a:p>
            <a:pPr marL="344488" lvl="4" indent="-344488" algn="l"/>
            <a:r>
              <a:rPr lang="en-US" sz="2400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Proposition 2</a:t>
            </a:r>
            <a:r>
              <a:rPr lang="en-US" sz="2400" b="1" dirty="0">
                <a:solidFill>
                  <a:srgbClr val="DE0000"/>
                </a:solidFill>
                <a:latin typeface="Arial" charset="0"/>
                <a:cs typeface="Arial" charset="0"/>
              </a:rPr>
              <a:t>: When road pricing and vehicle ownership rationing are set up in such a way that </a:t>
            </a:r>
            <a:r>
              <a:rPr lang="en-US" sz="2400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both policies </a:t>
            </a:r>
            <a:r>
              <a:rPr lang="en-US" sz="2400" b="1" dirty="0">
                <a:solidFill>
                  <a:srgbClr val="DE0000"/>
                </a:solidFill>
                <a:latin typeface="Arial" charset="0"/>
                <a:cs typeface="Arial" charset="0"/>
              </a:rPr>
              <a:t>reduce travel demand by the same amount (or have the same congestion mitigation </a:t>
            </a:r>
            <a:r>
              <a:rPr lang="en-US" sz="2400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effects</a:t>
            </a:r>
            <a:r>
              <a:rPr lang="en-US" sz="2400" b="1" dirty="0">
                <a:solidFill>
                  <a:srgbClr val="DE0000"/>
                </a:solidFill>
                <a:latin typeface="Arial" charset="0"/>
                <a:cs typeface="Arial" charset="0"/>
              </a:rPr>
              <a:t>), </a:t>
            </a:r>
            <a:r>
              <a:rPr lang="en-US" sz="2400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road pricing </a:t>
            </a:r>
            <a:r>
              <a:rPr lang="en-US" sz="2400" b="1" dirty="0">
                <a:solidFill>
                  <a:srgbClr val="DE0000"/>
                </a:solidFill>
                <a:latin typeface="Arial" charset="0"/>
                <a:cs typeface="Arial" charset="0"/>
              </a:rPr>
              <a:t>will always generate a bigger social welfare gain.</a:t>
            </a:r>
            <a:endParaRPr lang="en-US" sz="2400" b="1" dirty="0" smtClean="0">
              <a:solidFill>
                <a:srgbClr val="DE0000"/>
              </a:solidFill>
              <a:latin typeface="Arial" charset="0"/>
              <a:cs typeface="Arial" charset="0"/>
            </a:endParaRPr>
          </a:p>
          <a:p>
            <a:pPr marL="344488" lvl="4" indent="-344488" algn="l">
              <a:buFont typeface="Arial" charset="0"/>
              <a:buBlip>
                <a:blip r:embed="rId4"/>
              </a:buBlip>
            </a:pPr>
            <a:endParaRPr lang="en-US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38056" y="5608154"/>
            <a:ext cx="2632527" cy="14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38056" y="4089558"/>
            <a:ext cx="0" cy="2515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60102" y="5536983"/>
            <a:ext cx="63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p</a:t>
            </a:r>
            <a:r>
              <a:rPr lang="en-US" sz="2400" i="1" baseline="30000" dirty="0"/>
              <a:t>**</a:t>
            </a:r>
            <a:r>
              <a:rPr lang="en-US" sz="2400" i="1" baseline="-25000" dirty="0"/>
              <a:t>0</a:t>
            </a:r>
            <a:endParaRPr lang="en-US" sz="24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056" y="3992793"/>
            <a:ext cx="1031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h(p</a:t>
            </a:r>
            <a:r>
              <a:rPr lang="en-US" sz="2400" i="1" baseline="30000" dirty="0" smtClean="0">
                <a:latin typeface="+mn-lt"/>
              </a:rPr>
              <a:t>**</a:t>
            </a:r>
            <a:r>
              <a:rPr lang="en-US" sz="2400" i="1" baseline="-25000" dirty="0" smtClean="0">
                <a:latin typeface="+mn-lt"/>
              </a:rPr>
              <a:t>0</a:t>
            </a:r>
            <a:r>
              <a:rPr lang="en-US" sz="2400" i="1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569" y="5632939"/>
            <a:ext cx="32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0</a:t>
            </a:r>
            <a:endParaRPr lang="en-US" sz="2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5676" y="5667601"/>
            <a:ext cx="634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</a:t>
            </a:r>
            <a:r>
              <a:rPr lang="en-US" sz="2400" i="1" baseline="-25000" dirty="0" smtClean="0"/>
              <a:t>0</a:t>
            </a:r>
            <a:endParaRPr lang="en-US" sz="2400" dirty="0">
              <a:latin typeface="+mn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92304" y="5536983"/>
            <a:ext cx="150585" cy="1451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flipV="1">
            <a:off x="638057" y="4737633"/>
            <a:ext cx="2329540" cy="870521"/>
          </a:xfrm>
          <a:custGeom>
            <a:avLst/>
            <a:gdLst>
              <a:gd name="connsiteX0" fmla="*/ 2119085 w 2144179"/>
              <a:gd name="connsiteY0" fmla="*/ 0 h 957942"/>
              <a:gd name="connsiteX1" fmla="*/ 1973943 w 2144179"/>
              <a:gd name="connsiteY1" fmla="*/ 101600 h 957942"/>
              <a:gd name="connsiteX2" fmla="*/ 841828 w 2144179"/>
              <a:gd name="connsiteY2" fmla="*/ 449942 h 957942"/>
              <a:gd name="connsiteX3" fmla="*/ 478971 w 2144179"/>
              <a:gd name="connsiteY3" fmla="*/ 696685 h 957942"/>
              <a:gd name="connsiteX4" fmla="*/ 174171 w 2144179"/>
              <a:gd name="connsiteY4" fmla="*/ 798285 h 957942"/>
              <a:gd name="connsiteX5" fmla="*/ 0 w 2144179"/>
              <a:gd name="connsiteY5" fmla="*/ 957942 h 95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4179" h="957942">
                <a:moveTo>
                  <a:pt x="2119085" y="0"/>
                </a:moveTo>
                <a:cubicBezTo>
                  <a:pt x="2152952" y="13305"/>
                  <a:pt x="2186819" y="26610"/>
                  <a:pt x="1973943" y="101600"/>
                </a:cubicBezTo>
                <a:cubicBezTo>
                  <a:pt x="1761067" y="176590"/>
                  <a:pt x="1090990" y="350761"/>
                  <a:pt x="841828" y="449942"/>
                </a:cubicBezTo>
                <a:cubicBezTo>
                  <a:pt x="592666" y="549123"/>
                  <a:pt x="590247" y="638628"/>
                  <a:pt x="478971" y="696685"/>
                </a:cubicBezTo>
                <a:cubicBezTo>
                  <a:pt x="367695" y="754742"/>
                  <a:pt x="253999" y="754742"/>
                  <a:pt x="174171" y="798285"/>
                </a:cubicBezTo>
                <a:cubicBezTo>
                  <a:pt x="94343" y="841828"/>
                  <a:pt x="47171" y="899885"/>
                  <a:pt x="0" y="95794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002" y="5152710"/>
            <a:ext cx="1038006" cy="86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466224" y="5336247"/>
            <a:ext cx="65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&lt;0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5684990" y="2541193"/>
            <a:ext cx="435260" cy="482813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latin typeface="Arial" charset="0"/>
                <a:cs typeface="Arial" charset="0"/>
              </a:rPr>
              <a:t>Analytical Findings</a:t>
            </a:r>
          </a:p>
        </p:txBody>
      </p:sp>
      <p:sp>
        <p:nvSpPr>
          <p:cNvPr id="40963" name="Subtitle 2"/>
          <p:cNvSpPr>
            <a:spLocks noGrp="1"/>
          </p:cNvSpPr>
          <p:nvPr>
            <p:ph type="subTitle" idx="1"/>
          </p:nvPr>
        </p:nvSpPr>
        <p:spPr>
          <a:xfrm>
            <a:off x="157163" y="1035050"/>
            <a:ext cx="8877300" cy="4741863"/>
          </a:xfrm>
        </p:spPr>
        <p:txBody>
          <a:bodyPr/>
          <a:lstStyle/>
          <a:p>
            <a:pPr marL="344488" lvl="4" indent="-344488" algn="l"/>
            <a:r>
              <a:rPr lang="en-US" sz="2800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Temporal Substitution of Travel</a:t>
            </a:r>
          </a:p>
          <a:p>
            <a:pPr marL="344488" lvl="4" indent="-344488" algn="l">
              <a:buBlip>
                <a:blip r:embed="rId3"/>
              </a:buBlip>
            </a:pP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Temporal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substitution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of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travel can affect welfare impact of vehicle usage rationing policy. (If I cannot use my vehicle on Monday for a trip, can I make that trip in another day of the week?)</a:t>
            </a:r>
          </a:p>
          <a:p>
            <a:pPr marL="344488" lvl="4" indent="-344488" algn="l"/>
            <a:endParaRPr lang="en-US" sz="700" b="1" dirty="0" smtClean="0">
              <a:solidFill>
                <a:srgbClr val="DE0000"/>
              </a:solidFill>
              <a:latin typeface="Arial" charset="0"/>
              <a:cs typeface="Arial" charset="0"/>
            </a:endParaRPr>
          </a:p>
          <a:p>
            <a:pPr marL="344488" lvl="4" indent="-344488" algn="l"/>
            <a:r>
              <a:rPr lang="en-US" sz="2800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Vehicle Use Rationing</a:t>
            </a:r>
          </a:p>
          <a:p>
            <a:pPr marL="344488" lvl="4" indent="-344488" algn="l">
              <a:buFont typeface="Arial" charset="0"/>
              <a:buBlip>
                <a:blip r:embed="rId3"/>
              </a:buBlip>
            </a:pP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Always causes welfare loss if there is perfect temporal substitution of demand </a:t>
            </a:r>
            <a:endParaRPr lang="en-US" sz="2400" b="1" dirty="0" smtClean="0">
              <a:solidFill>
                <a:srgbClr val="DE0000"/>
              </a:solidFill>
              <a:latin typeface="Arial" charset="0"/>
              <a:cs typeface="Arial" charset="0"/>
            </a:endParaRPr>
          </a:p>
          <a:p>
            <a:pPr marL="344488" lvl="4" indent="-344488" algn="l"/>
            <a:endParaRPr lang="en-US" sz="700" b="1" dirty="0" smtClean="0">
              <a:solidFill>
                <a:srgbClr val="DE0000"/>
              </a:solidFill>
              <a:latin typeface="Arial" charset="0"/>
              <a:cs typeface="Arial" charset="0"/>
            </a:endParaRPr>
          </a:p>
          <a:p>
            <a:pPr marL="344488" lvl="4" indent="-344488" algn="l"/>
            <a:r>
              <a:rPr lang="en-US" sz="2800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Congestion Pricing </a:t>
            </a:r>
          </a:p>
          <a:p>
            <a:pPr marL="344488" lvl="4" indent="-344488" algn="l">
              <a:buFont typeface="Arial" charset="0"/>
              <a:buBlip>
                <a:blip r:embed="rId3"/>
              </a:buBlip>
            </a:pP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Is better than vehicle ownership and usage rationing policies</a:t>
            </a:r>
          </a:p>
          <a:p>
            <a:pPr marL="344488" lvl="4" indent="-344488" algn="l"/>
            <a:endParaRPr lang="en-US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4488" lvl="4" indent="-344488" algn="l"/>
            <a:endParaRPr lang="en-US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4488" lvl="4" indent="-344488" algn="l">
              <a:buFont typeface="Arial" charset="0"/>
              <a:buBlip>
                <a:blip r:embed="rId3"/>
              </a:buBlip>
            </a:pPr>
            <a:endParaRPr lang="en-US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4488" lvl="4" indent="-344488" algn="l">
              <a:buFont typeface="Arial" charset="0"/>
              <a:buBlip>
                <a:blip r:embed="rId3"/>
              </a:buBlip>
            </a:pPr>
            <a:endParaRPr lang="en-US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0966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64FB49E-67C0-43E2-8431-9EE8869A9B6B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21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latin typeface="Arial" charset="0"/>
                <a:cs typeface="Arial" charset="0"/>
              </a:rPr>
              <a:t>Comparing Rationing Policies w/o Sub.</a:t>
            </a:r>
          </a:p>
        </p:txBody>
      </p:sp>
      <p:sp>
        <p:nvSpPr>
          <p:cNvPr id="45061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541209D-8B12-4C6B-A155-8DE901A19C77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22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45064" name="Picture 10" descr="Screen shot 2011-08-04 at 3.42.11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8" y="1068388"/>
            <a:ext cx="7342187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latin typeface="Arial" charset="0"/>
                <a:cs typeface="Arial" charset="0"/>
              </a:rPr>
              <a:t>Sensitivity Analysis</a:t>
            </a:r>
          </a:p>
        </p:txBody>
      </p:sp>
      <p:sp>
        <p:nvSpPr>
          <p:cNvPr id="43013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A47FE74-4F73-4467-96EB-F33A911146C4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23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43016" name="Picture 10" descr="Screen shot 2011-08-04 at 3.42.40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963" y="1208088"/>
            <a:ext cx="82423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cs typeface="Arial" charset="0"/>
              </a:rPr>
              <a:t>Heterogeneous Users</a:t>
            </a:r>
          </a:p>
        </p:txBody>
      </p:sp>
      <p:sp>
        <p:nvSpPr>
          <p:cNvPr id="49158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AB2FDEF-A537-4F0E-AD59-6691ACB35A37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24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57" y="1522411"/>
            <a:ext cx="46386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57" y="2609572"/>
            <a:ext cx="6606042" cy="82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77" y="3795041"/>
            <a:ext cx="6900863" cy="71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77" y="5144373"/>
            <a:ext cx="4047218" cy="150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9562" y="1117600"/>
            <a:ext cx="3848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Individual travel decisions: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562" y="2244043"/>
            <a:ext cx="3848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Individual utility: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562" y="3408426"/>
            <a:ext cx="4643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Probability of owning a vehicle: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562" y="4682708"/>
            <a:ext cx="620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Average driving amount among vehicle owners: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cs typeface="Arial" charset="0"/>
              </a:rPr>
              <a:t>Aggregate Demand</a:t>
            </a:r>
          </a:p>
        </p:txBody>
      </p:sp>
      <p:sp>
        <p:nvSpPr>
          <p:cNvPr id="49158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AB2FDEF-A537-4F0E-AD59-6691ACB35A37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25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137270"/>
              </p:ext>
            </p:extLst>
          </p:nvPr>
        </p:nvGraphicFramePr>
        <p:xfrm>
          <a:off x="1719035" y="1140053"/>
          <a:ext cx="5988050" cy="4963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5" name="Acrobat Document" r:id="rId4" imgW="5067090" imgH="4200525" progId="AcroExch.Document.7">
                  <p:embed/>
                </p:oleObj>
              </mc:Choice>
              <mc:Fallback>
                <p:oleObj name="Acrobat Document" r:id="rId4" imgW="5067090" imgH="420052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9035" y="1140053"/>
                        <a:ext cx="5988050" cy="4963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9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cs typeface="Arial" charset="0"/>
              </a:rPr>
              <a:t>Network Analysis </a:t>
            </a:r>
          </a:p>
        </p:txBody>
      </p:sp>
      <p:sp>
        <p:nvSpPr>
          <p:cNvPr id="49158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AB2FDEF-A537-4F0E-AD59-6691ACB35A37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26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2770" name="Picture 2" descr="C:\Users\User\Documents\Shanjiang\Papers\ISTTT_Rationing_Zhu\Framewo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1" y="877888"/>
            <a:ext cx="6448903" cy="597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8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cs typeface="Arial" charset="0"/>
              </a:rPr>
              <a:t>Beijing Lottery System</a:t>
            </a:r>
          </a:p>
        </p:txBody>
      </p:sp>
      <p:sp>
        <p:nvSpPr>
          <p:cNvPr id="49158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AB2FDEF-A537-4F0E-AD59-6691ACB35A37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27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78303" y="1016000"/>
            <a:ext cx="8556160" cy="4741863"/>
          </a:xfrm>
        </p:spPr>
        <p:txBody>
          <a:bodyPr/>
          <a:lstStyle/>
          <a:p>
            <a:pPr marL="344488" lvl="4" indent="-344488" algn="l"/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Welfare changes for three user groups:</a:t>
            </a:r>
          </a:p>
          <a:p>
            <a:pPr marL="457200" lvl="4" indent="-457200" algn="l">
              <a:buFont typeface="Arial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Households who should have bought a car without the rationing policy and actually won lottery</a:t>
            </a:r>
          </a:p>
          <a:p>
            <a:pPr marL="457200" lvl="4" indent="-457200" algn="l"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Households who should have bought a car without the rationing policy and </a:t>
            </a:r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did not </a:t>
            </a:r>
            <a:r>
              <a:rPr lang="en-US" alt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win </a:t>
            </a:r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lottery</a:t>
            </a:r>
          </a:p>
          <a:p>
            <a:pPr marL="457200" lvl="4" indent="-457200" algn="l">
              <a:buFont typeface="Arial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Households who </a:t>
            </a:r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would </a:t>
            </a:r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not </a:t>
            </a:r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buy </a:t>
            </a:r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a car without the policy, who were motivated after the policy implementation, and won the lottery</a:t>
            </a:r>
            <a:endParaRPr lang="en-US" altLang="en-US" sz="3200" dirty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250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cs typeface="Arial" charset="0"/>
              </a:rPr>
              <a:t>Beijing Sketch Network</a:t>
            </a:r>
          </a:p>
        </p:txBody>
      </p:sp>
      <p:sp>
        <p:nvSpPr>
          <p:cNvPr id="49158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AB2FDEF-A537-4F0E-AD59-6691ACB35A37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28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665554"/>
              </p:ext>
            </p:extLst>
          </p:nvPr>
        </p:nvGraphicFramePr>
        <p:xfrm>
          <a:off x="0" y="903515"/>
          <a:ext cx="9126643" cy="5366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5" name="Acrobat Document" r:id="rId4" imgW="10934460" imgH="6429375" progId="AcroExch.Document.7">
                  <p:embed/>
                </p:oleObj>
              </mc:Choice>
              <mc:Fallback>
                <p:oleObj name="Acrobat Document" r:id="rId4" imgW="10934460" imgH="642937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903515"/>
                        <a:ext cx="9126643" cy="5366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20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cs typeface="Arial" charset="0"/>
              </a:rPr>
              <a:t>Beijing Sketch Network</a:t>
            </a:r>
          </a:p>
        </p:txBody>
      </p:sp>
      <p:sp>
        <p:nvSpPr>
          <p:cNvPr id="49158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AB2FDEF-A537-4F0E-AD59-6691ACB35A37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29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170227"/>
              </p:ext>
            </p:extLst>
          </p:nvPr>
        </p:nvGraphicFramePr>
        <p:xfrm>
          <a:off x="1503363" y="1297667"/>
          <a:ext cx="6129338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9" name="Acrobat Document" r:id="rId4" imgW="4714740" imgH="3333570" progId="AcroExch.Document.7">
                  <p:embed/>
                </p:oleObj>
              </mc:Choice>
              <mc:Fallback>
                <p:oleObj name="Acrobat Document" r:id="rId4" imgW="4714740" imgH="33335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3363" y="1297667"/>
                        <a:ext cx="6129338" cy="433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54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666037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cs typeface="Arial" charset="0"/>
              </a:rPr>
              <a:t>Examples of Usage Restriction</a:t>
            </a:r>
          </a:p>
        </p:txBody>
      </p:sp>
      <p:sp>
        <p:nvSpPr>
          <p:cNvPr id="3077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C400A53-B7D2-4387-B20E-2B135E34279C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3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092" name="Picture 20" descr="C:\Users\Qian\Desktop\101231110057617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645" y="1525004"/>
            <a:ext cx="5237588" cy="35253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474178" y="5281136"/>
            <a:ext cx="2635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Beijing, China</a:t>
            </a:r>
          </a:p>
        </p:txBody>
      </p:sp>
      <p:pic>
        <p:nvPicPr>
          <p:cNvPr id="3093" name="Picture 21" descr="C:\Users\Qian\Desktop\200px-CRC_Traffic_Restriction_Sign_07_2009_63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0318" y="1525004"/>
            <a:ext cx="2585989" cy="355573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839925" y="5281136"/>
            <a:ext cx="319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San José, Costa Rica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26578" y="5895201"/>
            <a:ext cx="263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Source: BVCA News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60318" y="5895201"/>
            <a:ext cx="263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Source: Wikipedia</a:t>
            </a:r>
          </a:p>
        </p:txBody>
      </p:sp>
      <p:sp>
        <p:nvSpPr>
          <p:cNvPr id="2" name="AutoShape 2" descr="data:image/jpeg;base64,/9j/4AAQSkZJRgABAQAAAQABAAD/2wCEAAkGBxQSEhQUEhQVFBUUFBcUFBQUFBgUFBQUFBUWFxQUFBQYHCggGBwlHBYVITEhJSksLi4uFx8zODMsNygtLisBCgoKDg0OGhAQGi0kICQsLDIvLDYsLCwsLCw0LCwsLCwsLCwsLCwsLC8sLCwsLCwsLCwsLCwsLCwsLCwsLCwsLP/AABEIAMIBAwMBIgACEQEDEQH/xAAcAAABBQEBAQAAAAAAAAAAAAABAAIDBAUGBwj/xABWEAABAwEDBwYHCgkJCAMAAAABAAIDEQQSIQUGEzFBUZEUIlJhcaEHFYGSwdHwFjJCU2JygqKx0iMzRFSTo7LC4SQ0NUNFY2SU8RclVbPE09Tic4PD/8QAGgEBAQADAQEAAAAAAAAAAAAAAAECAwQFBv/EADARAAICAQIEAwgCAgMAAAAAAAABAgMRBBITITFRQWGhFCIyUnGRsfCB0cHhQmLx/9oADAMBAAIRAxEAPwDkw5PBVB0MooQQcceds7FZEb97eKhCxeTw5VhHJ8ninCOT5PFAWQ9ODlVuSfJ4pwil3BAWbyQKrhku4I3ZeiPbyoCyEVWGl6I9vKkXSDG5w/1QFlFV78nQHH+Kdfk6HegJ6J11VtI/od6dp3/FnigJ7qQaq5nf8WeKXKHfFuQE9EqKDlDug5LlJ6DuCAmKFFCbT8h3BIWr5DuCAmIQAUPKh0XcEOVDou4ICYhIqDlQ3O4IG1Dc7ggJygoeVt6+CBtTevgqCaiCi5W3f3Icqbv7igJU1Rm0t39xR5Q3egHIIadu8IaRu8cUAkkL43jiEkBAFIFGE8vA1kDtICAeE9qgFpZ02+cFI20s6bfOHrQEoTgohaGdNvnBO07Ok3zh60BKAiAmCZvSb5wTxK3pN4hAPATk0SN3jiE+o3jihAtTqIsonhqAZRPaxSBil0ZA1JgHP5Tzgjgfo3Ne40B5tKY13lVfdbF8XL9X1rDzv/nTvmj0q3mdk+GQzPlo4xRh7I3anEkhziNobhh8sbkKaPuuh6EvAetT2HOOGV7WAPBcaCrcK8VhZ0WKNmicwBpeHEhuAIFKPAGArU6lRzcxtMPz/QUB6JdTaKUtTCEAwhAhSUTaIBlEKJ9EwoBtE1OKFUA2g3JpA3BTse3aKqOWmxCERaNw4JpY3ojgnFBCjTG3cOCbom9EJxQKEFoG9EJIXkVSlK3TaOMu21o3tO3yelcpM8uJLjU7yuiy77xvzj9gWC2OrgN5A4lYlIhE46mlHk7ui7guisViM0gYHBguue95FQyOMVe6m001DeUI5LJ/iyNhGhGHWFnGEpfCsmLkl1Zzos7jsdwKdyXrd5pXStdYv8Z+o9ScTYf8b+o9S2ez2/KycSPc5jk/W7zHJcn63eY71LpibBt5d5BZ/Wo5X2HZy3rq2z6uqjli6bF/xZd0e5zug63eY/1IiD5R8x/3VZtr2FzjFpNGCLt+7pMeldwGIPcm5PmbeGlLwzaYw1z+qgcQO9azIjFmPT4tk+4gyJ3XwK6eHkGFZbd/loO48oVkSWAe9mt3ls0B/wCoC28Cz5WYOyPc5S4R8L7Vfs8ZuF3KgwjUwmSp7KYLoBNYyP5xah22OM/ZaVJfsdKcsn8tiH/kq8Cz5X9icSHc4e0Mvuq5xJ33se8EpQfg3BzHva5uLXMkuuB6iG1C7hlnsZx8YvHUcnPP7M5TDZ7J/wAQd28gl/7qjpsX/F/Zl4ke5w8/PJc973OOtznhxPlITYBccHMcQRqNRUbMCF3HJLJ/xHjYZ/vFAWGyH+0meWw2j0VU4Nnyv7Mb49zl/Gc/xz/PPrUnjOb4x3nldSMnWQ0/3hD5bJaR+4UnZLstMLdZT2w2kf8A4lODZ8r+w3x7nKHKs+yV3nVTvGFq+Md5zfWujfkeE6rZYfKLQ3/pio/c6w/lmTfLJMPtsycKfYb49zBGVLWP6x3EIeNLV0ncAtuPNxjhUWvJ2unOllaa9hs/fqTn5qgGnKsmmorUWnDsqYgAe1R1y7F3IwfGtp3nzR6kvG9p6/M/gt45pD84ycey1xekBI5nO2S2E9lss/pcFNkuwyjBOWrT7M/ggMvzbxwC3/cZLs5M75tss3/dQGZFpOqBh7LVZT9k6jWC5MLx/L1eaEPdBL8ngtp+Ytr/ADYf5mz+iZYeWcjPs+Ekbo3a6OxBGqrXAkHXsJWOSl2xZw1IEjQK7R6Qtuq4NoXZ5LkvQxk67tOBIVIWUkkkBm5dHMZ84/YFkWZlXt+cFsZZ943tP2BZthb+Eb2+gqFOhyLFz7R1ZPtR+qwelYLGYLp8kinLDuyfMB9OSIJZqSZOEb+XskdJf5lzS0uXW0H4NwFb17X1Lv0k9kHLDf0OW+O6SWcGRknIs1pLhBGZCwAuALRQEkD3xFfIqFAvUsiZx5Jshc6BsrC8AON2V9Q01A55KzZbRkN7nOLJQSS7DTgVJrS7eoPIt61c9zzXLHhy5+eTW6Y4WJLP1PPi2nkW2/Mu3H8kl4D1qpldsRneLPXQl4Ed6t66aa6466r2vPjOQ2GFsjI2yOdKIwHOLQBde6uGv3tKYa1NRqJxcYwXxdxVXFpuT6HiTsy8osr/ACOe6dzQe6qq2rNi1wNDp7PLDGTdvPbgXGuFdmAPevQx4V7R+bwnfRzwsfOfPeS2wiF8TGAPElWucTVocKY7Od3Llr01vETlHl9TdK+GzEXzORDUqJ6Emo9h+xeycGS9bciTwtD5oJY2E3Q57HNaSRUCpG4HgqV329u1ezeFHnZNad0sDsdeII9K4bKORrmSbLPSjnWiRzjtuSi6zuhZ5y4qNXvinLxeDfZTtbS8Fk51uSJzFpRDLoqE6URuMdBrN+lKa8VTIw1L2S08zN8ddjZtP9Zd+8Pai8gos9Pe7d2eWHgxtgoY8yEtSLdp26sMMNYHFdBmnm662ziMc2NvPlePgs6I+W6hAr1nGlD2fhFyjZrNZmWGKKNzrpo0gEQAj8Zv0hNSDWtakmmDpZqdtirisv8ABYVZg5N4R5ZRStsryLwY4jeGkjDXimNC9wzPyiLPkeKVwddihmkIb75wZJITdxGOGvrV1OodSTSzklNam2snh7oiNYI7QQmHtXrv+1qLbZ5vPYfSsbOzwgRWuySQNhka6S5Rzi0tF2Rj64Gteb3rCGoubSdfqZuuvHKR5raYSRgaY76KQyC6G4VAFXXhXtwW5mnlNlltUc0jXPay9UNALucxzRQOIGsjWV6IfCbYTrgn7NFD17dKsNQmrMxi3/JlVJOOG0v4PIPKOKBYvoHINss1uh0scAulzmjSwsDubQGlCQRU7Dv2grxvPSaJ9utDoA3R3mhtwBrKsjYx90DCl5rsRr17VnRq+LNxccYMbKdkd2cmDcQ0fUF3uYGZbbU3T2iuiqQyNpLTKW4OLnAgtaDUYEEkHEAY9H4wyEHaK7ZiK0vCA3P8xdIPzgaY60s1ijJxim8dcFhS2st4PHTENw4LcfHfyNJeNdDbWiOvwGPhJc1vUSK034ros/syWWZnKLLeMHN0jC6/or9A1zXa3MJIGOIJGJBw5+zA+KrZjgLTAadZZKKrTqbY207o9zZVGUJ4ZxlF1uR8II/L+0VytF1eTfxMfzT3ucvPOkt1STA5FClHKnvB870BUsnN/CN8v7JVy3Ys8qrZMH4QeX7CoDo7AKRW4/4QDzp4/UmZh2GOe2MZK0PZceS01oSG4Vp1mqfZx/Jred0Nnb59ox/ZCseC9gNuxIH4CTbT4UY9K7qm1p5tfvJHNNJ3RTNnKNvyTBK+J1jc4sJaS1opeaaEUMgOw7FLa7Jk+0ZOtNos0Fwx1aC4Oa5sguHY4g4PHHhJlTwbyTTySMnjpI9z6Fh5t41ukg46/wDRT2jIPIck2qN8jXue6+SObQvdCwBorU4M6tZWrdX7uybcsrxf8lxP3t0VjDPMbG2skY3yMHFwXqnhhxs0R10tOJps0cgBPavMcmNraIBvni/5jV7lnLl+Kwsa+ZsjhJI5rWsDSagEmtSAKVG1btbJxug4rJr06Tqll4PAS4bxxSBC9db4T7JthtFNwji4fjcVwGeWVo7XanzRNcxrmsADgA6rW0JIaSF103WTliUMGiyuEVlSyYQCLsQexRT3qYb8dvcpIQSMddFu35lsw/8ABrccR3HsefAMmRgWipLLKQAKl158Yb3v7+tTZ45KDckPiH5PCxzaf3BbePAO4rezY/CWSzVFa2eA401tYwt4ELXmstGmvOBFCKVqDhiDgRTevnVNxwl4PJ621PL7o4HOdmjyGxh1iCytO+tYgQvJHal7T4Um0ycflSxNA6ql37i87zByYJ7fAxwqxjtK/ddiF4V6r1weVepontolN92zh1KzaoryO8sUbckZMvuH4Qi+8ai+eSgazsbzR2MJ2rx62Tvke6SR1573Fz3HWSfsGymwAL6HzuzWitkbWTPexjX3w5jmtoaEYlwIpRx2fx4LL3gsLWXrLK55Aro5bpv/ADJWhoB16x5QtOluri25/E31Nt9c2ko9EeYFev5EY5+QXMaC4my2kNa0VNb8tAKYk9S8kkjIJBBBaSHAihDgaEEawQa4L07MfO+yQ2SOGaR0b4g+8C1xDgXvfVhbWpo7Vge1dGuUnGLis4Zq0zSk0+XI80Nhku39FJcpW/o3XKb71KUVcb16nF4VWaSnJn6LUX6RulpvMd2nkvpZ/wCbUE9m5fZLoIAkeGYNlidreW0we2tSddLwNSBSw1M1JK2OM9BKmLTcJZweWBbWaeb7rbOIxUMbR0r+izcPlOoQPKdiyCF2OYmeLLE18csZLHEvD4gNJfoBdeCReFBga1HWNW/UOxVvhrLNNW1y97ob/hFy82yQtsNm5jjGAbuGih1XWnpOoRXdXaQvKgMF7K2fJ+WQ5lHCVreaXNDJ42Vwcx+IcKnEVcMcRivLcv5GfZJ3wyYluLXAUD2Oxa8DZUbNhBGxcuhlGOYNYl4+Z0ahN+8nyLEOdlpZZTZA5uiLHRjm0e1rq3rrgR0jrrrWCFIQt/MvNw22e64ERR0dMRhgTzWA73Go6gCV0zUKk5dDTFym1E7XJF7xBJpT+TWgMr0KSaKn1adVF5/Yv6Mto3SwH6swXZeFLL11osMVBUMdNdFAxjaaOIdpAJGwNaNq5LJork3KHU6znsq6UeleaovgSm/F59TsbXEUexxi6myYRx/MHrXLrp48GtG5rfsC5zcTVSUdUkBDaMWHtCiyW3n/AET6FI41aUsmN55+aftaoXwNqPCyW7rFkb+ukPoQzIzeZbrQ6KS8GNhc8ubSocHMa0VII+EdmxGRtLFajjjNZm0r/wDIdW1dDmCzk1htttdhhcjrvjBpT50j2t+iu6EnHTya6tpL0OWaTuWeiRP4N2iOHKejcbkYNw6jRrJaPwwBoBqXNWXNyOTJjrZG5zponkSs5t1rQ4A7K1uOY+tdVcF0+YdkfHk3KD3sc0PjcWFzS2+GwO5zajEc7XqUHgmeJHWuyPxZLDfu7MKxSHyiRnmhG5Qdk4vo4/z3IsS2xkuqZxeRhW02Yb7RD/zWL0Twy/i7N1vkPBrfWFwmQICLdZmOGLbXE0jrbK0H7CvU/CPmzPbGQ8nDSYnPvNc67UPDaEHVhd71s1M4rU1yfTBrpi3TJLqeLtH8E4rrXeDe3gYxx9umbrqqGW80LVZI9LOxoZeDatka7nOrQEDHYQu6OpqbwpI5nTYllowaJNGKQapAOpb8ZNWT6DzBbWw2R2zk8Y7SGgd1CsfIuX3zZWt1nLyY2tZo27GmEhslN1S/HsWr4PbQBkuzvOpsbq/Qe8H9leX+Dm31yrG865zMD2yNdIK+VoXgRp3Kzy/v/R60rMbPM67wwyUskLR8K0AnsbHJt8qx/AxGDabQ93wYA3HH376n9hX/AA1z4WRnypnea2MD9srnPBlldtntl15usnZoqnY+8DHU7Kmre1wXVVF+xPH7zOecl7Ss/vIi8JmWpJbbLEXEwwODI4/g1DRfcRqLrxdjsAAU/gty1JHa2WcOOinDwWfBa9rC9r2jYeaW4a7w3Ba3hEzJnktDrTZmaRslL8bSA9j2tDSWgkVaQ0HDGtcFDmHmdaYrXDaJgIQy/djNHSOc5jm1IFQ1tHHbXAYKStp9l258OnmFCzj58/Qx/CtYmx24loppYmSOp0wXMcafQHeuOXUeEXKrLRbZHMILIw2FpBwcWkl5B2i+5wB20Xe5ChjyhkfQR3WPEYicNjZYqFr3NGwkNd9JbVc6aYOS7Z8jB1qyyWGeMr2LMVt/Iz2O1XLUwdhvk97ivOn5o20SaM2aW9vDaxnr0vvKdpC9KtkYyXkZ0b3jSOifGKH309oLzRm+l4/RYSsNbOM4xjF5baM9NGUW3JcsHizTgKokcVv5h2tkVugMlLhdcJOpt8FrXY7nFuO6q67wsZszOlbaYo3PboxHIGAuc0sc8tfdGJBDqYaruOtdE9RstVcujXU0xp3Qcl9jjcyZC232Ut2zBh7H1Y4cCV0XhjipPZ37XRObuwY+o/bKqeDrNyd9rimdG9kULr5e9paC8A3GtqMTeocMBdU/hetjX2tkbaVhi59PgvkdW6eu6GH6S53JS1cdvgufqbknGh57nD2ezuke1kbS573BrGjW5xNAOr0a16/KY8i5PwuvkJoMCNNaCK3t9wADsa0bVQ8FebYazlklLz6iHAm6wEtc+m9xBHYPlELhc8c4XW20F7ubGyrIWHAtbXEuB+E7Cu6gGxY2v2i7hr4Y9fNmVa4Ve99WYs87pHue8lz3uLnuOtznGpPUtvIw/wB35THybMf1r1gGQbxxC6LN7+ZZSH93AeE9P3lv1SXBaXl+UYUNuxNnEAYhdK/X2LAsrKvb2hbbnYleQd4+qSjqkhRrD9inya3nH5vpCqROxC0rKy6e0elAaFod/IJxvtkQ82Eup3rFZK+6WX3iMmpjvuuEjEEsrSurGi2rHLA6OaC0yOhD5GzxTBhkYHtZcc17AakEbkPF9iP9pMxx/msvoOC9TSWVxhiX4b/BwaiE5SzH8jpc8rXyXkpezR6IQg3PwmjAu0vV3ClaVWHZZnsN6N7mOpS8xxY6hpUEimGAw6lquybZCf6Sj/ysw9OKIyRZR/aUX6CcV7lvjOmOVFPn/wBX/RrlC182/VGfYrU6KVkrCL8bxILwvAuaa87eusf4ULc0Enk9AK/in6h/9qyWZFshH9Jw13GCanGnoTZshWVwLfGdnAIIxhm9SxtlRPnJc/o/6FcbYck/VGdlLwpZSlfeFo0QGpkLGtj8ocHF3lJVzKGf9pyhAILRoaNc11WMLXuLQaE88jacAAuFtUAY9zbzX3TQPZi1w2FtaHiF0maWTY5WPv2uzWc3hRspffcAKgi60gCpK8rTNRti2j0L1mtpDmp4C3Dm9DsylYj9KQfuJsOQWH8vsI1a5JAdXXGvf49ff0f9HkcGfYuWPPO0RWPkbBHcuSMD6Ov0lLia40qL5p5Fj5NtLrPLFNGReie14B97zfgnqIw8q0WZvRE45QsdPnSfcT35vR0wyhYj9OT7i1xlp4qWF168mZSjc8Z8OnQjzsznkt7ozIxjBEHBoZX4ZbWpJ+Q3gsMAUNf9QuhZmsylTlCwV3aZ33EhmyzGtvsHZp3EHy3MNiQsqhHbHp9GSULJPL/wW8j+EG1QMDHXZ2gAAvqJKDUDIPfDtBPWo8vZ/Wm0tLBdgYQQ4R1vkUxBkOoUOwDtVWXNsbLbYScAALQcezmKGHNupxtlgArttJ4+8Wjh6XflL0Zt3ajbjP4MJ8YIpTsWnkfKk9keJYHFpOBBxjkG57doxPWK4FbTczyXClryecK05X62I2nNaQinKLAcRqtY2drQuqUqJRak/Q0xhammkap8K8t2nJY71KXtM67jtu3MOK5DLmWrRbnX5nAhgIZG0XWMB13W1OOrEklaLszpbv42xnD88ZhVOsmaNoLea6zHX+UxV17RVaKa9JXPKwbpyvlHDOIteUQw0AvHbsHlXf5n+F6WNjYbTHpg0UY+9SWg2EkUfTroesrzfOLJUtmndHMG3tYLXte0g7ntJCbkLJslombHELzjUgXg3UOkTQLzbtRxJ+9zjnp/s7a6VCPu9T17LXhUc5pbZoSwkUvyuDqdYjbgT2nyFeczTOe5z3uLnvcXOc41LnOxJJ3ro3Zg274kHsmh++ozmLbvzf8AWxH99d9Xs1Xwtfc47ONP4k/sdJmv4Q4LNZYoHxTF0YILmCO6auLsKvB1Gi0/9qdlxrBaT9GEnVv0i4N+ZlvbrszvPjPVhR+Ki9yNu/NpPqn7HLTLT6WTy5eptVt6WMeh3jvCfYzrs9oOGosiNcdv4RcPmowckyiNvJ4+AmZ7eRVnZrWwYclm3fiyda07Bk6WyWa1vtLDFp42QRNfQPkeZA40ZWtAGkkrCyqquqSg+uPEyhOc5rcjicnN546gTwC0SVTye2gJ6gOP+isErzzsH3klHVJUFYWgbxxVyLKYpR11wGqpoR5QofELdw4/xR9z7dw4/wAUIWvGDN36wott7N311V9zjfY/xRGbQ3d/8UBcNvZu+uPUni3M3fWb91UBm0OviUfc128SoC/yxh1g8WfcSNpYd/1PuKgM2jvdxKRzbO93EoMlksjJ2/q/uq1A6Nuq9wj+6sk5vHe/iU4ZvO6T+JTCGTbFrZ8rzWepO5W3r8xiwvc87pv4lL3PP6b/ADkBvC0s3fq2etO5Szd+qYf3lge5+Tpu85IZBl+MdxCoN42iIbBrrjC376DrVGfgt/Qt+8sHxHL8Y7iEvEsvxju5AbvKWdFn6EfeSFojPwWbvxP/ALLB8TTdN3cl4om+Md3JknI3jNGTqZ+i/wDZNfLH0Y/0VPSsLxTN8Y7gEjkqf4x3AK7mMI23GI7GY7oyOFHJpZFuZ+jd61jeK5/jDwQ8Vz/GHgFd8u5NqLNqsEbtV0djXetMgydGKVIPkeqxyfOP6w8Ehk+f4zuWHjkyNUQRdX1/WnNZENVB2GQfYVk+Lp/jO5LxfP8AGdyz3y7sm1djWcI9/wBaRNozY8jsfIso5Pn+M7kDYJ+n3Jvl3YwjWEv98/8ASSehNNytXPJNCKkve6h10LtSyeQT9PuS5DP0+5TdJ+Iwi3M5upgoOvWTvKjJVY2GfpdybyKfpdyxMi1VFU+Rz9LuSQE4lO9PEx3qtVGqpC0JzvKcLS7eeKqVTqoQuC1O6R4pwtbukVTvIgoC8La/pFPFuf0iqAcnByoL/jB/SKPjKTpFULyV5QGiMpydJEZUk6X2LOvJVQppjKsnS7gpG5blGF4eY0/aFk3lHNPdBJ2IDVly29oq5wA6wPUmwZYmkBMUUsrRiXRwlzQNVSQFzrpQ3nyC874LdjfJ6VZt1vkuNcx5A2+UYa9W0IQ1nZec337XM2VfHd8laKcZWcdreAWJZMovbGXyG9jg04VGqh8tU1kzTz4+a3W5mwU1kDYRuQpv+NX9XAIeNHdXALNDkryA0fGbtw4IeM3bhwWfVCqA0TlJ24cEBlE7hwWfVC8gNA5RO4cEvGJ3Dgs68leQF85RO4cE05RO4cFRJQJQF45QO4IHKB3BUKoEoC8coO3Dgmcvd1KmShVAXvGDupJUaoIUgqjVNSqhB9UQUxGqAkqjVRhEFASAo1TAUQUIPqiCmVSqhR9UapiNUA6qqWx1S0ddeGpWaqtbBqO449h9ggK8/PYaa2k92B9BRsMlWFh8nt2qKE3XkbHJ8bQy8T2eT2ogFlCat1g1N9h3farEBDAxu01PlpU17gonQ1eHbPSFHG688u2NwChTTsx5tNxI4EhS1UMQoO89pxKfVUg+qVUyqVUA8uQqm1QqgHEoVTSUqoBxKbVAlAqANUKoJIBVSqgUEKOqkmpICFFDHqSx6kIORCbj1cUand3oByITand3ognd3qgcEQm3ju+xOvHd9iECiE291HuSDuo9yFHIpt/qKN/qKAKDm1Sv9RRLxuKApvs+/ZqO7tQtFkc4Cmquvr9qq2X9R4IAjceCgKzICG3Seqo3KaGABSVG48EQ/qPBAPSTdJ1Hgjf6jwKoCkhfHXwKGkHXwKAcghpB18CgJB18CoApK/Z7OxwFb3vWvJFcb0hZcpTDt2UKrW2MNIpqLGuNKuDa4Ur7axr1nWrU5bTbKmSjuIEir0cUfvjUARsdRxOJdJcPvRXgNo8tZrKSXS1zqPLLo1lwwpeAprpWiqsTz5EdTWPMhSWi2zRucA3U8yAPqS1mija47OcLxIqdlCnsssZ2EFztG1rr3vr5bUlowrhwKwd8V4P9/WbFp5PxX7/6vv8AUySkhf7eCF/t4Lcc45JC/wBvBJAVOUjr4FEWpvsFJdRuICPlTd6XKm71JowloxuQDBam704Wtu8J2jG5HRDcgG8rb0hxTuVt6Q4paEbktANwQC5S3eOKItLd44pvJ27gjyZu4IB3KBvHFIWgbwm8lbuCXJW7ggH8oG8I6YbwouSN3DgkbG3cEBJphvR0w3qHkbdwS5E3cEBOZRvSEqg5E3clyJu5AWNKEdKFX5C3clyFu5AWNKEtKFX5C3d3ochb7FAWDIENIoeQt9ihyJvsSgLItJoAHGgNQA40B3gbD1oOmqak1O8mpPaSq/Im+xS5E32KmEXLLEdoINQ4g0pUOINN1RsQZNQ1BII1EGhGzAhQcib7FDkTfYphDLLLrS41q9xvUvVcTepqvVONKDWjyx1a33VpSt81purXV1KpyJvsUuRN9im1di5fclDwlpAouRt3IcibuVMSfSBJQ8jbuSQpKigkhAolJJAIJySSAKISSQgCikkhQpBJJAJJJJAJBJJAJJJJAOCSSSASKSSARQSSQCTQkkgCgkkgEEkkkAEiikhQJJJ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24" y="4019777"/>
            <a:ext cx="2085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749101" y="1693717"/>
            <a:ext cx="3257853" cy="2167083"/>
          </a:xfrm>
          <a:ln w="25400">
            <a:solidFill>
              <a:srgbClr val="FF0000"/>
            </a:solidFill>
          </a:ln>
        </p:spPr>
        <p:txBody>
          <a:bodyPr/>
          <a:lstStyle/>
          <a:p>
            <a:pPr marL="0" lvl="4" algn="l"/>
            <a:r>
              <a:rPr lang="en-US" alt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Driving Restriction Based on License Plate Number</a:t>
            </a:r>
          </a:p>
          <a:p>
            <a:pPr marL="342900" lvl="4" indent="-342900" algn="l"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Today, 2 and 7</a:t>
            </a:r>
          </a:p>
          <a:p>
            <a:pPr marL="342900" lvl="4" indent="-342900" algn="l"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Tomorrow, 3 and 8</a:t>
            </a:r>
            <a:endParaRPr lang="en-US" alt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69943" y="4019777"/>
            <a:ext cx="326356" cy="6762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123543" y="2757714"/>
            <a:ext cx="522514" cy="14514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13" grpId="0" uiExpand="1" build="p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latin typeface="Arial" charset="0"/>
                <a:cs typeface="Arial" charset="0"/>
              </a:rPr>
              <a:t>Conclusions and Policy Implications</a:t>
            </a:r>
          </a:p>
        </p:txBody>
      </p:sp>
      <p:sp>
        <p:nvSpPr>
          <p:cNvPr id="47107" name="Subtitle 2"/>
          <p:cNvSpPr>
            <a:spLocks noGrp="1"/>
          </p:cNvSpPr>
          <p:nvPr>
            <p:ph type="subTitle" idx="1"/>
          </p:nvPr>
        </p:nvSpPr>
        <p:spPr>
          <a:xfrm>
            <a:off x="157163" y="990600"/>
            <a:ext cx="8877300" cy="4741863"/>
          </a:xfrm>
        </p:spPr>
        <p:txBody>
          <a:bodyPr/>
          <a:lstStyle/>
          <a:p>
            <a:pPr marL="344488" lvl="4" indent="-344488" algn="l"/>
            <a:r>
              <a:rPr lang="en-US" sz="2800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Avoid Vehicle Use Restriction </a:t>
            </a:r>
          </a:p>
          <a:p>
            <a:pPr marL="344488" lvl="4" indent="-344488" algn="l">
              <a:buFont typeface="Arial" charset="0"/>
              <a:buBlip>
                <a:blip r:embed="rId3"/>
              </a:buBlip>
            </a:pP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If the goal is to significantly mitigate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congestion.</a:t>
            </a:r>
          </a:p>
          <a:p>
            <a:pPr marL="0" lvl="4" algn="l"/>
            <a:endParaRPr lang="en-US" sz="11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4488" lvl="4" indent="-344488" algn="l"/>
            <a:r>
              <a:rPr lang="en-US" sz="2800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Congestion Pricing is a Better Choice</a:t>
            </a:r>
          </a:p>
          <a:p>
            <a:pPr marL="344488" lvl="4" indent="-344488" algn="l">
              <a:buFont typeface="Arial" charset="0"/>
              <a:buBlip>
                <a:blip r:embed="rId3"/>
              </a:buBlip>
            </a:pP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If it can be implemented in ideal conditions.</a:t>
            </a:r>
            <a:endParaRPr lang="en-US" sz="2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4488" lvl="4" indent="-344488" algn="l">
              <a:buFont typeface="Arial" charset="0"/>
              <a:buBlip>
                <a:blip r:embed="rId3"/>
              </a:buBlip>
            </a:pPr>
            <a:endParaRPr lang="en-US" sz="11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4488" lvl="4" indent="-344488" algn="l"/>
            <a:r>
              <a:rPr lang="en-US" sz="2800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Consider Vehicle Ownership Quota</a:t>
            </a:r>
          </a:p>
          <a:p>
            <a:pPr marL="344488" lvl="4" indent="-344488" algn="l">
              <a:buFont typeface="Arial" charset="0"/>
              <a:buBlip>
                <a:blip r:embed="rId3"/>
              </a:buBlip>
            </a:pP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If pricing measures are not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feasible.</a:t>
            </a:r>
          </a:p>
          <a:p>
            <a:pPr marL="344488" lvl="4" indent="-344488" algn="l">
              <a:buFont typeface="Arial" charset="0"/>
              <a:buBlip>
                <a:blip r:embed="rId3"/>
              </a:buBlip>
            </a:pPr>
            <a:endParaRPr lang="en-US" sz="11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4488" lvl="4" indent="-344488" algn="l"/>
            <a:r>
              <a:rPr lang="en-US" sz="2800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Rationing Policies are More Likely to Succeed</a:t>
            </a:r>
            <a:endParaRPr lang="en-US" sz="2800" b="1" dirty="0">
              <a:solidFill>
                <a:srgbClr val="DE0000"/>
              </a:solidFill>
              <a:latin typeface="Arial" charset="0"/>
              <a:cs typeface="Arial" charset="0"/>
            </a:endParaRPr>
          </a:p>
          <a:p>
            <a:pPr marL="344488" lvl="4" indent="-344488" algn="l">
              <a:buBlip>
                <a:blip r:embed="rId3"/>
              </a:buBlip>
            </a:pP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If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the network is congested and operated near capacity.</a:t>
            </a:r>
            <a:endParaRPr lang="en-US" sz="2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4488" lvl="4" indent="-344488" algn="l"/>
            <a:endParaRPr lang="en-US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7110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E9F574E-4412-410C-B9E0-1FFFC2AE1159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30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latin typeface="Arial" charset="0"/>
                <a:cs typeface="Arial" charset="0"/>
              </a:rPr>
              <a:t>Future Research </a:t>
            </a:r>
          </a:p>
        </p:txBody>
      </p:sp>
      <p:sp>
        <p:nvSpPr>
          <p:cNvPr id="49155" name="Subtitle 2"/>
          <p:cNvSpPr>
            <a:spLocks noGrp="1"/>
          </p:cNvSpPr>
          <p:nvPr>
            <p:ph type="subTitle" idx="1"/>
          </p:nvPr>
        </p:nvSpPr>
        <p:spPr>
          <a:xfrm>
            <a:off x="157163" y="990600"/>
            <a:ext cx="8877300" cy="4741863"/>
          </a:xfrm>
        </p:spPr>
        <p:txBody>
          <a:bodyPr/>
          <a:lstStyle/>
          <a:p>
            <a:pPr marL="344488" lvl="4" indent="-344488" algn="l"/>
            <a:r>
              <a:rPr lang="en-US" sz="3200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Relax Model Assumptions</a:t>
            </a:r>
          </a:p>
          <a:p>
            <a:pPr marL="344488" lvl="4" indent="-344488" algn="l">
              <a:buFont typeface="Arial" charset="0"/>
              <a:buBlip>
                <a:blip r:embed="rId3"/>
              </a:buBlip>
            </a:pPr>
            <a:r>
              <a:rPr lang="en-US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Consider multiple time periods, multiple user types, multiple modes, and multiple OD pairs</a:t>
            </a:r>
          </a:p>
          <a:p>
            <a:pPr marL="344488" lvl="4" indent="-344488" algn="l"/>
            <a:endParaRPr lang="en-US" sz="1100" b="1" dirty="0" smtClean="0">
              <a:solidFill>
                <a:srgbClr val="DE0000"/>
              </a:solidFill>
              <a:latin typeface="Arial" charset="0"/>
              <a:cs typeface="Arial" charset="0"/>
            </a:endParaRPr>
          </a:p>
          <a:p>
            <a:pPr marL="344488" lvl="4" indent="-344488" algn="l"/>
            <a:r>
              <a:rPr lang="en-US" sz="3200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Conduct Empirical Research </a:t>
            </a:r>
          </a:p>
          <a:p>
            <a:pPr marL="344488" lvl="4" indent="-344488" algn="l">
              <a:buFont typeface="Arial" charset="0"/>
              <a:buBlip>
                <a:blip r:embed="rId3"/>
              </a:buBlip>
            </a:pPr>
            <a:r>
              <a:rPr lang="en-US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Beijing</a:t>
            </a:r>
          </a:p>
        </p:txBody>
      </p:sp>
      <p:sp>
        <p:nvSpPr>
          <p:cNvPr id="49158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AB2FDEF-A537-4F0E-AD59-6691ACB35A37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31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98" name="Subtitle 2"/>
          <p:cNvSpPr>
            <a:spLocks noGrp="1"/>
          </p:cNvSpPr>
          <p:nvPr>
            <p:ph type="subTitle" idx="1"/>
          </p:nvPr>
        </p:nvSpPr>
        <p:spPr>
          <a:xfrm>
            <a:off x="0" y="877888"/>
            <a:ext cx="9144000" cy="4741863"/>
          </a:xfrm>
        </p:spPr>
        <p:txBody>
          <a:bodyPr/>
          <a:lstStyle/>
          <a:p>
            <a:pPr marL="639763" lvl="1" indent="-236538" defTabSz="914400" eaLnBrk="1" hangingPunct="1">
              <a:spcBef>
                <a:spcPts val="550"/>
              </a:spcBef>
              <a:buClr>
                <a:schemeClr val="accent1"/>
              </a:buClr>
            </a:pPr>
            <a:endParaRPr lang="en-US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639763" lvl="1" indent="-236538" defTabSz="914400" eaLnBrk="1" hangingPunct="1">
              <a:spcBef>
                <a:spcPts val="550"/>
              </a:spcBef>
              <a:buClr>
                <a:schemeClr val="accent1"/>
              </a:buClr>
            </a:pPr>
            <a:endParaRPr lang="en-US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639763" lvl="1" indent="-236538" defTabSz="914400" eaLnBrk="1" hangingPunct="1">
              <a:spcBef>
                <a:spcPts val="550"/>
              </a:spcBef>
              <a:buClr>
                <a:schemeClr val="accent1"/>
              </a:buClr>
            </a:pPr>
            <a:r>
              <a:rPr lang="en-US" sz="4800" b="1" dirty="0" smtClean="0">
                <a:solidFill>
                  <a:schemeClr val="tx1"/>
                </a:solidFill>
                <a:latin typeface="+mj-lt"/>
                <a:cs typeface="Arial" charset="0"/>
              </a:rPr>
              <a:t>Thank You!</a:t>
            </a:r>
          </a:p>
          <a:p>
            <a:pPr marL="639763" lvl="1" indent="-236538" defTabSz="914400" eaLnBrk="1" hangingPunct="1">
              <a:spcBef>
                <a:spcPts val="550"/>
              </a:spcBef>
              <a:buClr>
                <a:schemeClr val="accent1"/>
              </a:buClr>
            </a:pPr>
            <a:r>
              <a:rPr lang="en-US" sz="4800" dirty="0" smtClean="0">
                <a:solidFill>
                  <a:schemeClr val="tx1"/>
                </a:solidFill>
                <a:latin typeface="+mj-lt"/>
                <a:cs typeface="Arial" charset="0"/>
              </a:rPr>
              <a:t>Questions and Comments?</a:t>
            </a:r>
          </a:p>
          <a:p>
            <a:pPr marL="639763" lvl="1" indent="-236538" defTabSz="914400" eaLnBrk="1" hangingPunct="1">
              <a:spcBef>
                <a:spcPts val="550"/>
              </a:spcBef>
              <a:buClr>
                <a:schemeClr val="accent1"/>
              </a:buClr>
            </a:pPr>
            <a:endParaRPr lang="en-US" sz="4800" dirty="0" smtClean="0">
              <a:solidFill>
                <a:schemeClr val="tx1"/>
              </a:solidFill>
              <a:latin typeface="+mj-lt"/>
              <a:cs typeface="Arial" charset="0"/>
            </a:endParaRPr>
          </a:p>
          <a:p>
            <a:pPr marL="639763" lvl="1" indent="-236538" defTabSz="914400" eaLnBrk="1" hangingPunct="1">
              <a:spcBef>
                <a:spcPts val="550"/>
              </a:spcBef>
              <a:buClr>
                <a:schemeClr val="accent1"/>
              </a:buClr>
            </a:pPr>
            <a:r>
              <a:rPr lang="en-US" i="1" dirty="0" err="1" smtClean="0">
                <a:solidFill>
                  <a:schemeClr val="tx1"/>
                </a:solidFill>
                <a:latin typeface="+mj-lt"/>
                <a:cs typeface="Arial" charset="0"/>
              </a:rPr>
              <a:t>Shanjiang</a:t>
            </a:r>
            <a:r>
              <a:rPr lang="en-US" i="1" dirty="0" smtClean="0">
                <a:solidFill>
                  <a:schemeClr val="tx1"/>
                </a:solidFill>
                <a:latin typeface="+mj-lt"/>
                <a:cs typeface="Arial" charset="0"/>
              </a:rPr>
              <a:t> Zhu, Ph.D., Assistant Professor</a:t>
            </a:r>
          </a:p>
          <a:p>
            <a:pPr marL="639763" lvl="1" indent="-236538" defTabSz="914400" eaLnBrk="1" hangingPunct="1">
              <a:spcBef>
                <a:spcPts val="550"/>
              </a:spcBef>
              <a:buClr>
                <a:schemeClr val="accent1"/>
              </a:buClr>
            </a:pPr>
            <a:r>
              <a:rPr lang="en-US" i="1" dirty="0" smtClean="0">
                <a:solidFill>
                  <a:schemeClr val="tx1"/>
                </a:solidFill>
                <a:latin typeface="+mj-lt"/>
                <a:cs typeface="Arial" charset="0"/>
              </a:rPr>
              <a:t>Civil, Environmental &amp; Infrastructure Engineering</a:t>
            </a:r>
          </a:p>
          <a:p>
            <a:pPr marL="639763" lvl="1" indent="-236538" defTabSz="914400" eaLnBrk="1" hangingPunct="1">
              <a:spcBef>
                <a:spcPts val="550"/>
              </a:spcBef>
              <a:buClr>
                <a:schemeClr val="accent1"/>
              </a:buClr>
            </a:pPr>
            <a:r>
              <a:rPr lang="en-US" i="1" dirty="0" smtClean="0">
                <a:solidFill>
                  <a:schemeClr val="tx1"/>
                </a:solidFill>
                <a:latin typeface="+mj-lt"/>
                <a:cs typeface="Arial" charset="0"/>
              </a:rPr>
              <a:t>George Mason University</a:t>
            </a:r>
          </a:p>
          <a:p>
            <a:pPr marL="639763" lvl="1" indent="-236538" defTabSz="914400" eaLnBrk="1" hangingPunct="1">
              <a:spcBef>
                <a:spcPts val="550"/>
              </a:spcBef>
              <a:buClr>
                <a:schemeClr val="accent1"/>
              </a:buClr>
            </a:pPr>
            <a:r>
              <a:rPr lang="en-US" i="1" dirty="0" smtClean="0">
                <a:solidFill>
                  <a:srgbClr val="0000CC"/>
                </a:solidFill>
                <a:latin typeface="+mj-lt"/>
                <a:cs typeface="Arial" charset="0"/>
              </a:rPr>
              <a:t>szhu3@gmu.edu</a:t>
            </a:r>
          </a:p>
          <a:p>
            <a:pPr algn="l" defTabSz="914400" eaLnBrk="1" hangingPunct="1">
              <a:buFont typeface="Arial" charset="0"/>
              <a:buBlip>
                <a:blip r:embed="rId4"/>
              </a:buBlip>
            </a:pPr>
            <a:endParaRPr lang="en-US" sz="900" dirty="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29701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879ABBE-82EA-495F-861A-1B942564B1A6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32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0" name="Picture 2" descr="C:\Users\User\Documents\Shanjiang\Management\LetterHead\GMU Logo\GMURGB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11779"/>
            <a:ext cx="1236889" cy="79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666037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cs typeface="Arial" charset="0"/>
              </a:rPr>
              <a:t>A Growing List …</a:t>
            </a:r>
          </a:p>
        </p:txBody>
      </p:sp>
      <p:sp>
        <p:nvSpPr>
          <p:cNvPr id="3077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C400A53-B7D2-4387-B20E-2B135E34279C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4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78303" y="1016000"/>
            <a:ext cx="8556160" cy="4741863"/>
          </a:xfrm>
        </p:spPr>
        <p:txBody>
          <a:bodyPr/>
          <a:lstStyle/>
          <a:p>
            <a:pPr marL="344488" lvl="4" indent="-344488" algn="l"/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Rome, 45 B.C.</a:t>
            </a:r>
          </a:p>
          <a:p>
            <a:pPr marL="344488" lvl="4" indent="-344488" algn="l"/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Athens, Greece, 1982</a:t>
            </a:r>
          </a:p>
          <a:p>
            <a:pPr marL="344488" lvl="4" indent="-344488" algn="l"/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Santiago, Chile, 1986</a:t>
            </a:r>
          </a:p>
          <a:p>
            <a:pPr marL="344488" lvl="4" indent="-344488" algn="l"/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Mexico City, Mexico, 1989</a:t>
            </a:r>
          </a:p>
          <a:p>
            <a:pPr marL="344488" lvl="4" indent="-344488" algn="l"/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São Paulo, Brazil, 1996</a:t>
            </a:r>
          </a:p>
          <a:p>
            <a:pPr marL="344488" lvl="4" indent="-344488" algn="l"/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Bogotá, Colombia, 1998</a:t>
            </a:r>
          </a:p>
          <a:p>
            <a:pPr marL="344488" lvl="4" indent="-344488" algn="l"/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La Paz, Bolivia, 2003</a:t>
            </a:r>
          </a:p>
          <a:p>
            <a:pPr marL="344488" lvl="4" indent="-344488" algn="l"/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San José, Costa Rica, 2005</a:t>
            </a:r>
          </a:p>
          <a:p>
            <a:pPr marL="344488" lvl="4" indent="-344488" algn="l"/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Beijing, China, 2008</a:t>
            </a:r>
          </a:p>
          <a:p>
            <a:pPr marL="344488" lvl="4" indent="-344488" algn="l"/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...</a:t>
            </a:r>
          </a:p>
          <a:p>
            <a:pPr marL="344488" lvl="4" indent="-344488" algn="l"/>
            <a:endParaRPr lang="en-US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4488" lvl="4" indent="-344488" algn="l"/>
            <a:endParaRPr lang="en-US" sz="18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666037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cs typeface="Arial" charset="0"/>
              </a:rPr>
              <a:t>Examples of Ownership Quota</a:t>
            </a:r>
          </a:p>
        </p:txBody>
      </p:sp>
      <p:sp>
        <p:nvSpPr>
          <p:cNvPr id="3077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C400A53-B7D2-4387-B20E-2B135E34279C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5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78303" y="1016000"/>
            <a:ext cx="8556160" cy="4741863"/>
          </a:xfrm>
        </p:spPr>
        <p:txBody>
          <a:bodyPr/>
          <a:lstStyle/>
          <a:p>
            <a:pPr marL="344488" lvl="4" indent="-344488" algn="l"/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Singapore, Vehicle Quota System(VQS), 1990</a:t>
            </a:r>
          </a:p>
          <a:p>
            <a:pPr marL="344488" lvl="4" indent="-344488" algn="l"/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Shanghai, License Plate Auction, 2001</a:t>
            </a:r>
          </a:p>
          <a:p>
            <a:pPr marL="344488" lvl="4" indent="-344488" algn="l"/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Beijing, Vehicle Lottery, 2010</a:t>
            </a:r>
          </a:p>
          <a:p>
            <a:pPr marL="344488" lvl="4" indent="-344488" algn="l"/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Guangzhou, 50% Lottery 50% Auction, 2012</a:t>
            </a:r>
          </a:p>
          <a:p>
            <a:pPr marL="344488" lvl="4" indent="-344488" algn="l"/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 2" pitchFamily="18" charset="2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666037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cs typeface="Arial" charset="0"/>
              </a:rPr>
              <a:t>Literature</a:t>
            </a:r>
          </a:p>
        </p:txBody>
      </p:sp>
      <p:sp>
        <p:nvSpPr>
          <p:cNvPr id="3077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C400A53-B7D2-4387-B20E-2B135E34279C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6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57163" y="899888"/>
            <a:ext cx="8877300" cy="442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4488" marR="0" lvl="4" indent="-344488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Empirical studies:</a:t>
            </a:r>
          </a:p>
          <a:p>
            <a:pPr marL="801688" lvl="5" indent="-344488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“Day without a Car” policy in Mexico City did not achieve the policy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objective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Eskeland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Feyzioglu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1997)</a:t>
            </a:r>
          </a:p>
          <a:p>
            <a:pPr marL="801688" lvl="5" indent="-344488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Vehicle usage restriction periods in Bogotá, Columbia keep on expanding. (Davis, 2008)</a:t>
            </a:r>
          </a:p>
          <a:p>
            <a:pPr marL="801688" lvl="5" indent="-344488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Singapore experience exhibits mixed results. (Smith and Chin, 1997)</a:t>
            </a:r>
          </a:p>
          <a:p>
            <a:pPr marL="801688" lvl="5" indent="-344488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…</a:t>
            </a:r>
          </a:p>
          <a:p>
            <a:pPr marL="344488" lvl="4" indent="-344488" eaLnBrk="0" hangingPunct="0">
              <a:spcBef>
                <a:spcPct val="2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Modeling: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01688" lvl="5" indent="-344488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Hybrid strategy of rationing and pricing (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Daganzo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1995)</a:t>
            </a:r>
          </a:p>
          <a:p>
            <a:pPr marL="801688" lvl="5" indent="-344488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Field experiment in Bay Bridge area, California (Nakamura and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Kockelman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2002)</a:t>
            </a:r>
          </a:p>
          <a:p>
            <a:pPr marL="801688" lvl="5" indent="-344488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A framework to deal with both short-term and long-term responses to vehicle usage rationing policies. (Wang, Yang, and Han, 2010)</a:t>
            </a:r>
          </a:p>
          <a:p>
            <a:pPr marL="801688" lvl="5" indent="-344488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…</a:t>
            </a:r>
          </a:p>
          <a:p>
            <a:pPr marL="344488" lvl="4" indent="-344488" eaLnBrk="0" hangingPunct="0">
              <a:spcBef>
                <a:spcPct val="20000"/>
              </a:spcBef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666037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cs typeface="Arial" charset="0"/>
              </a:rPr>
              <a:t>Objectives</a:t>
            </a:r>
          </a:p>
        </p:txBody>
      </p:sp>
      <p:sp>
        <p:nvSpPr>
          <p:cNvPr id="3077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C400A53-B7D2-4387-B20E-2B135E34279C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7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57163" y="1016000"/>
            <a:ext cx="8877300" cy="442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4488" lvl="4" indent="-344488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Develops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 welfare analysis framework for rationing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policies</a:t>
            </a:r>
          </a:p>
          <a:p>
            <a:pPr marL="344488" lvl="4" indent="-344488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4488" lvl="4" indent="-344488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ompares welfare effects of the two different rationing policies, and that of the more popular pricing policy.</a:t>
            </a:r>
          </a:p>
          <a:p>
            <a:pPr marL="344488" lvl="4" indent="-344488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4488" lvl="4" indent="-344488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Explores how to implement models on real networks.</a:t>
            </a:r>
          </a:p>
          <a:p>
            <a:pPr marL="344488" lvl="4" indent="-344488" eaLnBrk="0" hangingPunct="0">
              <a:spcBef>
                <a:spcPct val="20000"/>
              </a:spcBef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666037" cy="714375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latin typeface="Arial" charset="0"/>
                <a:cs typeface="Arial" charset="0"/>
              </a:rPr>
              <a:t>Framework</a:t>
            </a:r>
          </a:p>
        </p:txBody>
      </p:sp>
      <p:sp>
        <p:nvSpPr>
          <p:cNvPr id="3077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C400A53-B7D2-4387-B20E-2B135E34279C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8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2238" y="990600"/>
            <a:ext cx="2795587" cy="101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Demand Models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Ownership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VMT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59338" y="982663"/>
            <a:ext cx="2794000" cy="101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Supply Models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BPR Model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Vickery’s Model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75000" y="2870200"/>
            <a:ext cx="2794000" cy="4000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Equilibrium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92238" y="3646488"/>
            <a:ext cx="2795587" cy="13239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Policies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Ownership rationing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Usage rationing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Pricing</a:t>
            </a:r>
          </a:p>
        </p:txBody>
      </p:sp>
      <p:cxnSp>
        <p:nvCxnSpPr>
          <p:cNvPr id="4" name="Elbow Connector 3"/>
          <p:cNvCxnSpPr>
            <a:stCxn id="2" idx="2"/>
            <a:endCxn id="22" idx="0"/>
          </p:cNvCxnSpPr>
          <p:nvPr/>
        </p:nvCxnSpPr>
        <p:spPr>
          <a:xfrm rot="16200000" flipH="1">
            <a:off x="3249613" y="1547812"/>
            <a:ext cx="863600" cy="178117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21" idx="2"/>
            <a:endCxn id="22" idx="0"/>
          </p:cNvCxnSpPr>
          <p:nvPr/>
        </p:nvCxnSpPr>
        <p:spPr>
          <a:xfrm rot="5400000">
            <a:off x="4978400" y="1592263"/>
            <a:ext cx="871537" cy="168433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175000" y="5346700"/>
            <a:ext cx="2794000" cy="4000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Welfare Changes</a:t>
            </a:r>
          </a:p>
        </p:txBody>
      </p:sp>
      <p:cxnSp>
        <p:nvCxnSpPr>
          <p:cNvPr id="12" name="Elbow Connector 11"/>
          <p:cNvCxnSpPr>
            <a:stCxn id="22" idx="2"/>
            <a:endCxn id="30" idx="0"/>
          </p:cNvCxnSpPr>
          <p:nvPr/>
        </p:nvCxnSpPr>
        <p:spPr>
          <a:xfrm rot="5400000">
            <a:off x="3533775" y="4308475"/>
            <a:ext cx="2076450" cy="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23" idx="3"/>
            <a:endCxn id="30" idx="0"/>
          </p:cNvCxnSpPr>
          <p:nvPr/>
        </p:nvCxnSpPr>
        <p:spPr>
          <a:xfrm>
            <a:off x="4187825" y="4308475"/>
            <a:ext cx="384175" cy="10382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9" name="TextBox 28"/>
          <p:cNvSpPr txBox="1">
            <a:spLocks noChangeArrowheads="1"/>
          </p:cNvSpPr>
          <p:nvPr/>
        </p:nvSpPr>
        <p:spPr bwMode="auto">
          <a:xfrm>
            <a:off x="4733925" y="4505325"/>
            <a:ext cx="2273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Compensation Variation</a:t>
            </a:r>
          </a:p>
        </p:txBody>
      </p:sp>
      <p:sp>
        <p:nvSpPr>
          <p:cNvPr id="3090" name="TextBox 43"/>
          <p:cNvSpPr txBox="1">
            <a:spLocks noChangeArrowheads="1"/>
          </p:cNvSpPr>
          <p:nvPr/>
        </p:nvSpPr>
        <p:spPr bwMode="auto">
          <a:xfrm>
            <a:off x="6407150" y="2111375"/>
            <a:ext cx="2273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Stylized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latin typeface="Arial" charset="0"/>
                <a:cs typeface="Arial" charset="0"/>
              </a:rPr>
              <a:t>Model Setup</a:t>
            </a:r>
          </a:p>
        </p:txBody>
      </p:sp>
      <p:sp>
        <p:nvSpPr>
          <p:cNvPr id="28675" name="Subtitle 2"/>
          <p:cNvSpPr>
            <a:spLocks noGrp="1"/>
          </p:cNvSpPr>
          <p:nvPr>
            <p:ph type="subTitle" idx="1"/>
          </p:nvPr>
        </p:nvSpPr>
        <p:spPr>
          <a:xfrm>
            <a:off x="157163" y="1035050"/>
            <a:ext cx="8877300" cy="4741863"/>
          </a:xfrm>
        </p:spPr>
        <p:txBody>
          <a:bodyPr/>
          <a:lstStyle/>
          <a:p>
            <a:pPr marL="344488" lvl="4" indent="-344488" algn="l"/>
            <a:r>
              <a:rPr lang="en-US" sz="2400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Indirect Utility Function</a:t>
            </a:r>
          </a:p>
          <a:p>
            <a:pPr marL="344488" lvl="4" indent="-344488" algn="l"/>
            <a:endParaRPr lang="en-US" sz="2400" b="1" dirty="0" smtClean="0">
              <a:solidFill>
                <a:srgbClr val="DE0000"/>
              </a:solidFill>
              <a:latin typeface="Arial" charset="0"/>
              <a:cs typeface="Arial" charset="0"/>
            </a:endParaRPr>
          </a:p>
          <a:p>
            <a:pPr marL="344488" lvl="4" indent="-344488" algn="l"/>
            <a:endParaRPr lang="en-US" sz="2400" b="1" dirty="0" smtClean="0">
              <a:solidFill>
                <a:srgbClr val="DE0000"/>
              </a:solidFill>
              <a:latin typeface="Arial" charset="0"/>
              <a:cs typeface="Arial" charset="0"/>
            </a:endParaRPr>
          </a:p>
          <a:p>
            <a:pPr marL="344488" lvl="4" indent="-344488" algn="l"/>
            <a:r>
              <a:rPr lang="en-US" sz="2400" b="1" dirty="0" smtClean="0">
                <a:solidFill>
                  <a:srgbClr val="DE0000"/>
                </a:solidFill>
                <a:latin typeface="Arial" charset="0"/>
                <a:cs typeface="Arial" charset="0"/>
              </a:rPr>
              <a:t>Demand Function</a:t>
            </a:r>
          </a:p>
          <a:p>
            <a:pPr marL="344488" lvl="4" indent="-344488" algn="l"/>
            <a:endParaRPr lang="en-US" sz="2400" b="1" dirty="0" smtClean="0">
              <a:solidFill>
                <a:srgbClr val="DE0000"/>
              </a:solidFill>
              <a:latin typeface="Arial" charset="0"/>
              <a:cs typeface="Arial" charset="0"/>
            </a:endParaRPr>
          </a:p>
          <a:p>
            <a:pPr marL="344488" lvl="4" indent="-344488" algn="l"/>
            <a:endParaRPr lang="en-US" sz="2400" b="1" dirty="0" smtClean="0">
              <a:solidFill>
                <a:srgbClr val="DE0000"/>
              </a:solidFill>
              <a:latin typeface="Arial" charset="0"/>
              <a:cs typeface="Arial" charset="0"/>
            </a:endParaRPr>
          </a:p>
        </p:txBody>
      </p:sp>
      <p:sp>
        <p:nvSpPr>
          <p:cNvPr id="28678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83350"/>
            <a:ext cx="558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EC6AC71-D320-4630-8FDD-F98FBC413996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9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28681" name="Picture 9" descr="Screen shot 2011-08-04 at 3.21.07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9638" y="1578202"/>
            <a:ext cx="715168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Screen shot 2011-08-04 at 3.21.15 A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637" y="2806700"/>
            <a:ext cx="4213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234635"/>
              </p:ext>
            </p:extLst>
          </p:nvPr>
        </p:nvGraphicFramePr>
        <p:xfrm>
          <a:off x="689180" y="3599705"/>
          <a:ext cx="2507322" cy="471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0" name="Equation" r:id="rId6" imgW="1079280" imgH="203040" progId="Equation.3">
                  <p:embed/>
                </p:oleObj>
              </mc:Choice>
              <mc:Fallback>
                <p:oleObj name="Equation" r:id="rId6" imgW="10792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80" y="3599705"/>
                        <a:ext cx="2507322" cy="471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594549"/>
              </p:ext>
            </p:extLst>
          </p:nvPr>
        </p:nvGraphicFramePr>
        <p:xfrm>
          <a:off x="689180" y="4071671"/>
          <a:ext cx="29162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1" name="Equation" r:id="rId8" imgW="1346040" imgH="203040" progId="Equation.3">
                  <p:embed/>
                </p:oleObj>
              </mc:Choice>
              <mc:Fallback>
                <p:oleObj name="Equation" r:id="rId8" imgW="13460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80" y="4071671"/>
                        <a:ext cx="2916238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614178"/>
              </p:ext>
            </p:extLst>
          </p:nvPr>
        </p:nvGraphicFramePr>
        <p:xfrm>
          <a:off x="689180" y="4538627"/>
          <a:ext cx="14589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2" name="Equation" r:id="rId10" imgW="672840" imgH="177480" progId="Equation.3">
                  <p:embed/>
                </p:oleObj>
              </mc:Choice>
              <mc:Fallback>
                <p:oleObj name="Equation" r:id="rId10" imgW="67284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80" y="4538627"/>
                        <a:ext cx="1458912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340110"/>
              </p:ext>
            </p:extLst>
          </p:nvPr>
        </p:nvGraphicFramePr>
        <p:xfrm>
          <a:off x="689180" y="4938457"/>
          <a:ext cx="28892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3" name="Equation" r:id="rId12" imgW="1333440" imgH="203040" progId="Equation.3">
                  <p:embed/>
                </p:oleObj>
              </mc:Choice>
              <mc:Fallback>
                <p:oleObj name="Equation" r:id="rId12" imgW="133344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80" y="4938457"/>
                        <a:ext cx="288925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678662"/>
              </p:ext>
            </p:extLst>
          </p:nvPr>
        </p:nvGraphicFramePr>
        <p:xfrm>
          <a:off x="689180" y="5378195"/>
          <a:ext cx="37687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4" name="Equation" r:id="rId14" imgW="1739880" imgH="203040" progId="Equation.3">
                  <p:embed/>
                </p:oleObj>
              </mc:Choice>
              <mc:Fallback>
                <p:oleObj name="Equation" r:id="rId14" imgW="17398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80" y="5378195"/>
                        <a:ext cx="376872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71205" y="4511408"/>
            <a:ext cx="3563258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+mj-lt"/>
              </a:rPr>
              <a:t>Dubin</a:t>
            </a:r>
            <a:r>
              <a:rPr lang="en-US" sz="2000" dirty="0" smtClean="0">
                <a:latin typeface="+mj-lt"/>
              </a:rPr>
              <a:t> and McFadden (1984)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Mannering and Winston (1985)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De Jong (1990)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Goldberg (1998)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…</a:t>
            </a:r>
            <a:endParaRPr lang="en-US" sz="2000" dirty="0"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618514" y="2337027"/>
            <a:ext cx="14515" cy="9363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63657" y="2510971"/>
            <a:ext cx="19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Roy’s Identify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4338</TotalTime>
  <Words>1077</Words>
  <Application>Microsoft Office PowerPoint</Application>
  <PresentationFormat>On-screen Show (4:3)</PresentationFormat>
  <Paragraphs>270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Equation</vt:lpstr>
      <vt:lpstr>Acrobat Document</vt:lpstr>
      <vt:lpstr>ISTTT, 07/18/2013</vt:lpstr>
      <vt:lpstr>Fighting Growing Congestion</vt:lpstr>
      <vt:lpstr>Examples of Usage Restriction</vt:lpstr>
      <vt:lpstr>A Growing List …</vt:lpstr>
      <vt:lpstr>Examples of Ownership Quota</vt:lpstr>
      <vt:lpstr>Literature</vt:lpstr>
      <vt:lpstr>Objectives</vt:lpstr>
      <vt:lpstr>Framework</vt:lpstr>
      <vt:lpstr>Model Setup</vt:lpstr>
      <vt:lpstr>Ownership Decision</vt:lpstr>
      <vt:lpstr>Model Setup</vt:lpstr>
      <vt:lpstr>Network Equilibrium</vt:lpstr>
      <vt:lpstr>Welfare Analysis Methods</vt:lpstr>
      <vt:lpstr>Vehicle Usage Rationing</vt:lpstr>
      <vt:lpstr>Vehicle Usage Rationing</vt:lpstr>
      <vt:lpstr>Vehicle Usage Rationing with Induced Demand</vt:lpstr>
      <vt:lpstr>Vehicle Usage Rationing with Induced Demand</vt:lpstr>
      <vt:lpstr>Vehicle Ownership Rationing</vt:lpstr>
      <vt:lpstr>Comparison with Road Pricing</vt:lpstr>
      <vt:lpstr>Comparison with Road Pricing</vt:lpstr>
      <vt:lpstr>Analytical Findings</vt:lpstr>
      <vt:lpstr>Comparing Rationing Policies w/o Sub.</vt:lpstr>
      <vt:lpstr>Sensitivity Analysis</vt:lpstr>
      <vt:lpstr>Heterogeneous Users</vt:lpstr>
      <vt:lpstr>Aggregate Demand</vt:lpstr>
      <vt:lpstr>Network Analysis </vt:lpstr>
      <vt:lpstr>Beijing Lottery System</vt:lpstr>
      <vt:lpstr>Beijing Sketch Network</vt:lpstr>
      <vt:lpstr>Beijing Sketch Network</vt:lpstr>
      <vt:lpstr>Conclusions and Policy Implications</vt:lpstr>
      <vt:lpstr>Future Research </vt:lpstr>
      <vt:lpstr>PowerPoint Presentation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Lord</dc:creator>
  <cp:lastModifiedBy>szhu3</cp:lastModifiedBy>
  <cp:revision>365</cp:revision>
  <cp:lastPrinted>2011-10-26T19:22:13Z</cp:lastPrinted>
  <dcterms:created xsi:type="dcterms:W3CDTF">2011-10-25T00:49:49Z</dcterms:created>
  <dcterms:modified xsi:type="dcterms:W3CDTF">2013-07-18T12:41:11Z</dcterms:modified>
</cp:coreProperties>
</file>