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86" r:id="rId4"/>
    <p:sldId id="290" r:id="rId5"/>
    <p:sldId id="295" r:id="rId6"/>
    <p:sldId id="276" r:id="rId7"/>
    <p:sldId id="293" r:id="rId8"/>
    <p:sldId id="278" r:id="rId9"/>
    <p:sldId id="296" r:id="rId10"/>
    <p:sldId id="279" r:id="rId11"/>
    <p:sldId id="280" r:id="rId12"/>
    <p:sldId id="281" r:id="rId13"/>
    <p:sldId id="298" r:id="rId14"/>
    <p:sldId id="299" r:id="rId15"/>
    <p:sldId id="282" r:id="rId16"/>
    <p:sldId id="283" r:id="rId17"/>
    <p:sldId id="284" r:id="rId18"/>
    <p:sldId id="300" r:id="rId19"/>
    <p:sldId id="297" r:id="rId20"/>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56" y="-486"/>
      </p:cViewPr>
      <p:guideLst>
        <p:guide orient="horz" pos="2160"/>
        <p:guide pos="2880"/>
      </p:guideLst>
    </p:cSldViewPr>
  </p:slideViewPr>
  <p:notesTextViewPr>
    <p:cViewPr>
      <p:scale>
        <a:sx n="1" d="1"/>
        <a:sy n="1" d="1"/>
      </p:scale>
      <p:origin x="0" y="0"/>
    </p:cViewPr>
  </p:notesTextViewPr>
  <p:sorterViewPr>
    <p:cViewPr>
      <p:scale>
        <a:sx n="100" d="100"/>
        <a:sy n="100" d="100"/>
      </p:scale>
      <p:origin x="0" y="1860"/>
    </p:cViewPr>
  </p:sorterViewPr>
  <p:notesViewPr>
    <p:cSldViewPr>
      <p:cViewPr>
        <p:scale>
          <a:sx n="110" d="100"/>
          <a:sy n="110" d="100"/>
        </p:scale>
        <p:origin x="-1824" y="786"/>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FD2D5245-A2F0-4573-8CFB-B2F3C90D9F1D}" type="datetimeFigureOut">
              <a:rPr lang="en-US" smtClean="0"/>
              <a:t>7/19/2013</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6B5D83BD-C64E-431E-AF4F-A23566560F11}" type="slidenum">
              <a:rPr lang="en-US" smtClean="0"/>
              <a:t>‹#›</a:t>
            </a:fld>
            <a:endParaRPr lang="en-US"/>
          </a:p>
        </p:txBody>
      </p:sp>
    </p:spTree>
    <p:extLst>
      <p:ext uri="{BB962C8B-B14F-4D97-AF65-F5344CB8AC3E}">
        <p14:creationId xmlns:p14="http://schemas.microsoft.com/office/powerpoint/2010/main" val="2822587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B93229-6015-4363-AB91-A1FD1C938EBB}"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see the propertie</a:t>
            </a:r>
            <a:r>
              <a:rPr lang="en-US" baseline="0" dirty="0" smtClean="0"/>
              <a:t>s above through the numerical study</a:t>
            </a:r>
          </a:p>
        </p:txBody>
      </p:sp>
      <p:sp>
        <p:nvSpPr>
          <p:cNvPr id="4" name="Slide Number Placeholder 3"/>
          <p:cNvSpPr>
            <a:spLocks noGrp="1"/>
          </p:cNvSpPr>
          <p:nvPr>
            <p:ph type="sldNum" sz="quarter" idx="10"/>
          </p:nvPr>
        </p:nvSpPr>
        <p:spPr/>
        <p:txBody>
          <a:bodyPr/>
          <a:lstStyle/>
          <a:p>
            <a:fld id="{BCFF60E5-7067-4410-A452-478CE76B9F3B}" type="slidenum">
              <a:rPr lang="en-US" smtClean="0"/>
              <a:t>10</a:t>
            </a:fld>
            <a:endParaRPr lang="en-US"/>
          </a:p>
        </p:txBody>
      </p:sp>
    </p:spTree>
    <p:extLst>
      <p:ext uri="{BB962C8B-B14F-4D97-AF65-F5344CB8AC3E}">
        <p14:creationId xmlns:p14="http://schemas.microsoft.com/office/powerpoint/2010/main" val="2545898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entire solution procedure is too long to be shown completely here</a:t>
            </a:r>
            <a:r>
              <a:rPr lang="en-US" baseline="0" dirty="0" smtClean="0"/>
              <a:t>. For instance, we explain the solution procedure for the vehicle depart from node 2 at 1155.</a:t>
            </a:r>
          </a:p>
          <a:p>
            <a:endParaRPr lang="en-US" dirty="0"/>
          </a:p>
          <a:p>
            <a:r>
              <a:rPr lang="en-US" dirty="0" smtClean="0"/>
              <a:t>In this case, the feasible set ***, the travel budget is set to be 17 min</a:t>
            </a:r>
          </a:p>
          <a:p>
            <a:endParaRPr lang="en-US" dirty="0"/>
          </a:p>
          <a:p>
            <a:r>
              <a:rPr lang="en-US" dirty="0" smtClean="0"/>
              <a:t>We first determine the benchmark, according to the </a:t>
            </a:r>
            <a:r>
              <a:rPr lang="en-US" dirty="0" err="1" smtClean="0"/>
              <a:t>ontime</a:t>
            </a:r>
            <a:r>
              <a:rPr lang="en-US" dirty="0" smtClean="0"/>
              <a:t> arrival reliabilities for each link</a:t>
            </a:r>
          </a:p>
          <a:p>
            <a:endParaRPr lang="en-US" dirty="0"/>
          </a:p>
          <a:p>
            <a:r>
              <a:rPr lang="en-US" dirty="0" smtClean="0"/>
              <a:t>Link 4, </a:t>
            </a:r>
          </a:p>
        </p:txBody>
      </p:sp>
      <p:sp>
        <p:nvSpPr>
          <p:cNvPr id="4" name="Slide Number Placeholder 3"/>
          <p:cNvSpPr>
            <a:spLocks noGrp="1"/>
          </p:cNvSpPr>
          <p:nvPr>
            <p:ph type="sldNum" sz="quarter" idx="10"/>
          </p:nvPr>
        </p:nvSpPr>
        <p:spPr/>
        <p:txBody>
          <a:bodyPr/>
          <a:lstStyle/>
          <a:p>
            <a:fld id="{BCFF60E5-7067-4410-A452-478CE76B9F3B}" type="slidenum">
              <a:rPr lang="en-US" smtClean="0"/>
              <a:t>11</a:t>
            </a:fld>
            <a:endParaRPr lang="en-US"/>
          </a:p>
        </p:txBody>
      </p:sp>
    </p:spTree>
    <p:extLst>
      <p:ext uri="{BB962C8B-B14F-4D97-AF65-F5344CB8AC3E}">
        <p14:creationId xmlns:p14="http://schemas.microsoft.com/office/powerpoint/2010/main" val="7782571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Then we construct the admissible set.</a:t>
            </a:r>
          </a:p>
          <a:p>
            <a:endParaRPr lang="en-US" dirty="0"/>
          </a:p>
          <a:p>
            <a:r>
              <a:rPr lang="en-US" dirty="0" smtClean="0"/>
              <a:t>***</a:t>
            </a:r>
          </a:p>
          <a:p>
            <a:r>
              <a:rPr lang="en-US" dirty="0" smtClean="0"/>
              <a:t>As the admissible set has 2 entries, we need to update the feasible set to be ***</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12</a:t>
            </a:fld>
            <a:endParaRPr lang="en-US"/>
          </a:p>
        </p:txBody>
      </p:sp>
    </p:spTree>
    <p:extLst>
      <p:ext uri="{BB962C8B-B14F-4D97-AF65-F5344CB8AC3E}">
        <p14:creationId xmlns:p14="http://schemas.microsoft.com/office/powerpoint/2010/main" val="3319774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Then, within the new feasible set ***</a:t>
            </a:r>
          </a:p>
          <a:p>
            <a:endParaRPr lang="en-US" dirty="0"/>
          </a:p>
          <a:p>
            <a:r>
              <a:rPr lang="en-US" dirty="0" smtClean="0"/>
              <a:t>Again, ***</a:t>
            </a:r>
          </a:p>
          <a:p>
            <a:endParaRPr lang="en-US" dirty="0"/>
          </a:p>
          <a:p>
            <a:r>
              <a:rPr lang="en-US" dirty="0" smtClean="0"/>
              <a:t> </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13</a:t>
            </a:fld>
            <a:endParaRPr lang="en-US"/>
          </a:p>
        </p:txBody>
      </p:sp>
    </p:spTree>
    <p:extLst>
      <p:ext uri="{BB962C8B-B14F-4D97-AF65-F5344CB8AC3E}">
        <p14:creationId xmlns:p14="http://schemas.microsoft.com/office/powerpoint/2010/main" val="778257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Then we construct the admissible set.</a:t>
            </a:r>
          </a:p>
          <a:p>
            <a:endParaRPr lang="en-US" dirty="0"/>
          </a:p>
          <a:p>
            <a:r>
              <a:rPr lang="en-US" dirty="0" smtClean="0"/>
              <a:t>***</a:t>
            </a:r>
          </a:p>
          <a:p>
            <a:r>
              <a:rPr lang="en-US" dirty="0" smtClean="0"/>
              <a:t>As the admissible set has 2 entries, we need to update the feasible set to be ***</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14</a:t>
            </a:fld>
            <a:endParaRPr lang="en-US"/>
          </a:p>
        </p:txBody>
      </p:sp>
    </p:spTree>
    <p:extLst>
      <p:ext uri="{BB962C8B-B14F-4D97-AF65-F5344CB8AC3E}">
        <p14:creationId xmlns:p14="http://schemas.microsoft.com/office/powerpoint/2010/main" val="3319774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work can be done to different time of day and </a:t>
            </a:r>
            <a:r>
              <a:rPr lang="en-US" dirty="0" err="1" smtClean="0"/>
              <a:t>differnet</a:t>
            </a:r>
            <a:r>
              <a:rPr lang="en-US" dirty="0" smtClean="0"/>
              <a:t> node. </a:t>
            </a:r>
            <a:r>
              <a:rPr lang="en-US" dirty="0" err="1" smtClean="0"/>
              <a:t>Finnaly</a:t>
            </a:r>
            <a:r>
              <a:rPr lang="en-US" dirty="0" smtClean="0"/>
              <a:t>, a </a:t>
            </a:r>
            <a:r>
              <a:rPr lang="en-US" dirty="0" err="1" smtClean="0"/>
              <a:t>decisiion</a:t>
            </a:r>
            <a:r>
              <a:rPr lang="en-US" dirty="0" smtClean="0"/>
              <a:t> matrix is produced </a:t>
            </a:r>
            <a:r>
              <a:rPr lang="en-US" dirty="0" err="1" smtClean="0"/>
              <a:t>hrere</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15</a:t>
            </a:fld>
            <a:endParaRPr lang="en-US"/>
          </a:p>
        </p:txBody>
      </p:sp>
    </p:spTree>
    <p:extLst>
      <p:ext uri="{BB962C8B-B14F-4D97-AF65-F5344CB8AC3E}">
        <p14:creationId xmlns:p14="http://schemas.microsoft.com/office/powerpoint/2010/main" val="40621795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 show the tradeoff and advantage in this SSD method, we compare the solutions by applying different methods</a:t>
            </a:r>
          </a:p>
          <a:p>
            <a:endParaRPr lang="en-US" dirty="0" smtClean="0"/>
          </a:p>
          <a:p>
            <a:r>
              <a:rPr lang="en-US" dirty="0" smtClean="0"/>
              <a:t>The other</a:t>
            </a:r>
            <a:r>
              <a:rPr lang="en-US" baseline="0" dirty="0" smtClean="0"/>
              <a:t> two solutions are obtained from adaptive routing method respectively.</a:t>
            </a:r>
          </a:p>
          <a:p>
            <a:endParaRPr lang="en-US" dirty="0"/>
          </a:p>
          <a:p>
            <a:r>
              <a:rPr lang="en-US" baseline="0" dirty="0" smtClean="0"/>
              <a:t>***</a:t>
            </a:r>
          </a:p>
          <a:p>
            <a:endParaRPr lang="en-US" dirty="0" smtClean="0"/>
          </a:p>
          <a:p>
            <a:r>
              <a:rPr lang="en-US" dirty="0" smtClean="0"/>
              <a:t>One may notice that the SSD and LET are always the same. Does</a:t>
            </a:r>
            <a:r>
              <a:rPr lang="en-US" baseline="0" dirty="0" smtClean="0"/>
              <a:t> this mean SSD is redundant? It depends.</a:t>
            </a:r>
          </a:p>
          <a:p>
            <a:endParaRPr lang="en-US" dirty="0"/>
          </a:p>
          <a:p>
            <a:r>
              <a:rPr lang="en-US" baseline="0" dirty="0" smtClean="0"/>
              <a:t>If LET is about the travel time alone,</a:t>
            </a:r>
            <a:r>
              <a:rPr lang="en-US" dirty="0" smtClean="0"/>
              <a:t> SSD is a sufficient but not necessary condition for LET. That is to say,</a:t>
            </a:r>
            <a:r>
              <a:rPr lang="en-US" baseline="0" dirty="0" smtClean="0"/>
              <a:t> an SSD solution must</a:t>
            </a:r>
            <a:r>
              <a:rPr lang="en-US" dirty="0" smtClean="0"/>
              <a:t> be an</a:t>
            </a:r>
            <a:r>
              <a:rPr lang="en-US" baseline="0" dirty="0" smtClean="0"/>
              <a:t> LET. But a LET</a:t>
            </a:r>
            <a:r>
              <a:rPr lang="en-US" dirty="0" smtClean="0"/>
              <a:t> may not be SSD.</a:t>
            </a:r>
          </a:p>
          <a:p>
            <a:endParaRPr lang="en-US" dirty="0"/>
          </a:p>
          <a:p>
            <a:r>
              <a:rPr lang="en-US" dirty="0" smtClean="0"/>
              <a:t>If LET is not purely about the travel time,  but also consider other kinds of cost, SSD and LET may not have such relationship.</a:t>
            </a:r>
          </a:p>
        </p:txBody>
      </p:sp>
      <p:sp>
        <p:nvSpPr>
          <p:cNvPr id="4" name="Slide Number Placeholder 3"/>
          <p:cNvSpPr>
            <a:spLocks noGrp="1"/>
          </p:cNvSpPr>
          <p:nvPr>
            <p:ph type="sldNum" sz="quarter" idx="10"/>
          </p:nvPr>
        </p:nvSpPr>
        <p:spPr/>
        <p:txBody>
          <a:bodyPr/>
          <a:lstStyle/>
          <a:p>
            <a:fld id="{BCFF60E5-7067-4410-A452-478CE76B9F3B}" type="slidenum">
              <a:rPr lang="en-US" smtClean="0"/>
              <a:t>16</a:t>
            </a:fld>
            <a:endParaRPr lang="en-US"/>
          </a:p>
        </p:txBody>
      </p:sp>
    </p:spTree>
    <p:extLst>
      <p:ext uri="{BB962C8B-B14F-4D97-AF65-F5344CB8AC3E}">
        <p14:creationId xmlns:p14="http://schemas.microsoft.com/office/powerpoint/2010/main" val="29721395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Concludingly</a:t>
            </a:r>
            <a:r>
              <a:rPr lang="en-US" dirty="0" smtClean="0"/>
              <a:t>, this research developed an adaptive navigation method for risk-averse travelers and outlined a solution algorithm. This method incorporates </a:t>
            </a:r>
            <a:r>
              <a:rPr lang="en-US" dirty="0"/>
              <a:t>two criteria in one </a:t>
            </a:r>
            <a:r>
              <a:rPr lang="en-US" dirty="0" smtClean="0"/>
              <a:t>formulation. It </a:t>
            </a:r>
            <a:r>
              <a:rPr lang="en-US" dirty="0"/>
              <a:t>optimizes the criterion of expected prospect of potential routing policies while considering on-time arrival </a:t>
            </a:r>
            <a:r>
              <a:rPr lang="en-US" dirty="0" smtClean="0"/>
              <a:t>reliability.</a:t>
            </a:r>
          </a:p>
          <a:p>
            <a:endParaRPr lang="en-US" dirty="0"/>
          </a:p>
          <a:p>
            <a:r>
              <a:rPr lang="en-US" dirty="0" smtClean="0"/>
              <a:t>The </a:t>
            </a:r>
            <a:r>
              <a:rPr lang="en-US" dirty="0"/>
              <a:t>salient feature of this adaptive routing algorithm is that it makes use of the second-order stochastic dominance properties to </a:t>
            </a:r>
            <a:r>
              <a:rPr lang="en-US" dirty="0" smtClean="0"/>
              <a:t>eliminate inferior choices rather than to optimize either of the criteria directly. So, there is less information about the travelers’ preferences required. As long as they are risk-averse and their resultant utility/disutility functions satisfy certain conditions.</a:t>
            </a:r>
          </a:p>
          <a:p>
            <a:endParaRPr lang="en-US" dirty="0"/>
          </a:p>
          <a:p>
            <a:r>
              <a:rPr lang="en-US" dirty="0" smtClean="0"/>
              <a:t>A </a:t>
            </a:r>
            <a:r>
              <a:rPr lang="en-US" dirty="0"/>
              <a:t>benchmark alternative is defined as the route that has the highest on-time arrival reliability according to the travel time budget or desired arrival time specified by the user. </a:t>
            </a:r>
            <a:r>
              <a:rPr lang="en-US" dirty="0" smtClean="0"/>
              <a:t>And all possible choices in the admissible have better performance comparing with the benchmark.</a:t>
            </a:r>
          </a:p>
          <a:p>
            <a:endParaRPr lang="en-US" dirty="0" smtClean="0"/>
          </a:p>
          <a:p>
            <a:r>
              <a:rPr lang="en-US" dirty="0" smtClean="0"/>
              <a:t>The </a:t>
            </a:r>
            <a:r>
              <a:rPr lang="en-US" dirty="0"/>
              <a:t>approach has plenty of room for further improvement. Firstly, this method is designed exclusively for risk-averse travelers. It remains a research question whether it is possible to develop similar routing methods for other risk-taking behaviors. Secondly, this study focused mainly on formulating the problem and understanding its properties. Developing fast algorithms is not the present focus, but certainly this is an important aspect that deserves more studies.</a:t>
            </a:r>
            <a:endParaRPr lang="en-US" dirty="0" smtClean="0"/>
          </a:p>
        </p:txBody>
      </p:sp>
      <p:sp>
        <p:nvSpPr>
          <p:cNvPr id="4" name="Slide Number Placeholder 3"/>
          <p:cNvSpPr>
            <a:spLocks noGrp="1"/>
          </p:cNvSpPr>
          <p:nvPr>
            <p:ph type="sldNum" sz="quarter" idx="10"/>
          </p:nvPr>
        </p:nvSpPr>
        <p:spPr/>
        <p:txBody>
          <a:bodyPr/>
          <a:lstStyle/>
          <a:p>
            <a:fld id="{BCFF60E5-7067-4410-A452-478CE76B9F3B}" type="slidenum">
              <a:rPr lang="en-US" smtClean="0"/>
              <a:t>17</a:t>
            </a:fld>
            <a:endParaRPr lang="en-US"/>
          </a:p>
        </p:txBody>
      </p:sp>
    </p:spTree>
    <p:extLst>
      <p:ext uri="{BB962C8B-B14F-4D97-AF65-F5344CB8AC3E}">
        <p14:creationId xmlns:p14="http://schemas.microsoft.com/office/powerpoint/2010/main" val="1676219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Current work consists of brief introduction, research plan and methodology, and Comparison between instantaneous and adaptive routing.</a:t>
            </a:r>
          </a:p>
          <a:p>
            <a:pPr>
              <a:spcBef>
                <a:spcPct val="0"/>
              </a:spcBef>
            </a:pPr>
            <a:r>
              <a:rPr lang="en-US" dirty="0" smtClean="0"/>
              <a:t>Finally, we will discuss some future directions</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A443D2-4125-4719-A16D-BF6B26EE0A1C}"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Among </a:t>
            </a:r>
            <a:r>
              <a:rPr lang="en-US" dirty="0"/>
              <a:t>the numerous works in </a:t>
            </a:r>
            <a:r>
              <a:rPr lang="en-US" dirty="0" smtClean="0"/>
              <a:t>routing, </a:t>
            </a:r>
            <a:r>
              <a:rPr lang="en-US" dirty="0"/>
              <a:t>they are summarized into different </a:t>
            </a:r>
            <a:r>
              <a:rPr lang="en-US" dirty="0" err="1"/>
              <a:t>catagries</a:t>
            </a:r>
            <a:r>
              <a:rPr lang="en-US" dirty="0"/>
              <a:t> according to their objectives or </a:t>
            </a:r>
            <a:r>
              <a:rPr lang="en-US" dirty="0" smtClean="0"/>
              <a:t>methodologies.</a:t>
            </a:r>
          </a:p>
          <a:p>
            <a:endParaRPr lang="en-US" dirty="0"/>
          </a:p>
          <a:p>
            <a:r>
              <a:rPr lang="en-US" dirty="0" smtClean="0"/>
              <a:t>They </a:t>
            </a:r>
            <a:r>
              <a:rPr lang="en-US" dirty="0"/>
              <a:t>either are aiming at mini </a:t>
            </a:r>
            <a:r>
              <a:rPr lang="en-US" dirty="0" smtClean="0"/>
              <a:t>cost, </a:t>
            </a:r>
            <a:r>
              <a:rPr lang="en-US" dirty="0"/>
              <a:t>like the second column, or maximizing the </a:t>
            </a:r>
            <a:r>
              <a:rPr lang="en-US" dirty="0" err="1"/>
              <a:t>reliablity</a:t>
            </a:r>
            <a:r>
              <a:rPr lang="en-US" dirty="0"/>
              <a:t>, for examples the third </a:t>
            </a:r>
            <a:r>
              <a:rPr lang="en-US" dirty="0" smtClean="0"/>
              <a:t>column. Also, they may consider multiple objective, the last column.</a:t>
            </a:r>
          </a:p>
          <a:p>
            <a:endParaRPr lang="en-US" dirty="0" smtClean="0"/>
          </a:p>
          <a:p>
            <a:r>
              <a:rPr lang="en-US" dirty="0" smtClean="0"/>
              <a:t>LET: Easy to understand and implement / Concerns on the average travel cost</a:t>
            </a:r>
          </a:p>
          <a:p>
            <a:r>
              <a:rPr lang="en-US" dirty="0" smtClean="0"/>
              <a:t>Reliability: take uncertainties into account / Avoids risky link/path (risk-averse) / For trips with important purposes </a:t>
            </a:r>
            <a:endParaRPr lang="en-US" dirty="0"/>
          </a:p>
          <a:p>
            <a:endParaRPr lang="en-US" dirty="0"/>
          </a:p>
          <a:p>
            <a:r>
              <a:rPr lang="en-US" dirty="0"/>
              <a:t>On the other hand, regarding to different methodologies, the </a:t>
            </a:r>
            <a:r>
              <a:rPr lang="en-US" dirty="0" smtClean="0"/>
              <a:t>routing </a:t>
            </a:r>
            <a:r>
              <a:rPr lang="en-US" dirty="0"/>
              <a:t>methods </a:t>
            </a:r>
            <a:r>
              <a:rPr lang="en-US" dirty="0" smtClean="0"/>
              <a:t>some seeking for an a prior path, some following an </a:t>
            </a:r>
            <a:r>
              <a:rPr lang="en-US" dirty="0" err="1" smtClean="0"/>
              <a:t>decition</a:t>
            </a:r>
            <a:r>
              <a:rPr lang="en-US" dirty="0" smtClean="0"/>
              <a:t> matrix – or adaptive routing, AKA, </a:t>
            </a:r>
            <a:r>
              <a:rPr lang="en-US" dirty="0" err="1" smtClean="0"/>
              <a:t>hyperpath</a:t>
            </a:r>
            <a:r>
              <a:rPr lang="en-US" dirty="0" smtClean="0"/>
              <a:t>.</a:t>
            </a:r>
          </a:p>
          <a:p>
            <a:endParaRPr lang="en-US" dirty="0" smtClean="0"/>
          </a:p>
          <a:p>
            <a:r>
              <a:rPr lang="en-US" dirty="0" smtClean="0"/>
              <a:t>A priori path: Straightforward / Easy to understand and implement / Steady/static network</a:t>
            </a:r>
          </a:p>
          <a:p>
            <a:r>
              <a:rPr lang="en-US" dirty="0" smtClean="0"/>
              <a:t>Adaptive policy: More complicated / More flexible / Caters for stochastic network</a:t>
            </a:r>
          </a:p>
          <a:p>
            <a:endParaRPr lang="en-US" dirty="0"/>
          </a:p>
          <a:p>
            <a:r>
              <a:rPr lang="en-US" dirty="0" smtClean="0"/>
              <a:t>Our </a:t>
            </a:r>
            <a:r>
              <a:rPr lang="en-US" dirty="0"/>
              <a:t>research, in particular, will focus on the bottom right corner</a:t>
            </a:r>
            <a:r>
              <a:rPr lang="en-US" dirty="0" smtClean="0"/>
              <a:t>.</a:t>
            </a:r>
          </a:p>
          <a:p>
            <a:endParaRPr lang="en-US" dirty="0" smtClean="0"/>
          </a:p>
        </p:txBody>
      </p:sp>
      <p:sp>
        <p:nvSpPr>
          <p:cNvPr id="4" name="Slide Number Placeholder 3"/>
          <p:cNvSpPr>
            <a:spLocks noGrp="1"/>
          </p:cNvSpPr>
          <p:nvPr>
            <p:ph type="sldNum" sz="quarter" idx="10"/>
          </p:nvPr>
        </p:nvSpPr>
        <p:spPr/>
        <p:txBody>
          <a:bodyPr/>
          <a:lstStyle/>
          <a:p>
            <a:fld id="{BCFF60E5-7067-4410-A452-478CE76B9F3B}" type="slidenum">
              <a:rPr lang="en-US" smtClean="0"/>
              <a:t>3</a:t>
            </a:fld>
            <a:endParaRPr lang="en-US"/>
          </a:p>
        </p:txBody>
      </p:sp>
    </p:spTree>
    <p:extLst>
      <p:ext uri="{BB962C8B-B14F-4D97-AF65-F5344CB8AC3E}">
        <p14:creationId xmlns:p14="http://schemas.microsoft.com/office/powerpoint/2010/main" val="1439867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understand</a:t>
            </a:r>
            <a:r>
              <a:rPr lang="en-US" baseline="0" dirty="0" smtClean="0"/>
              <a:t> that the prospect theory, AKA reference based theory, is about the evaluation based on certain reference point.</a:t>
            </a:r>
          </a:p>
          <a:p>
            <a:endParaRPr lang="en-US" dirty="0" smtClean="0"/>
          </a:p>
          <a:p>
            <a:r>
              <a:rPr lang="en-US" dirty="0" smtClean="0"/>
              <a:t>We expect this method will show the drivers ***</a:t>
            </a:r>
          </a:p>
          <a:p>
            <a:endParaRPr lang="en-US" dirty="0"/>
          </a:p>
          <a:p>
            <a:r>
              <a:rPr lang="en-US" dirty="0" smtClean="0"/>
              <a:t>The drivers in our formulation are considered as risk-aversion, which are the majority in all travelers. in particular, their utility functions are concave in the positive domain, and disutility functions are convex, in the negative domain</a:t>
            </a:r>
          </a:p>
          <a:p>
            <a:endParaRPr lang="en-US" dirty="0"/>
          </a:p>
          <a:p>
            <a:r>
              <a:rPr lang="en-US" dirty="0" smtClean="0"/>
              <a:t>In terms of methodology, we are formulating the problem as a dynamical programming problem with finite stages and finite states in each stage.</a:t>
            </a:r>
          </a:p>
          <a:p>
            <a:r>
              <a:rPr lang="en-US" dirty="0" smtClean="0"/>
              <a:t>In addition, to deal with the convex disutility functions, we employed the mathematical tool of SD. Will explain later.</a:t>
            </a:r>
          </a:p>
          <a:p>
            <a:endParaRPr lang="en-US" dirty="0"/>
          </a:p>
          <a:p>
            <a:r>
              <a:rPr lang="en-US" dirty="0" smtClean="0"/>
              <a:t>This formulation will produce a decision matrix or routing policy for drivers to follow up.</a:t>
            </a:r>
          </a:p>
          <a:p>
            <a:endParaRPr lang="en-US" dirty="0" smtClean="0"/>
          </a:p>
          <a:p>
            <a:r>
              <a:rPr lang="en-US" dirty="0" smtClean="0"/>
              <a:t>t:</a:t>
            </a:r>
            <a:r>
              <a:rPr lang="en-US" baseline="0" dirty="0" smtClean="0"/>
              <a:t> travel time; </a:t>
            </a:r>
            <a:r>
              <a:rPr lang="en-US" dirty="0" smtClean="0"/>
              <a:t>b: travel budget</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4</a:t>
            </a:fld>
            <a:endParaRPr lang="en-US"/>
          </a:p>
        </p:txBody>
      </p:sp>
    </p:spTree>
    <p:extLst>
      <p:ext uri="{BB962C8B-B14F-4D97-AF65-F5344CB8AC3E}">
        <p14:creationId xmlns:p14="http://schemas.microsoft.com/office/powerpoint/2010/main" val="4121033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context of adaptive routing with respect to different time of day, here comes the original formulation</a:t>
            </a:r>
          </a:p>
          <a:p>
            <a:endParaRPr lang="en-US" dirty="0"/>
          </a:p>
          <a:p>
            <a:r>
              <a:rPr lang="en-US" dirty="0" smtClean="0"/>
              <a:t>Where ***</a:t>
            </a:r>
          </a:p>
          <a:p>
            <a:endParaRPr lang="en-US" dirty="0"/>
          </a:p>
          <a:p>
            <a:r>
              <a:rPr lang="en-US" dirty="0" smtClean="0"/>
              <a:t>Multiple criteria:</a:t>
            </a:r>
          </a:p>
          <a:p>
            <a:r>
              <a:rPr lang="en-US" dirty="0" smtClean="0"/>
              <a:t>MOLP: the same question, how to weight them</a:t>
            </a:r>
          </a:p>
          <a:p>
            <a:r>
              <a:rPr lang="en-US" dirty="0" smtClean="0"/>
              <a:t>Bi level: resource demanding</a:t>
            </a:r>
          </a:p>
          <a:p>
            <a:endParaRPr lang="en-US" dirty="0"/>
          </a:p>
          <a:p>
            <a:r>
              <a:rPr lang="en-US" dirty="0" smtClean="0"/>
              <a:t>Yet the explicit expression of the optimization is not clear, we noted that, </a:t>
            </a:r>
          </a:p>
        </p:txBody>
      </p:sp>
      <p:sp>
        <p:nvSpPr>
          <p:cNvPr id="4" name="Slide Number Placeholder 3"/>
          <p:cNvSpPr>
            <a:spLocks noGrp="1"/>
          </p:cNvSpPr>
          <p:nvPr>
            <p:ph type="sldNum" sz="quarter" idx="10"/>
          </p:nvPr>
        </p:nvSpPr>
        <p:spPr/>
        <p:txBody>
          <a:bodyPr/>
          <a:lstStyle/>
          <a:p>
            <a:fld id="{6B5D83BD-C64E-431E-AF4F-A23566560F11}" type="slidenum">
              <a:rPr lang="en-US" smtClean="0"/>
              <a:t>5</a:t>
            </a:fld>
            <a:endParaRPr lang="en-US"/>
          </a:p>
        </p:txBody>
      </p:sp>
    </p:spTree>
    <p:extLst>
      <p:ext uri="{BB962C8B-B14F-4D97-AF65-F5344CB8AC3E}">
        <p14:creationId xmlns:p14="http://schemas.microsoft.com/office/powerpoint/2010/main" val="208363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employ the concept of stochastic dominance which is a tool of ordering </a:t>
            </a:r>
          </a:p>
          <a:p>
            <a:endParaRPr lang="en-US" dirty="0"/>
          </a:p>
          <a:p>
            <a:r>
              <a:rPr lang="en-US" dirty="0" smtClean="0"/>
              <a:t>With help from SD, according to the properties above, there would be no longer need to know …</a:t>
            </a:r>
          </a:p>
          <a:p>
            <a:endParaRPr lang="en-US" dirty="0"/>
          </a:p>
          <a:p>
            <a:r>
              <a:rPr lang="en-US" dirty="0" smtClean="0"/>
              <a:t>As long as the functions are in concave in positive domain and convex shape in negative domain.</a:t>
            </a:r>
          </a:p>
          <a:p>
            <a:endParaRPr lang="en-US" dirty="0"/>
          </a:p>
          <a:p>
            <a:r>
              <a:rPr lang="en-US" dirty="0" smtClean="0"/>
              <a:t>In the following of the presentation, for simplicity, I will use the term SSD to refer the SD in second order, considering negative return</a:t>
            </a:r>
          </a:p>
          <a:p>
            <a:endParaRPr lang="en-US" dirty="0"/>
          </a:p>
          <a:p>
            <a:r>
              <a:rPr lang="en-US" dirty="0" smtClean="0"/>
              <a:t>Based on this understanding, we are thinking that not to optimizing criteria directly, but to eliminating the obviously inferior choices, such that the best choice can be determined at last</a:t>
            </a:r>
          </a:p>
        </p:txBody>
      </p:sp>
      <p:sp>
        <p:nvSpPr>
          <p:cNvPr id="4" name="Slide Number Placeholder 3"/>
          <p:cNvSpPr>
            <a:spLocks noGrp="1"/>
          </p:cNvSpPr>
          <p:nvPr>
            <p:ph type="sldNum" sz="quarter" idx="10"/>
          </p:nvPr>
        </p:nvSpPr>
        <p:spPr/>
        <p:txBody>
          <a:bodyPr/>
          <a:lstStyle/>
          <a:p>
            <a:fld id="{BCFF60E5-7067-4410-A452-478CE76B9F3B}" type="slidenum">
              <a:rPr lang="en-US" smtClean="0"/>
              <a:t>6</a:t>
            </a:fld>
            <a:endParaRPr lang="en-US"/>
          </a:p>
        </p:txBody>
      </p:sp>
    </p:spTree>
    <p:extLst>
      <p:ext uri="{BB962C8B-B14F-4D97-AF65-F5344CB8AC3E}">
        <p14:creationId xmlns:p14="http://schemas.microsoft.com/office/powerpoint/2010/main" val="3869849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t>
            </a:r>
            <a:r>
              <a:rPr lang="en-US" dirty="0"/>
              <a:t>is the SSD constraint </a:t>
            </a:r>
            <a:r>
              <a:rPr lang="en-US" dirty="0" smtClean="0"/>
              <a:t>formulation. </a:t>
            </a:r>
            <a:r>
              <a:rPr lang="en-US" dirty="0"/>
              <a:t>I</a:t>
            </a:r>
            <a:r>
              <a:rPr lang="en-US" dirty="0" smtClean="0"/>
              <a:t>t </a:t>
            </a:r>
            <a:r>
              <a:rPr lang="en-US" dirty="0"/>
              <a:t>is </a:t>
            </a:r>
            <a:r>
              <a:rPr lang="en-US" dirty="0" smtClean="0"/>
              <a:t>a </a:t>
            </a:r>
            <a:r>
              <a:rPr lang="en-US" dirty="0"/>
              <a:t>backward recursion starting from the destination. In </a:t>
            </a:r>
            <a:r>
              <a:rPr lang="en-US" dirty="0" smtClean="0"/>
              <a:t>this </a:t>
            </a:r>
            <a:r>
              <a:rPr lang="en-US" dirty="0"/>
              <a:t>formulation, prospect is maximized, and the criterion of reliability is taken into account in the constraint.</a:t>
            </a:r>
          </a:p>
          <a:p>
            <a:endParaRPr lang="en-US" dirty="0"/>
          </a:p>
          <a:p>
            <a:r>
              <a:rPr lang="en-US" dirty="0" smtClean="0"/>
              <a:t>The </a:t>
            </a:r>
            <a:r>
              <a:rPr lang="en-US" dirty="0" err="1"/>
              <a:t>tuo</a:t>
            </a:r>
            <a:r>
              <a:rPr lang="en-US" dirty="0"/>
              <a:t> is the benchmark alternative which may serve as a fallback decision.</a:t>
            </a:r>
          </a:p>
          <a:p>
            <a:r>
              <a:rPr lang="en-US" dirty="0"/>
              <a:t>The S is called admissible set, formatted from the benchmark</a:t>
            </a:r>
            <a:r>
              <a:rPr lang="en-US" dirty="0" smtClean="0"/>
              <a:t>.</a:t>
            </a:r>
            <a:endParaRPr lang="en-US" baseline="0" dirty="0" smtClean="0"/>
          </a:p>
          <a:p>
            <a:endParaRPr lang="en-US" baseline="0" dirty="0" smtClean="0"/>
          </a:p>
          <a:p>
            <a:r>
              <a:rPr lang="en-US" dirty="0"/>
              <a:t>As far as formulation is concerned, one can choose a benchmark alternative based on some other criterion acceptable to the user. In the context of this navigation problem, the benchmark alternative is referred to as the one with the highest on-time arrival reliability among all the potential alternatives with respect to the travel time budget and current time of day</a:t>
            </a:r>
            <a:r>
              <a:rPr lang="en-US" dirty="0" smtClean="0"/>
              <a:t>.</a:t>
            </a:r>
            <a:endParaRPr lang="en-US" dirty="0"/>
          </a:p>
        </p:txBody>
      </p:sp>
      <p:sp>
        <p:nvSpPr>
          <p:cNvPr id="4" name="Slide Number Placeholder 3"/>
          <p:cNvSpPr>
            <a:spLocks noGrp="1"/>
          </p:cNvSpPr>
          <p:nvPr>
            <p:ph type="sldNum" sz="quarter" idx="10"/>
          </p:nvPr>
        </p:nvSpPr>
        <p:spPr/>
        <p:txBody>
          <a:bodyPr/>
          <a:lstStyle/>
          <a:p>
            <a:fld id="{6B5D83BD-C64E-431E-AF4F-A23566560F11}" type="slidenum">
              <a:rPr lang="en-US" smtClean="0"/>
              <a:t>7</a:t>
            </a:fld>
            <a:endParaRPr lang="en-US"/>
          </a:p>
        </p:txBody>
      </p:sp>
    </p:spTree>
    <p:extLst>
      <p:ext uri="{BB962C8B-B14F-4D97-AF65-F5344CB8AC3E}">
        <p14:creationId xmlns:p14="http://schemas.microsoft.com/office/powerpoint/2010/main" val="1117070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First, </a:t>
            </a:r>
            <a:endParaRPr lang="en-US" dirty="0"/>
          </a:p>
        </p:txBody>
      </p:sp>
      <p:sp>
        <p:nvSpPr>
          <p:cNvPr id="4" name="Slide Number Placeholder 3"/>
          <p:cNvSpPr>
            <a:spLocks noGrp="1"/>
          </p:cNvSpPr>
          <p:nvPr>
            <p:ph type="sldNum" sz="quarter" idx="10"/>
          </p:nvPr>
        </p:nvSpPr>
        <p:spPr/>
        <p:txBody>
          <a:bodyPr/>
          <a:lstStyle/>
          <a:p>
            <a:fld id="{BCFF60E5-7067-4410-A452-478CE76B9F3B}" type="slidenum">
              <a:rPr lang="en-US" smtClean="0"/>
              <a:t>8</a:t>
            </a:fld>
            <a:endParaRPr lang="en-US"/>
          </a:p>
        </p:txBody>
      </p:sp>
    </p:spTree>
    <p:extLst>
      <p:ext uri="{BB962C8B-B14F-4D97-AF65-F5344CB8AC3E}">
        <p14:creationId xmlns:p14="http://schemas.microsoft.com/office/powerpoint/2010/main" val="3229741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B5D83BD-C64E-431E-AF4F-A23566560F11}" type="slidenum">
              <a:rPr lang="en-US" smtClean="0"/>
              <a:t>9</a:t>
            </a:fld>
            <a:endParaRPr lang="en-US"/>
          </a:p>
        </p:txBody>
      </p:sp>
    </p:spTree>
    <p:extLst>
      <p:ext uri="{BB962C8B-B14F-4D97-AF65-F5344CB8AC3E}">
        <p14:creationId xmlns:p14="http://schemas.microsoft.com/office/powerpoint/2010/main" val="934258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FBAA995-8645-4B66-88B1-F3B0F340545A}" type="datetimeFigureOut">
              <a:rPr lang="en-US" smtClean="0"/>
              <a:t>7/19/2013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7275FE9-2C46-4D67-BFB3-E112A5C428F3}"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BAA995-8645-4B66-88B1-F3B0F340545A}" type="datetimeFigureOut">
              <a:rPr lang="en-US" smtClean="0"/>
              <a:t>7/19/2013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75FE9-2C46-4D67-BFB3-E112A5C428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BAA995-8645-4B66-88B1-F3B0F340545A}" type="datetimeFigureOut">
              <a:rPr lang="en-US" smtClean="0"/>
              <a:t>7/19/2013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75FE9-2C46-4D67-BFB3-E112A5C428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FBAA995-8645-4B66-88B1-F3B0F340545A}" type="datetimeFigureOut">
              <a:rPr lang="en-US" smtClean="0"/>
              <a:t>7/19/2013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75FE9-2C46-4D67-BFB3-E112A5C428F3}"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BAA995-8645-4B66-88B1-F3B0F340545A}" type="datetimeFigureOut">
              <a:rPr lang="en-US" smtClean="0"/>
              <a:t>7/19/2013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7275FE9-2C46-4D67-BFB3-E112A5C428F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FBAA995-8645-4B66-88B1-F3B0F340545A}" type="datetimeFigureOut">
              <a:rPr lang="en-US" smtClean="0"/>
              <a:t>7/19/2013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275FE9-2C46-4D67-BFB3-E112A5C428F3}"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FBAA995-8645-4B66-88B1-F3B0F340545A}" type="datetimeFigureOut">
              <a:rPr lang="en-US" smtClean="0"/>
              <a:t>7/19/2013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275FE9-2C46-4D67-BFB3-E112A5C428F3}"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Title 1"/>
          <p:cNvSpPr>
            <a:spLocks noGrp="1"/>
          </p:cNvSpPr>
          <p:nvPr>
            <p:ph type="title"/>
          </p:nvPr>
        </p:nvSpPr>
        <p:spPr>
          <a:xfrm>
            <a:off x="914400" y="274638"/>
            <a:ext cx="7772400" cy="792162"/>
          </a:xfrm>
        </p:spPr>
        <p:txBody>
          <a:bodyPr/>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BAA995-8645-4B66-88B1-F3B0F340545A}" type="datetimeFigureOut">
              <a:rPr lang="en-US" smtClean="0"/>
              <a:t>7/19/2013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275FE9-2C46-4D67-BFB3-E112A5C428F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AA995-8645-4B66-88B1-F3B0F340545A}" type="datetimeFigureOut">
              <a:rPr lang="en-US" smtClean="0"/>
              <a:t>7/19/2013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275FE9-2C46-4D67-BFB3-E112A5C428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BAA995-8645-4B66-88B1-F3B0F340545A}" type="datetimeFigureOut">
              <a:rPr lang="en-US" smtClean="0"/>
              <a:t>7/19/2013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275FE9-2C46-4D67-BFB3-E112A5C428F3}"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Title 1"/>
          <p:cNvSpPr>
            <a:spLocks noGrp="1"/>
          </p:cNvSpPr>
          <p:nvPr>
            <p:ph type="title"/>
          </p:nvPr>
        </p:nvSpPr>
        <p:spPr>
          <a:xfrm>
            <a:off x="914400" y="274638"/>
            <a:ext cx="7772400" cy="792162"/>
          </a:xfrm>
        </p:spPr>
        <p:txBody>
          <a:bodyPr/>
          <a:lstStyle/>
          <a:p>
            <a:r>
              <a:rPr kumimoji="0" lang="en-US" smtClean="0"/>
              <a:t>Click to edit Master title style</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BAA995-8645-4B66-88B1-F3B0F340545A}" type="datetimeFigureOut">
              <a:rPr lang="en-US" smtClean="0"/>
              <a:t>7/19/2013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7275FE9-2C46-4D67-BFB3-E112A5C428F3}"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7921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FBAA995-8645-4B66-88B1-F3B0F340545A}" type="datetimeFigureOut">
              <a:rPr lang="en-US" smtClean="0"/>
              <a:t>7/19/2013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7275FE9-2C46-4D67-BFB3-E112A5C428F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Cambria" pitchFamily="18" charset="0"/>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Cambria" pitchFamily="18" charset="0"/>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Cambria" pitchFamily="18" charset="0"/>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Cambria" pitchFamily="18" charset="0"/>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Cambria" pitchFamily="18" charset="0"/>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Cambria"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mailto:cexiaol@ust.hk"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838200" y="3886200"/>
            <a:ext cx="7391400" cy="2209800"/>
          </a:xfrm>
        </p:spPr>
        <p:txBody>
          <a:bodyPr>
            <a:normAutofit/>
          </a:bodyPr>
          <a:lstStyle/>
          <a:p>
            <a:pPr>
              <a:lnSpc>
                <a:spcPct val="90000"/>
              </a:lnSpc>
            </a:pPr>
            <a:r>
              <a:rPr lang="en-US" altLang="zh-CN" sz="3200" dirty="0" smtClean="0">
                <a:solidFill>
                  <a:schemeClr val="tx1"/>
                </a:solidFill>
              </a:rPr>
              <a:t>Lin Xiao and Hong K. Lo</a:t>
            </a:r>
          </a:p>
          <a:p>
            <a:pPr>
              <a:lnSpc>
                <a:spcPct val="90000"/>
              </a:lnSpc>
            </a:pPr>
            <a:endParaRPr lang="en-US" altLang="zh-CN" sz="2400" i="1" dirty="0" smtClean="0">
              <a:solidFill>
                <a:schemeClr val="tx1"/>
              </a:solidFill>
            </a:endParaRPr>
          </a:p>
          <a:p>
            <a:pPr>
              <a:lnSpc>
                <a:spcPct val="90000"/>
              </a:lnSpc>
            </a:pPr>
            <a:r>
              <a:rPr lang="en-US" altLang="zh-CN" sz="2400" i="1" dirty="0" smtClean="0">
                <a:solidFill>
                  <a:schemeClr val="tx1"/>
                </a:solidFill>
              </a:rPr>
              <a:t>Department of Civil and Environmental Engineering</a:t>
            </a:r>
          </a:p>
          <a:p>
            <a:pPr>
              <a:lnSpc>
                <a:spcPct val="90000"/>
              </a:lnSpc>
            </a:pPr>
            <a:endParaRPr lang="en-US" altLang="zh-CN" sz="2400" i="1" dirty="0" smtClean="0">
              <a:solidFill>
                <a:schemeClr val="tx1"/>
              </a:solidFill>
            </a:endParaRPr>
          </a:p>
          <a:p>
            <a:pPr>
              <a:lnSpc>
                <a:spcPct val="90000"/>
              </a:lnSpc>
            </a:pPr>
            <a:r>
              <a:rPr lang="en-US" altLang="zh-CN" sz="2400" i="1" dirty="0" smtClean="0">
                <a:solidFill>
                  <a:schemeClr val="tx1"/>
                </a:solidFill>
              </a:rPr>
              <a:t>The </a:t>
            </a:r>
            <a:r>
              <a:rPr lang="zh-CN" altLang="en-US" sz="2400" i="1" dirty="0" smtClean="0">
                <a:solidFill>
                  <a:schemeClr val="tx1"/>
                </a:solidFill>
              </a:rPr>
              <a:t>H</a:t>
            </a:r>
            <a:r>
              <a:rPr lang="en-US" altLang="zh-CN" sz="2400" i="1" dirty="0" err="1" smtClean="0">
                <a:solidFill>
                  <a:schemeClr val="tx1"/>
                </a:solidFill>
              </a:rPr>
              <a:t>ong</a:t>
            </a:r>
            <a:r>
              <a:rPr lang="en-US" altLang="zh-CN" sz="2400" i="1" dirty="0" smtClean="0">
                <a:solidFill>
                  <a:schemeClr val="tx1"/>
                </a:solidFill>
              </a:rPr>
              <a:t> Kong University of Science &amp; Technology</a:t>
            </a:r>
          </a:p>
        </p:txBody>
      </p:sp>
      <p:sp>
        <p:nvSpPr>
          <p:cNvPr id="3" name="Date Placeholder 2"/>
          <p:cNvSpPr>
            <a:spLocks noGrp="1"/>
          </p:cNvSpPr>
          <p:nvPr>
            <p:ph type="dt" sz="half" idx="10"/>
          </p:nvPr>
        </p:nvSpPr>
        <p:spPr/>
        <p:txBody>
          <a:bodyPr/>
          <a:lstStyle/>
          <a:p>
            <a:pPr>
              <a:defRPr/>
            </a:pPr>
            <a:fld id="{DA1A2A14-AF71-49D8-BEE0-F51C80508974}" type="datetime1">
              <a:rPr lang="en-US" smtClean="0"/>
              <a:t>7/19/2013</a:t>
            </a:fld>
            <a:endParaRPr lang="en-US" dirty="0"/>
          </a:p>
        </p:txBody>
      </p:sp>
      <p:sp>
        <p:nvSpPr>
          <p:cNvPr id="15361" name="Title 1"/>
          <p:cNvSpPr>
            <a:spLocks noGrp="1"/>
          </p:cNvSpPr>
          <p:nvPr>
            <p:ph type="ctrTitle"/>
          </p:nvPr>
        </p:nvSpPr>
        <p:spPr>
          <a:xfrm>
            <a:off x="381000" y="1524000"/>
            <a:ext cx="8382000" cy="1524000"/>
          </a:xfrm>
        </p:spPr>
        <p:txBody>
          <a:bodyPr>
            <a:normAutofit/>
          </a:bodyPr>
          <a:lstStyle/>
          <a:p>
            <a:r>
              <a:rPr lang="en-US" sz="4000" dirty="0" smtClean="0">
                <a:solidFill>
                  <a:schemeClr val="bg1"/>
                </a:solidFill>
                <a:cs typeface="Times New Roman" pitchFamily="18" charset="0"/>
              </a:rPr>
              <a:t>Adaptive Vehicle Routing </a:t>
            </a:r>
            <a:r>
              <a:rPr lang="en-US" sz="4000" dirty="0" smtClean="0">
                <a:solidFill>
                  <a:schemeClr val="bg1"/>
                </a:solidFill>
                <a:cs typeface="Times New Roman" pitchFamily="18" charset="0"/>
              </a:rPr>
              <a:t>for</a:t>
            </a:r>
            <a:br>
              <a:rPr lang="en-US" sz="4000" dirty="0" smtClean="0">
                <a:solidFill>
                  <a:schemeClr val="bg1"/>
                </a:solidFill>
                <a:cs typeface="Times New Roman" pitchFamily="18" charset="0"/>
              </a:rPr>
            </a:br>
            <a:r>
              <a:rPr lang="en-US" sz="4000" dirty="0" smtClean="0">
                <a:solidFill>
                  <a:schemeClr val="bg1"/>
                </a:solidFill>
                <a:cs typeface="Times New Roman" pitchFamily="18" charset="0"/>
              </a:rPr>
              <a:t>Risk-averse </a:t>
            </a:r>
            <a:r>
              <a:rPr lang="en-US" sz="4000" dirty="0" smtClean="0">
                <a:solidFill>
                  <a:schemeClr val="bg1"/>
                </a:solidFill>
                <a:cs typeface="Times New Roman" pitchFamily="18" charset="0"/>
              </a:rPr>
              <a:t>Travelers</a:t>
            </a:r>
            <a:endParaRPr lang="en-US" sz="4000" dirty="0">
              <a:solidFill>
                <a:schemeClr val="bg1"/>
              </a:solidFill>
              <a:cs typeface="Times New Roman" pitchFamily="18" charset="0"/>
            </a:endParaRPr>
          </a:p>
        </p:txBody>
      </p:sp>
    </p:spTree>
    <p:extLst>
      <p:ext uri="{BB962C8B-B14F-4D97-AF65-F5344CB8AC3E}">
        <p14:creationId xmlns:p14="http://schemas.microsoft.com/office/powerpoint/2010/main" val="2577566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Numerical study</a:t>
            </a:r>
            <a:endParaRPr lang="en-US" dirty="0"/>
          </a:p>
        </p:txBody>
      </p:sp>
      <p:grpSp>
        <p:nvGrpSpPr>
          <p:cNvPr id="6" name="Canvas 70"/>
          <p:cNvGrpSpPr/>
          <p:nvPr/>
        </p:nvGrpSpPr>
        <p:grpSpPr>
          <a:xfrm>
            <a:off x="879804" y="762000"/>
            <a:ext cx="7434245" cy="2362200"/>
            <a:chOff x="0" y="0"/>
            <a:chExt cx="4236720" cy="1346200"/>
          </a:xfrm>
        </p:grpSpPr>
        <p:sp>
          <p:nvSpPr>
            <p:cNvPr id="7" name="Rectangle 6"/>
            <p:cNvSpPr/>
            <p:nvPr/>
          </p:nvSpPr>
          <p:spPr>
            <a:xfrm>
              <a:off x="0" y="0"/>
              <a:ext cx="4236720" cy="1346200"/>
            </a:xfrm>
            <a:prstGeom prst="rect">
              <a:avLst/>
            </a:prstGeom>
            <a:ln>
              <a:noFill/>
            </a:ln>
          </p:spPr>
        </p:sp>
        <p:sp>
          <p:nvSpPr>
            <p:cNvPr id="8" name="Oval 7"/>
            <p:cNvSpPr/>
            <p:nvPr/>
          </p:nvSpPr>
          <p:spPr>
            <a:xfrm>
              <a:off x="518540" y="579805"/>
              <a:ext cx="204651"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200">
                <a:latin typeface="Cambria" pitchFamily="18" charset="0"/>
              </a:endParaRPr>
            </a:p>
          </p:txBody>
        </p:sp>
        <p:sp>
          <p:nvSpPr>
            <p:cNvPr id="9" name="Oval 8"/>
            <p:cNvSpPr/>
            <p:nvPr/>
          </p:nvSpPr>
          <p:spPr>
            <a:xfrm>
              <a:off x="2077536" y="579805"/>
              <a:ext cx="203883"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a:effectLst/>
                  <a:latin typeface="Cambria" pitchFamily="18" charset="0"/>
                  <a:ea typeface="Times New Roman"/>
                  <a:cs typeface="Times New Roman"/>
                </a:rPr>
                <a:t> </a:t>
              </a:r>
              <a:endParaRPr lang="en-US" sz="2000">
                <a:effectLst/>
                <a:latin typeface="Cambria" pitchFamily="18" charset="0"/>
                <a:ea typeface="宋体"/>
                <a:cs typeface="Times New Roman"/>
              </a:endParaRPr>
            </a:p>
          </p:txBody>
        </p:sp>
        <p:sp>
          <p:nvSpPr>
            <p:cNvPr id="10" name="Oval 9"/>
            <p:cNvSpPr/>
            <p:nvPr/>
          </p:nvSpPr>
          <p:spPr>
            <a:xfrm>
              <a:off x="3556918" y="579804"/>
              <a:ext cx="203883"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a:effectLst/>
                  <a:latin typeface="Cambria" pitchFamily="18" charset="0"/>
                  <a:ea typeface="Times New Roman"/>
                  <a:cs typeface="Times New Roman"/>
                </a:rPr>
                <a:t> </a:t>
              </a:r>
              <a:endParaRPr lang="en-US" sz="2000">
                <a:effectLst/>
                <a:latin typeface="Cambria" pitchFamily="18" charset="0"/>
                <a:ea typeface="宋体"/>
                <a:cs typeface="Times New Roman"/>
              </a:endParaRPr>
            </a:p>
          </p:txBody>
        </p:sp>
        <p:cxnSp>
          <p:nvCxnSpPr>
            <p:cNvPr id="11" name="Curved Connector 10"/>
            <p:cNvCxnSpPr/>
            <p:nvPr/>
          </p:nvCxnSpPr>
          <p:spPr>
            <a:xfrm rot="5400000" flipH="1" flipV="1">
              <a:off x="1400307" y="-95949"/>
              <a:ext cx="12700" cy="1414173"/>
            </a:xfrm>
            <a:prstGeom prst="curvedConnector3">
              <a:avLst>
                <a:gd name="adj1" fmla="val 2295299"/>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6200000" flipH="1">
              <a:off x="1400307" y="55331"/>
              <a:ext cx="12700" cy="1414173"/>
            </a:xfrm>
            <a:prstGeom prst="curvedConnector3">
              <a:avLst>
                <a:gd name="adj1" fmla="val 2195299"/>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23191" y="686778"/>
              <a:ext cx="1354345" cy="0"/>
            </a:xfrm>
            <a:prstGeom prst="straightConnector1">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2281419" y="686777"/>
              <a:ext cx="1275499" cy="1"/>
            </a:xfrm>
            <a:prstGeom prst="straightConnector1">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5" name="Curved Connector 14"/>
            <p:cNvCxnSpPr/>
            <p:nvPr/>
          </p:nvCxnSpPr>
          <p:spPr>
            <a:xfrm rot="5400000" flipH="1" flipV="1">
              <a:off x="2919168" y="-56470"/>
              <a:ext cx="1" cy="1335215"/>
            </a:xfrm>
            <a:prstGeom prst="curvedConnector3">
              <a:avLst>
                <a:gd name="adj1" fmla="val 25993300000"/>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6" name="Curved Connector 15"/>
            <p:cNvCxnSpPr/>
            <p:nvPr/>
          </p:nvCxnSpPr>
          <p:spPr>
            <a:xfrm rot="5400000" flipH="1" flipV="1">
              <a:off x="2919167" y="94810"/>
              <a:ext cx="1" cy="1335215"/>
            </a:xfrm>
            <a:prstGeom prst="curvedConnector3">
              <a:avLst>
                <a:gd name="adj1" fmla="val -25993200000"/>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7" name="Text Box 17"/>
            <p:cNvSpPr txBox="1"/>
            <p:nvPr/>
          </p:nvSpPr>
          <p:spPr>
            <a:xfrm>
              <a:off x="342881" y="946704"/>
              <a:ext cx="533420" cy="2740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i="1" dirty="0">
                  <a:effectLst/>
                  <a:latin typeface="Cambria" pitchFamily="18" charset="0"/>
                  <a:ea typeface="宋体"/>
                  <a:cs typeface="Times New Roman"/>
                </a:rPr>
                <a:t>node 1</a:t>
              </a:r>
              <a:endParaRPr lang="en-US" sz="2000" dirty="0">
                <a:effectLst/>
                <a:latin typeface="Cambria" pitchFamily="18" charset="0"/>
                <a:ea typeface="宋体"/>
                <a:cs typeface="Times New Roman"/>
              </a:endParaRPr>
            </a:p>
          </p:txBody>
        </p:sp>
        <p:sp>
          <p:nvSpPr>
            <p:cNvPr id="18" name="Text Box 22"/>
            <p:cNvSpPr txBox="1"/>
            <p:nvPr/>
          </p:nvSpPr>
          <p:spPr>
            <a:xfrm>
              <a:off x="1913327" y="929948"/>
              <a:ext cx="683823" cy="2736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node 2</a:t>
              </a:r>
              <a:endParaRPr lang="en-US" sz="1600">
                <a:effectLst/>
                <a:latin typeface="Cambria" pitchFamily="18" charset="0"/>
                <a:ea typeface="宋体"/>
                <a:cs typeface="Times New Roman"/>
              </a:endParaRPr>
            </a:p>
          </p:txBody>
        </p:sp>
        <p:sp>
          <p:nvSpPr>
            <p:cNvPr id="19" name="Text Box 19"/>
            <p:cNvSpPr txBox="1"/>
            <p:nvPr/>
          </p:nvSpPr>
          <p:spPr>
            <a:xfrm>
              <a:off x="3448685" y="940738"/>
              <a:ext cx="532765" cy="2736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node 3</a:t>
              </a:r>
              <a:endParaRPr lang="en-US" sz="1600">
                <a:effectLst/>
                <a:latin typeface="Cambria" pitchFamily="18" charset="0"/>
                <a:ea typeface="宋体"/>
                <a:cs typeface="Times New Roman"/>
              </a:endParaRPr>
            </a:p>
          </p:txBody>
        </p:sp>
        <p:sp>
          <p:nvSpPr>
            <p:cNvPr id="20" name="Text Box 22"/>
            <p:cNvSpPr txBox="1"/>
            <p:nvPr/>
          </p:nvSpPr>
          <p:spPr>
            <a:xfrm>
              <a:off x="1119800" y="116500"/>
              <a:ext cx="532765" cy="2736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1</a:t>
              </a:r>
              <a:endParaRPr lang="en-US" sz="1600">
                <a:effectLst/>
                <a:latin typeface="Cambria" pitchFamily="18" charset="0"/>
                <a:ea typeface="宋体"/>
                <a:cs typeface="Times New Roman"/>
              </a:endParaRPr>
            </a:p>
          </p:txBody>
        </p:sp>
        <p:sp>
          <p:nvSpPr>
            <p:cNvPr id="21" name="Text Box 22"/>
            <p:cNvSpPr txBox="1"/>
            <p:nvPr/>
          </p:nvSpPr>
          <p:spPr>
            <a:xfrm>
              <a:off x="1119377" y="477071"/>
              <a:ext cx="532090" cy="2730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2</a:t>
              </a:r>
              <a:endParaRPr lang="en-US" sz="1600">
                <a:effectLst/>
                <a:latin typeface="Cambria" pitchFamily="18" charset="0"/>
                <a:ea typeface="宋体"/>
                <a:cs typeface="Times New Roman"/>
              </a:endParaRPr>
            </a:p>
          </p:txBody>
        </p:sp>
        <p:sp>
          <p:nvSpPr>
            <p:cNvPr id="22" name="Text Box 22"/>
            <p:cNvSpPr txBox="1"/>
            <p:nvPr/>
          </p:nvSpPr>
          <p:spPr>
            <a:xfrm>
              <a:off x="1119524" y="802068"/>
              <a:ext cx="532130" cy="2730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3</a:t>
              </a:r>
              <a:endParaRPr lang="en-US" sz="1600">
                <a:effectLst/>
                <a:latin typeface="Cambria" pitchFamily="18" charset="0"/>
                <a:ea typeface="宋体"/>
                <a:cs typeface="Times New Roman"/>
              </a:endParaRPr>
            </a:p>
          </p:txBody>
        </p:sp>
        <p:sp>
          <p:nvSpPr>
            <p:cNvPr id="23" name="Text Box 22"/>
            <p:cNvSpPr txBox="1"/>
            <p:nvPr/>
          </p:nvSpPr>
          <p:spPr>
            <a:xfrm>
              <a:off x="2647670" y="116519"/>
              <a:ext cx="532130" cy="2730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4</a:t>
              </a:r>
              <a:endParaRPr lang="en-US" sz="1600">
                <a:effectLst/>
                <a:latin typeface="Cambria" pitchFamily="18" charset="0"/>
                <a:ea typeface="宋体"/>
                <a:cs typeface="Times New Roman"/>
              </a:endParaRPr>
            </a:p>
          </p:txBody>
        </p:sp>
        <p:sp>
          <p:nvSpPr>
            <p:cNvPr id="24" name="Text Box 22"/>
            <p:cNvSpPr txBox="1"/>
            <p:nvPr/>
          </p:nvSpPr>
          <p:spPr>
            <a:xfrm>
              <a:off x="2647670" y="477159"/>
              <a:ext cx="532130" cy="2730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5</a:t>
              </a:r>
              <a:endParaRPr lang="en-US" sz="1600">
                <a:effectLst/>
                <a:latin typeface="Cambria" pitchFamily="18" charset="0"/>
                <a:ea typeface="宋体"/>
                <a:cs typeface="Times New Roman"/>
              </a:endParaRPr>
            </a:p>
          </p:txBody>
        </p:sp>
        <p:sp>
          <p:nvSpPr>
            <p:cNvPr id="25" name="Text Box 22"/>
            <p:cNvSpPr txBox="1"/>
            <p:nvPr/>
          </p:nvSpPr>
          <p:spPr>
            <a:xfrm>
              <a:off x="2647670" y="797808"/>
              <a:ext cx="532130" cy="2730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link 6</a:t>
              </a:r>
              <a:endParaRPr lang="en-US" sz="1600">
                <a:effectLst/>
                <a:latin typeface="Cambria" pitchFamily="18" charset="0"/>
                <a:ea typeface="宋体"/>
                <a:cs typeface="Times New Roman"/>
              </a:endParaRPr>
            </a:p>
          </p:txBody>
        </p:sp>
      </p:grpSp>
      <p:sp>
        <p:nvSpPr>
          <p:cNvPr id="34" name="TextBox 33"/>
          <p:cNvSpPr txBox="1"/>
          <p:nvPr/>
        </p:nvSpPr>
        <p:spPr>
          <a:xfrm>
            <a:off x="569560" y="6019800"/>
            <a:ext cx="7888640" cy="707886"/>
          </a:xfrm>
          <a:prstGeom prst="rect">
            <a:avLst/>
          </a:prstGeom>
          <a:noFill/>
        </p:spPr>
        <p:txBody>
          <a:bodyPr wrap="square" rtlCol="0">
            <a:spAutoFit/>
          </a:bodyPr>
          <a:lstStyle/>
          <a:p>
            <a:pPr algn="ctr"/>
            <a:r>
              <a:rPr lang="en-US" sz="2000" dirty="0" smtClean="0">
                <a:latin typeface="Cambria" pitchFamily="18" charset="0"/>
              </a:rPr>
              <a:t>Assume the link travel time on each link follows gamma distribution depends on the time of day, and they are independent of each other</a:t>
            </a:r>
            <a:endParaRPr lang="en-US" sz="2000" dirty="0">
              <a:latin typeface="Cambria"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632752179"/>
              </p:ext>
            </p:extLst>
          </p:nvPr>
        </p:nvGraphicFramePr>
        <p:xfrm>
          <a:off x="410491" y="3315488"/>
          <a:ext cx="8229601" cy="2475712"/>
        </p:xfrm>
        <a:graphic>
          <a:graphicData uri="http://schemas.openxmlformats.org/drawingml/2006/table">
            <a:tbl>
              <a:tblPr firstRow="1" firstCol="1" bandRow="1">
                <a:tableStyleId>{5C22544A-7EE6-4342-B048-85BDC9FD1C3A}</a:tableStyleId>
              </a:tblPr>
              <a:tblGrid>
                <a:gridCol w="916855"/>
                <a:gridCol w="1218791"/>
                <a:gridCol w="1218791"/>
                <a:gridCol w="1218791"/>
                <a:gridCol w="1218791"/>
                <a:gridCol w="1218791"/>
                <a:gridCol w="1218791"/>
              </a:tblGrid>
              <a:tr h="309464">
                <a:tc rowSpan="2">
                  <a:txBody>
                    <a:bodyPr/>
                    <a:lstStyle/>
                    <a:p>
                      <a:pPr algn="ctr">
                        <a:spcAft>
                          <a:spcPts val="0"/>
                        </a:spcAft>
                      </a:pPr>
                      <a:r>
                        <a:rPr lang="en-US" sz="2000" dirty="0">
                          <a:effectLst/>
                          <a:latin typeface="Cambria" pitchFamily="18" charset="0"/>
                        </a:rPr>
                        <a:t>link</a:t>
                      </a:r>
                      <a:endParaRPr lang="en-US" sz="2000" dirty="0">
                        <a:solidFill>
                          <a:srgbClr val="000000"/>
                        </a:solidFill>
                        <a:effectLst/>
                        <a:latin typeface="Cambria" pitchFamily="18" charset="0"/>
                        <a:ea typeface="宋体"/>
                        <a:cs typeface="Times New Roman"/>
                      </a:endParaRPr>
                    </a:p>
                  </a:txBody>
                  <a:tcPr marL="68580" marR="68580" marT="0" marB="0" anchor="ctr"/>
                </a:tc>
                <a:tc gridSpan="2">
                  <a:txBody>
                    <a:bodyPr/>
                    <a:lstStyle/>
                    <a:p>
                      <a:pPr algn="ctr">
                        <a:spcAft>
                          <a:spcPts val="0"/>
                        </a:spcAft>
                      </a:pPr>
                      <a:r>
                        <a:rPr lang="en-US" sz="2000" dirty="0">
                          <a:effectLst/>
                          <a:latin typeface="Cambria" pitchFamily="18" charset="0"/>
                        </a:rPr>
                        <a:t>11:55&lt;T&lt;12:00</a:t>
                      </a:r>
                      <a:endParaRPr lang="en-US" sz="2000" dirty="0">
                        <a:solidFill>
                          <a:srgbClr val="000000"/>
                        </a:solidFill>
                        <a:effectLst/>
                        <a:latin typeface="Cambria" pitchFamily="18" charset="0"/>
                        <a:ea typeface="宋体"/>
                        <a:cs typeface="Times New Roman"/>
                      </a:endParaRPr>
                    </a:p>
                  </a:txBody>
                  <a:tcPr marL="68580" marR="68580" marT="0" marB="0" anchor="ctr"/>
                </a:tc>
                <a:tc hMerge="1">
                  <a:txBody>
                    <a:bodyPr/>
                    <a:lstStyle/>
                    <a:p>
                      <a:endParaRPr lang="en-US"/>
                    </a:p>
                  </a:txBody>
                  <a:tcPr/>
                </a:tc>
                <a:tc gridSpan="2">
                  <a:txBody>
                    <a:bodyPr/>
                    <a:lstStyle/>
                    <a:p>
                      <a:pPr algn="ctr">
                        <a:spcAft>
                          <a:spcPts val="0"/>
                        </a:spcAft>
                      </a:pPr>
                      <a:r>
                        <a:rPr lang="en-US" sz="2000" dirty="0">
                          <a:effectLst/>
                          <a:latin typeface="Cambria" pitchFamily="18" charset="0"/>
                        </a:rPr>
                        <a:t>12:00&lt;T&lt;12:05</a:t>
                      </a:r>
                      <a:endParaRPr lang="en-US" sz="2000" dirty="0">
                        <a:solidFill>
                          <a:srgbClr val="000000"/>
                        </a:solidFill>
                        <a:effectLst/>
                        <a:latin typeface="Cambria" pitchFamily="18" charset="0"/>
                        <a:ea typeface="宋体"/>
                        <a:cs typeface="Times New Roman"/>
                      </a:endParaRPr>
                    </a:p>
                  </a:txBody>
                  <a:tcPr marL="68580" marR="68580" marT="0" marB="0" anchor="ctr"/>
                </a:tc>
                <a:tc hMerge="1">
                  <a:txBody>
                    <a:bodyPr/>
                    <a:lstStyle/>
                    <a:p>
                      <a:endParaRPr lang="en-US"/>
                    </a:p>
                  </a:txBody>
                  <a:tcPr/>
                </a:tc>
                <a:tc gridSpan="2">
                  <a:txBody>
                    <a:bodyPr/>
                    <a:lstStyle/>
                    <a:p>
                      <a:pPr algn="ctr">
                        <a:spcAft>
                          <a:spcPts val="0"/>
                        </a:spcAft>
                      </a:pPr>
                      <a:r>
                        <a:rPr lang="en-US" sz="2000" dirty="0">
                          <a:effectLst/>
                          <a:latin typeface="Cambria" pitchFamily="18" charset="0"/>
                        </a:rPr>
                        <a:t>T&gt;12:05</a:t>
                      </a:r>
                      <a:endParaRPr lang="en-US" sz="2000" dirty="0">
                        <a:solidFill>
                          <a:srgbClr val="000000"/>
                        </a:solidFill>
                        <a:effectLst/>
                        <a:latin typeface="Cambria" pitchFamily="18" charset="0"/>
                        <a:ea typeface="宋体"/>
                        <a:cs typeface="Times New Roman"/>
                      </a:endParaRPr>
                    </a:p>
                  </a:txBody>
                  <a:tcPr marL="68580" marR="68580" marT="0" marB="0" anchor="ctr"/>
                </a:tc>
                <a:tc hMerge="1">
                  <a:txBody>
                    <a:bodyPr/>
                    <a:lstStyle/>
                    <a:p>
                      <a:endParaRPr lang="en-US"/>
                    </a:p>
                  </a:txBody>
                  <a:tcPr/>
                </a:tc>
              </a:tr>
              <a:tr h="309464">
                <a:tc vMerge="1">
                  <a:txBody>
                    <a:bodyPr/>
                    <a:lstStyle/>
                    <a:p>
                      <a:endParaRPr lang="en-US"/>
                    </a:p>
                  </a:txBody>
                  <a:tcPr/>
                </a:tc>
                <a:tc>
                  <a:txBody>
                    <a:bodyPr/>
                    <a:lstStyle/>
                    <a:p>
                      <a:pPr algn="ctr">
                        <a:spcAft>
                          <a:spcPts val="0"/>
                        </a:spcAft>
                      </a:pPr>
                      <a:r>
                        <a:rPr lang="el-GR" sz="2000" dirty="0" smtClean="0">
                          <a:solidFill>
                            <a:srgbClr val="000000"/>
                          </a:solidFill>
                          <a:effectLst/>
                          <a:latin typeface="Cambria"/>
                          <a:ea typeface="Times New Roman"/>
                          <a:cs typeface="Times New Roman"/>
                        </a:rPr>
                        <a:t>α</a:t>
                      </a:r>
                      <a:endParaRPr lang="en-US" sz="2000" dirty="0">
                        <a:solidFill>
                          <a:srgbClr val="000000"/>
                        </a:solidFill>
                        <a:effectLst/>
                        <a:latin typeface="Cambria" pitchFamily="18" charset="0"/>
                        <a:ea typeface="Times New Roman"/>
                        <a:cs typeface="Times New Roman"/>
                      </a:endParaRPr>
                    </a:p>
                  </a:txBody>
                  <a:tcPr marL="68580" marR="68580" marT="0" marB="0" anchor="ctr"/>
                </a:tc>
                <a:tc>
                  <a:txBody>
                    <a:bodyPr/>
                    <a:lstStyle/>
                    <a:p>
                      <a:pPr algn="ctr">
                        <a:spcAft>
                          <a:spcPts val="0"/>
                        </a:spcAft>
                      </a:pPr>
                      <a:r>
                        <a:rPr lang="el-GR" sz="2000" dirty="0" smtClean="0">
                          <a:solidFill>
                            <a:srgbClr val="000000"/>
                          </a:solidFill>
                          <a:effectLst/>
                          <a:latin typeface="Cambria"/>
                          <a:ea typeface="Times New Roman"/>
                          <a:cs typeface="Times New Roman"/>
                        </a:rPr>
                        <a:t>β</a:t>
                      </a:r>
                      <a:endParaRPr lang="en-US" sz="2000" dirty="0">
                        <a:solidFill>
                          <a:srgbClr val="000000"/>
                        </a:solidFill>
                        <a:effectLst/>
                        <a:latin typeface="Cambria" pitchFamily="18" charset="0"/>
                        <a:ea typeface="Times New Roman"/>
                        <a:cs typeface="Times New Roman"/>
                      </a:endParaRPr>
                    </a:p>
                  </a:txBody>
                  <a:tcPr marL="68580" marR="68580" marT="0" marB="0" anchor="ctr"/>
                </a:tc>
                <a:tc>
                  <a:txBody>
                    <a:bodyPr/>
                    <a:lstStyle/>
                    <a:p>
                      <a:pPr algn="ctr">
                        <a:spcAft>
                          <a:spcPts val="0"/>
                        </a:spcAft>
                      </a:pPr>
                      <a:r>
                        <a:rPr lang="el-GR" sz="2000" dirty="0" smtClean="0">
                          <a:solidFill>
                            <a:srgbClr val="000000"/>
                          </a:solidFill>
                          <a:effectLst/>
                          <a:latin typeface="+mn-lt"/>
                          <a:ea typeface="Times New Roman"/>
                          <a:cs typeface="Times New Roman"/>
                        </a:rPr>
                        <a:t>α</a:t>
                      </a:r>
                      <a:endParaRPr lang="en-US" sz="2000" dirty="0">
                        <a:solidFill>
                          <a:srgbClr val="000000"/>
                        </a:solidFill>
                        <a:effectLst/>
                        <a:latin typeface="Cambria" pitchFamily="18" charset="0"/>
                        <a:ea typeface="Times New Roman"/>
                        <a:cs typeface="Times New Roman"/>
                      </a:endParaRPr>
                    </a:p>
                  </a:txBody>
                  <a:tcPr marL="68580" marR="68580" marT="0" marB="0" anchor="ctr"/>
                </a:tc>
                <a:tc>
                  <a:txBody>
                    <a:bodyPr/>
                    <a:lstStyle/>
                    <a:p>
                      <a:pPr algn="ctr">
                        <a:spcAft>
                          <a:spcPts val="0"/>
                        </a:spcAft>
                      </a:pPr>
                      <a:r>
                        <a:rPr lang="el-GR" sz="2000" dirty="0" smtClean="0">
                          <a:solidFill>
                            <a:srgbClr val="000000"/>
                          </a:solidFill>
                          <a:effectLst/>
                          <a:latin typeface="+mn-lt"/>
                          <a:ea typeface="Times New Roman"/>
                          <a:cs typeface="Times New Roman"/>
                        </a:rPr>
                        <a:t>β</a:t>
                      </a:r>
                      <a:endParaRPr lang="en-US" sz="2000" dirty="0">
                        <a:solidFill>
                          <a:srgbClr val="000000"/>
                        </a:solidFill>
                        <a:effectLst/>
                        <a:latin typeface="Cambria" pitchFamily="18" charset="0"/>
                        <a:ea typeface="Times New Roman"/>
                        <a:cs typeface="Times New Roman"/>
                      </a:endParaRPr>
                    </a:p>
                  </a:txBody>
                  <a:tcPr marL="68580" marR="68580" marT="0" marB="0" anchor="ctr"/>
                </a:tc>
                <a:tc>
                  <a:txBody>
                    <a:bodyPr/>
                    <a:lstStyle/>
                    <a:p>
                      <a:pPr algn="ctr">
                        <a:spcAft>
                          <a:spcPts val="0"/>
                        </a:spcAft>
                      </a:pPr>
                      <a:r>
                        <a:rPr lang="el-GR" sz="2000" dirty="0" smtClean="0">
                          <a:solidFill>
                            <a:srgbClr val="000000"/>
                          </a:solidFill>
                          <a:effectLst/>
                          <a:latin typeface="+mn-lt"/>
                          <a:ea typeface="Times New Roman"/>
                          <a:cs typeface="Times New Roman"/>
                        </a:rPr>
                        <a:t>α</a:t>
                      </a:r>
                      <a:endParaRPr lang="en-US" sz="2000" dirty="0">
                        <a:solidFill>
                          <a:srgbClr val="000000"/>
                        </a:solidFill>
                        <a:effectLst/>
                        <a:latin typeface="Cambria" pitchFamily="18" charset="0"/>
                        <a:ea typeface="Times New Roman"/>
                        <a:cs typeface="Times New Roman"/>
                      </a:endParaRPr>
                    </a:p>
                  </a:txBody>
                  <a:tcPr marL="68580" marR="68580" marT="0" marB="0" anchor="ctr"/>
                </a:tc>
                <a:tc>
                  <a:txBody>
                    <a:bodyPr/>
                    <a:lstStyle/>
                    <a:p>
                      <a:pPr algn="ctr">
                        <a:spcAft>
                          <a:spcPts val="0"/>
                        </a:spcAft>
                      </a:pPr>
                      <a:r>
                        <a:rPr lang="el-GR" sz="2000" dirty="0" smtClean="0">
                          <a:solidFill>
                            <a:srgbClr val="000000"/>
                          </a:solidFill>
                          <a:effectLst/>
                          <a:latin typeface="+mn-lt"/>
                          <a:ea typeface="Times New Roman"/>
                          <a:cs typeface="Times New Roman"/>
                        </a:rPr>
                        <a:t>β</a:t>
                      </a:r>
                      <a:endParaRPr lang="en-US" sz="2000" dirty="0">
                        <a:solidFill>
                          <a:srgbClr val="000000"/>
                        </a:solidFill>
                        <a:effectLst/>
                        <a:latin typeface="Cambria" pitchFamily="18" charset="0"/>
                        <a:ea typeface="Times New Roman"/>
                        <a:cs typeface="Times New Roman"/>
                      </a:endParaRPr>
                    </a:p>
                  </a:txBody>
                  <a:tcPr marL="68580" marR="68580" marT="0" marB="0" anchor="ctr"/>
                </a:tc>
              </a:tr>
              <a:tr h="309464">
                <a:tc>
                  <a:txBody>
                    <a:bodyPr/>
                    <a:lstStyle/>
                    <a:p>
                      <a:pPr algn="ctr">
                        <a:spcAft>
                          <a:spcPts val="0"/>
                        </a:spcAft>
                      </a:pPr>
                      <a:r>
                        <a:rPr lang="en-US" sz="2000">
                          <a:effectLst/>
                          <a:latin typeface="Cambria" pitchFamily="18" charset="0"/>
                        </a:rPr>
                        <a:t>1</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6.8</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0.8</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4.8</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0.9</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7</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0.6</a:t>
                      </a:r>
                      <a:endParaRPr lang="en-US" sz="2000">
                        <a:solidFill>
                          <a:srgbClr val="000000"/>
                        </a:solidFill>
                        <a:effectLst/>
                        <a:latin typeface="Cambria" pitchFamily="18" charset="0"/>
                        <a:ea typeface="宋体"/>
                        <a:cs typeface="Times New Roman"/>
                      </a:endParaRPr>
                    </a:p>
                  </a:txBody>
                  <a:tcPr marL="68580" marR="68580" marT="0" marB="0" anchor="b"/>
                </a:tc>
              </a:tr>
              <a:tr h="309464">
                <a:tc>
                  <a:txBody>
                    <a:bodyPr/>
                    <a:lstStyle/>
                    <a:p>
                      <a:pPr algn="ctr">
                        <a:spcAft>
                          <a:spcPts val="0"/>
                        </a:spcAft>
                      </a:pPr>
                      <a:r>
                        <a:rPr lang="en-US" sz="2000">
                          <a:effectLst/>
                          <a:latin typeface="Cambria" pitchFamily="18" charset="0"/>
                        </a:rPr>
                        <a:t>2</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10</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0.6</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5</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0.8</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6</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0.65</a:t>
                      </a:r>
                      <a:endParaRPr lang="en-US" sz="2000">
                        <a:solidFill>
                          <a:srgbClr val="000000"/>
                        </a:solidFill>
                        <a:effectLst/>
                        <a:latin typeface="Cambria" pitchFamily="18" charset="0"/>
                        <a:ea typeface="宋体"/>
                        <a:cs typeface="Times New Roman"/>
                      </a:endParaRPr>
                    </a:p>
                  </a:txBody>
                  <a:tcPr marL="68580" marR="68580" marT="0" marB="0" anchor="b"/>
                </a:tc>
              </a:tr>
              <a:tr h="309464">
                <a:tc>
                  <a:txBody>
                    <a:bodyPr/>
                    <a:lstStyle/>
                    <a:p>
                      <a:pPr algn="ctr">
                        <a:spcAft>
                          <a:spcPts val="0"/>
                        </a:spcAft>
                      </a:pPr>
                      <a:r>
                        <a:rPr lang="en-US" sz="2000">
                          <a:effectLst/>
                          <a:latin typeface="Cambria" pitchFamily="18" charset="0"/>
                        </a:rPr>
                        <a:t>3</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12.5</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0.4</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21</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0.2</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5</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0.8</a:t>
                      </a:r>
                      <a:endParaRPr lang="en-US" sz="2000">
                        <a:solidFill>
                          <a:srgbClr val="000000"/>
                        </a:solidFill>
                        <a:effectLst/>
                        <a:latin typeface="Cambria" pitchFamily="18" charset="0"/>
                        <a:ea typeface="宋体"/>
                        <a:cs typeface="Times New Roman"/>
                      </a:endParaRPr>
                    </a:p>
                  </a:txBody>
                  <a:tcPr marL="68580" marR="68580" marT="0" marB="0" anchor="b"/>
                </a:tc>
              </a:tr>
              <a:tr h="309464">
                <a:tc>
                  <a:txBody>
                    <a:bodyPr/>
                    <a:lstStyle/>
                    <a:p>
                      <a:pPr algn="ctr">
                        <a:spcAft>
                          <a:spcPts val="0"/>
                        </a:spcAft>
                      </a:pPr>
                      <a:r>
                        <a:rPr lang="en-US" sz="2000">
                          <a:effectLst/>
                          <a:latin typeface="Cambria" pitchFamily="18" charset="0"/>
                        </a:rPr>
                        <a:t>4</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18</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0.4</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15.5</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0.3</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5.6</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0.8</a:t>
                      </a:r>
                      <a:endParaRPr lang="en-US" sz="2000">
                        <a:solidFill>
                          <a:srgbClr val="000000"/>
                        </a:solidFill>
                        <a:effectLst/>
                        <a:latin typeface="Cambria" pitchFamily="18" charset="0"/>
                        <a:ea typeface="宋体"/>
                        <a:cs typeface="Times New Roman"/>
                      </a:endParaRPr>
                    </a:p>
                  </a:txBody>
                  <a:tcPr marL="68580" marR="68580" marT="0" marB="0" anchor="b"/>
                </a:tc>
              </a:tr>
              <a:tr h="309464">
                <a:tc>
                  <a:txBody>
                    <a:bodyPr/>
                    <a:lstStyle/>
                    <a:p>
                      <a:pPr algn="ctr">
                        <a:spcAft>
                          <a:spcPts val="0"/>
                        </a:spcAft>
                      </a:pPr>
                      <a:r>
                        <a:rPr lang="en-US" sz="2000">
                          <a:effectLst/>
                          <a:latin typeface="Cambria" pitchFamily="18" charset="0"/>
                        </a:rPr>
                        <a:t>5</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6.8</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0.8</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4.8</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0.9</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7</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0.6</a:t>
                      </a:r>
                      <a:endParaRPr lang="en-US" sz="2000">
                        <a:solidFill>
                          <a:srgbClr val="000000"/>
                        </a:solidFill>
                        <a:effectLst/>
                        <a:latin typeface="Cambria" pitchFamily="18" charset="0"/>
                        <a:ea typeface="宋体"/>
                        <a:cs typeface="Times New Roman"/>
                      </a:endParaRPr>
                    </a:p>
                  </a:txBody>
                  <a:tcPr marL="68580" marR="68580" marT="0" marB="0" anchor="b"/>
                </a:tc>
              </a:tr>
              <a:tr h="309464">
                <a:tc>
                  <a:txBody>
                    <a:bodyPr/>
                    <a:lstStyle/>
                    <a:p>
                      <a:pPr algn="ctr">
                        <a:spcAft>
                          <a:spcPts val="0"/>
                        </a:spcAft>
                      </a:pPr>
                      <a:r>
                        <a:rPr lang="en-US" sz="2000">
                          <a:effectLst/>
                          <a:latin typeface="Cambria" pitchFamily="18" charset="0"/>
                        </a:rPr>
                        <a:t>6</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10</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0.6</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5</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a:effectLst/>
                          <a:latin typeface="Cambria" pitchFamily="18" charset="0"/>
                        </a:rPr>
                        <a:t>0.8</a:t>
                      </a:r>
                      <a:endParaRPr lang="en-US" sz="200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6</a:t>
                      </a:r>
                      <a:endParaRPr lang="en-US" sz="2000" dirty="0">
                        <a:solidFill>
                          <a:srgbClr val="000000"/>
                        </a:solidFill>
                        <a:effectLst/>
                        <a:latin typeface="Cambria" pitchFamily="18" charset="0"/>
                        <a:ea typeface="宋体"/>
                        <a:cs typeface="Times New Roman"/>
                      </a:endParaRPr>
                    </a:p>
                  </a:txBody>
                  <a:tcPr marL="68580" marR="68580" marT="0" marB="0" anchor="b"/>
                </a:tc>
                <a:tc>
                  <a:txBody>
                    <a:bodyPr/>
                    <a:lstStyle/>
                    <a:p>
                      <a:pPr algn="ctr">
                        <a:spcAft>
                          <a:spcPts val="0"/>
                        </a:spcAft>
                      </a:pPr>
                      <a:r>
                        <a:rPr lang="en-US" sz="2000" dirty="0">
                          <a:effectLst/>
                          <a:latin typeface="Cambria" pitchFamily="18" charset="0"/>
                        </a:rPr>
                        <a:t>0.65</a:t>
                      </a:r>
                      <a:endParaRPr lang="en-US" sz="2000" dirty="0">
                        <a:solidFill>
                          <a:srgbClr val="000000"/>
                        </a:solidFill>
                        <a:effectLst/>
                        <a:latin typeface="Cambria" pitchFamily="18" charset="0"/>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359199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Content Placeholder 28"/>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409547" y="1295400"/>
            <a:ext cx="6296053" cy="5435101"/>
          </a:xfrm>
        </p:spPr>
      </p:pic>
      <p:sp>
        <p:nvSpPr>
          <p:cNvPr id="15" name="Title 14"/>
          <p:cNvSpPr>
            <a:spLocks noGrp="1"/>
          </p:cNvSpPr>
          <p:nvPr>
            <p:ph type="title"/>
          </p:nvPr>
        </p:nvSpPr>
        <p:spPr/>
        <p:txBody>
          <a:bodyPr>
            <a:normAutofit fontScale="90000"/>
          </a:bodyPr>
          <a:lstStyle/>
          <a:p>
            <a:r>
              <a:rPr lang="en-US" dirty="0"/>
              <a:t>Results - Depart from node 2 at </a:t>
            </a:r>
            <a:r>
              <a:rPr lang="en-US" dirty="0" smtClean="0"/>
              <a:t>11:55</a:t>
            </a:r>
            <a:endParaRPr lang="en-US" dirty="0"/>
          </a:p>
        </p:txBody>
      </p:sp>
      <p:sp>
        <p:nvSpPr>
          <p:cNvPr id="16" name="TextBox 15"/>
          <p:cNvSpPr txBox="1"/>
          <p:nvPr/>
        </p:nvSpPr>
        <p:spPr>
          <a:xfrm>
            <a:off x="2114245" y="1066800"/>
            <a:ext cx="3448355" cy="515985"/>
          </a:xfrm>
          <a:prstGeom prst="rect">
            <a:avLst/>
          </a:prstGeom>
          <a:noFill/>
        </p:spPr>
        <p:txBody>
          <a:bodyPr wrap="square" rtlCol="0">
            <a:spAutoFit/>
          </a:bodyPr>
          <a:lstStyle/>
          <a:p>
            <a:r>
              <a:rPr lang="en-US" sz="2400" dirty="0">
                <a:latin typeface="Cambria" pitchFamily="18" charset="0"/>
              </a:rPr>
              <a:t>Reliabilities for each </a:t>
            </a:r>
            <a:r>
              <a:rPr lang="en-US" sz="2400" dirty="0" smtClean="0">
                <a:latin typeface="Cambria" pitchFamily="18" charset="0"/>
              </a:rPr>
              <a:t>link</a:t>
            </a:r>
            <a:endParaRPr lang="en-US" sz="2400" dirty="0">
              <a:latin typeface="Cambria" pitchFamily="18" charset="0"/>
            </a:endParaRPr>
          </a:p>
        </p:txBody>
      </p:sp>
      <p:grpSp>
        <p:nvGrpSpPr>
          <p:cNvPr id="30" name="Group 29"/>
          <p:cNvGrpSpPr/>
          <p:nvPr/>
        </p:nvGrpSpPr>
        <p:grpSpPr>
          <a:xfrm>
            <a:off x="3201007" y="1676400"/>
            <a:ext cx="2694940" cy="4450267"/>
            <a:chOff x="3201007" y="1676400"/>
            <a:chExt cx="2694940" cy="4450267"/>
          </a:xfrm>
        </p:grpSpPr>
        <p:sp>
          <p:nvSpPr>
            <p:cNvPr id="17" name="Text Box 770"/>
            <p:cNvSpPr txBox="1"/>
            <p:nvPr/>
          </p:nvSpPr>
          <p:spPr>
            <a:xfrm>
              <a:off x="3201007" y="2388422"/>
              <a:ext cx="1699895" cy="63436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sz="1200" dirty="0">
                  <a:effectLst/>
                  <a:latin typeface="Cambria" pitchFamily="18" charset="0"/>
                  <a:ea typeface="宋体"/>
                  <a:cs typeface="Times New Roman"/>
                </a:rPr>
                <a:t>R=1 for link 4; 0.9999 for link 5, and 0.9998 for link 6.</a:t>
              </a:r>
            </a:p>
          </p:txBody>
        </p:sp>
        <p:cxnSp>
          <p:nvCxnSpPr>
            <p:cNvPr id="18" name="Straight Arrow Connector 17"/>
            <p:cNvCxnSpPr/>
            <p:nvPr/>
          </p:nvCxnSpPr>
          <p:spPr>
            <a:xfrm flipV="1">
              <a:off x="3875377" y="1792792"/>
              <a:ext cx="150495" cy="5880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 Box 772"/>
            <p:cNvSpPr txBox="1"/>
            <p:nvPr/>
          </p:nvSpPr>
          <p:spPr>
            <a:xfrm>
              <a:off x="4182717" y="5320217"/>
              <a:ext cx="1713230" cy="5003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sz="1200" dirty="0">
                  <a:effectLst/>
                  <a:latin typeface="Cambria" pitchFamily="18" charset="0"/>
                  <a:ea typeface="宋体"/>
                  <a:cs typeface="Times New Roman"/>
                </a:rPr>
                <a:t>The travel time budget is 17 </a:t>
              </a:r>
              <a:r>
                <a:rPr lang="en-US" sz="1200" dirty="0" smtClean="0">
                  <a:effectLst/>
                  <a:latin typeface="Cambria" pitchFamily="18" charset="0"/>
                  <a:ea typeface="宋体"/>
                  <a:cs typeface="Times New Roman"/>
                </a:rPr>
                <a:t>minutes.</a:t>
              </a:r>
              <a:endParaRPr lang="en-US" sz="1200" dirty="0">
                <a:effectLst/>
                <a:latin typeface="Cambria" pitchFamily="18" charset="0"/>
                <a:ea typeface="宋体"/>
                <a:cs typeface="Times New Roman"/>
              </a:endParaRPr>
            </a:p>
          </p:txBody>
        </p:sp>
        <p:cxnSp>
          <p:nvCxnSpPr>
            <p:cNvPr id="20" name="Straight Arrow Connector 19"/>
            <p:cNvCxnSpPr/>
            <p:nvPr/>
          </p:nvCxnSpPr>
          <p:spPr>
            <a:xfrm flipH="1">
              <a:off x="4062702" y="5819327"/>
              <a:ext cx="135890" cy="3073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045057" y="1676400"/>
              <a:ext cx="0" cy="4420807"/>
            </a:xfrm>
            <a:prstGeom prst="line">
              <a:avLst/>
            </a:prstGeom>
            <a:ln w="9525">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24" name="TextBox 23"/>
          <p:cNvSpPr txBox="1"/>
          <p:nvPr/>
        </p:nvSpPr>
        <p:spPr>
          <a:xfrm>
            <a:off x="6248400" y="3577114"/>
            <a:ext cx="2667000" cy="1147286"/>
          </a:xfrm>
          <a:prstGeom prst="rect">
            <a:avLst/>
          </a:prstGeom>
          <a:ln>
            <a:noFill/>
          </a:ln>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algn="just">
              <a:spcAft>
                <a:spcPts val="0"/>
              </a:spcAft>
              <a:defRPr>
                <a:solidFill>
                  <a:schemeClr val="dk1"/>
                </a:solidFill>
                <a:effectLst/>
                <a:latin typeface="Cambria" pitchFamily="18" charset="0"/>
                <a:ea typeface="宋体"/>
                <a:cs typeface="Times New Roman"/>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l">
              <a:lnSpc>
                <a:spcPct val="120000"/>
              </a:lnSpc>
            </a:pPr>
            <a:r>
              <a:rPr lang="en-US" b="1" dirty="0"/>
              <a:t>Link 4 </a:t>
            </a:r>
            <a:r>
              <a:rPr lang="en-US" dirty="0"/>
              <a:t>with the highest reliability is chosen </a:t>
            </a:r>
            <a:r>
              <a:rPr lang="en-US" dirty="0" smtClean="0"/>
              <a:t>as</a:t>
            </a:r>
          </a:p>
          <a:p>
            <a:pPr algn="l">
              <a:lnSpc>
                <a:spcPct val="120000"/>
              </a:lnSpc>
            </a:pPr>
            <a:r>
              <a:rPr lang="en-US" b="1" dirty="0" smtClean="0"/>
              <a:t>benchmark alternative</a:t>
            </a:r>
          </a:p>
        </p:txBody>
      </p:sp>
      <p:sp>
        <p:nvSpPr>
          <p:cNvPr id="12" name="TextBox 11"/>
          <p:cNvSpPr txBox="1"/>
          <p:nvPr/>
        </p:nvSpPr>
        <p:spPr>
          <a:xfrm>
            <a:off x="6248400" y="1648061"/>
            <a:ext cx="2667000" cy="1374725"/>
          </a:xfrm>
          <a:prstGeom prst="rect">
            <a:avLst/>
          </a:prstGeom>
          <a:ln>
            <a:noFill/>
          </a:ln>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algn="just">
              <a:spcAft>
                <a:spcPts val="0"/>
              </a:spcAft>
              <a:defRPr>
                <a:solidFill>
                  <a:schemeClr val="dk1"/>
                </a:solidFill>
                <a:effectLst/>
                <a:latin typeface="Cambria" pitchFamily="18" charset="0"/>
                <a:ea typeface="宋体"/>
                <a:cs typeface="Times New Roman"/>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l">
              <a:spcAft>
                <a:spcPts val="600"/>
              </a:spcAft>
            </a:pPr>
            <a:r>
              <a:rPr lang="en-US" b="1" dirty="0" smtClean="0"/>
              <a:t>Feasible set:</a:t>
            </a:r>
          </a:p>
          <a:p>
            <a:pPr algn="l">
              <a:spcAft>
                <a:spcPts val="600"/>
              </a:spcAft>
            </a:pPr>
            <a:r>
              <a:rPr lang="en-US" dirty="0" smtClean="0"/>
              <a:t>{link 4, link 5, link 6}</a:t>
            </a:r>
          </a:p>
          <a:p>
            <a:pPr algn="l">
              <a:spcAft>
                <a:spcPts val="600"/>
              </a:spcAft>
            </a:pPr>
            <a:r>
              <a:rPr lang="en-US" b="1" dirty="0" smtClean="0"/>
              <a:t>Travel budget </a:t>
            </a:r>
            <a:r>
              <a:rPr lang="en-US" b="1" i="1" dirty="0" smtClean="0"/>
              <a:t>b</a:t>
            </a:r>
            <a:r>
              <a:rPr lang="en-US" dirty="0" smtClean="0"/>
              <a:t>:</a:t>
            </a:r>
          </a:p>
          <a:p>
            <a:pPr algn="l">
              <a:spcAft>
                <a:spcPts val="600"/>
              </a:spcAft>
            </a:pPr>
            <a:r>
              <a:rPr lang="en-US" dirty="0" smtClean="0"/>
              <a:t>17 minutes</a:t>
            </a:r>
          </a:p>
        </p:txBody>
      </p:sp>
    </p:spTree>
    <p:extLst>
      <p:ext uri="{BB962C8B-B14F-4D97-AF65-F5344CB8AC3E}">
        <p14:creationId xmlns:p14="http://schemas.microsoft.com/office/powerpoint/2010/main" val="635255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Results - Depart from node 2 at 11:55</a:t>
            </a:r>
          </a:p>
        </p:txBody>
      </p:sp>
      <p:pic>
        <p:nvPicPr>
          <p:cNvPr id="10" name="Content Placeholder 9"/>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409547" y="1194299"/>
            <a:ext cx="6296053" cy="5435101"/>
          </a:xfrm>
        </p:spPr>
      </p:pic>
      <p:sp>
        <p:nvSpPr>
          <p:cNvPr id="9" name="TextBox 8"/>
          <p:cNvSpPr txBox="1"/>
          <p:nvPr/>
        </p:nvSpPr>
        <p:spPr>
          <a:xfrm>
            <a:off x="2198370" y="1020580"/>
            <a:ext cx="3604260" cy="461665"/>
          </a:xfrm>
          <a:prstGeom prst="rect">
            <a:avLst/>
          </a:prstGeom>
          <a:noFill/>
        </p:spPr>
        <p:txBody>
          <a:bodyPr wrap="square" rtlCol="0">
            <a:spAutoFit/>
          </a:bodyPr>
          <a:lstStyle/>
          <a:p>
            <a:r>
              <a:rPr lang="en-US" sz="2400" dirty="0">
                <a:latin typeface="Cambria" pitchFamily="18" charset="0"/>
              </a:rPr>
              <a:t>Integral of </a:t>
            </a:r>
            <a:r>
              <a:rPr lang="en-US" sz="2400" dirty="0" smtClean="0">
                <a:latin typeface="Cambria" pitchFamily="18" charset="0"/>
              </a:rPr>
              <a:t>reliability</a:t>
            </a:r>
            <a:endParaRPr lang="en-US" sz="2400" dirty="0">
              <a:latin typeface="Cambria" pitchFamily="18" charset="0"/>
            </a:endParaRPr>
          </a:p>
        </p:txBody>
      </p:sp>
      <p:sp>
        <p:nvSpPr>
          <p:cNvPr id="14" name="Text Box 775"/>
          <p:cNvSpPr txBox="1"/>
          <p:nvPr/>
        </p:nvSpPr>
        <p:spPr>
          <a:xfrm>
            <a:off x="6248400" y="1600200"/>
            <a:ext cx="2549525" cy="2347737"/>
          </a:xfrm>
          <a:prstGeom prst="rect">
            <a:avLst/>
          </a:prstGeom>
          <a:ln>
            <a:noFill/>
          </a:ln>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dirty="0">
                <a:effectLst/>
                <a:latin typeface="Cambria" pitchFamily="18" charset="0"/>
                <a:ea typeface="宋体"/>
                <a:cs typeface="Times New Roman"/>
              </a:rPr>
              <a:t>The curve for </a:t>
            </a:r>
            <a:r>
              <a:rPr lang="en-US" b="1" dirty="0">
                <a:effectLst/>
                <a:latin typeface="Cambria" pitchFamily="18" charset="0"/>
                <a:ea typeface="宋体"/>
                <a:cs typeface="Times New Roman"/>
              </a:rPr>
              <a:t>link 4</a:t>
            </a:r>
            <a:r>
              <a:rPr lang="en-US" dirty="0">
                <a:effectLst/>
                <a:latin typeface="Cambria" pitchFamily="18" charset="0"/>
                <a:ea typeface="宋体"/>
                <a:cs typeface="Times New Roman"/>
              </a:rPr>
              <a:t> (the benchmark) always lies under the other two, so it is dominated by link 5 and link 6</a:t>
            </a:r>
            <a:r>
              <a:rPr lang="en-US" dirty="0" smtClean="0">
                <a:effectLst/>
                <a:latin typeface="Cambria" pitchFamily="18" charset="0"/>
                <a:ea typeface="宋体"/>
                <a:cs typeface="Times New Roman"/>
              </a:rPr>
              <a:t>. </a:t>
            </a:r>
          </a:p>
          <a:p>
            <a:pPr algn="just">
              <a:spcAft>
                <a:spcPts val="0"/>
              </a:spcAft>
            </a:pPr>
            <a:r>
              <a:rPr lang="en-US" dirty="0" smtClean="0">
                <a:effectLst/>
                <a:latin typeface="Cambria" pitchFamily="18" charset="0"/>
                <a:ea typeface="宋体"/>
                <a:cs typeface="Times New Roman"/>
              </a:rPr>
              <a:t>Thus, the </a:t>
            </a:r>
            <a:r>
              <a:rPr lang="en-US" b="1" dirty="0" smtClean="0">
                <a:effectLst/>
                <a:latin typeface="Cambria" pitchFamily="18" charset="0"/>
                <a:ea typeface="宋体"/>
                <a:cs typeface="Times New Roman"/>
              </a:rPr>
              <a:t>admissible set </a:t>
            </a:r>
            <a:r>
              <a:rPr lang="en-US" dirty="0" smtClean="0">
                <a:effectLst/>
                <a:latin typeface="Cambria" pitchFamily="18" charset="0"/>
                <a:ea typeface="宋体"/>
                <a:cs typeface="Times New Roman"/>
              </a:rPr>
              <a:t>has two entries, link 5 and 6.</a:t>
            </a:r>
          </a:p>
        </p:txBody>
      </p:sp>
      <p:sp>
        <p:nvSpPr>
          <p:cNvPr id="11" name="TextBox 10"/>
          <p:cNvSpPr txBox="1"/>
          <p:nvPr/>
        </p:nvSpPr>
        <p:spPr>
          <a:xfrm>
            <a:off x="6248399" y="4953983"/>
            <a:ext cx="2549525" cy="646331"/>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just">
              <a:spcAft>
                <a:spcPts val="0"/>
              </a:spcAft>
            </a:pPr>
            <a:r>
              <a:rPr lang="en-US" dirty="0" smtClean="0">
                <a:latin typeface="Cambria" pitchFamily="18" charset="0"/>
                <a:ea typeface="宋体"/>
                <a:cs typeface="Times New Roman"/>
              </a:rPr>
              <a:t>Update the feasible set to be {link 5, link 6}</a:t>
            </a:r>
            <a:endParaRPr lang="en-US" dirty="0">
              <a:latin typeface="Cambria" pitchFamily="18" charset="0"/>
              <a:ea typeface="宋体"/>
              <a:cs typeface="Times New Roman"/>
            </a:endParaRPr>
          </a:p>
        </p:txBody>
      </p:sp>
      <p:cxnSp>
        <p:nvCxnSpPr>
          <p:cNvPr id="3" name="Straight Arrow Connector 2"/>
          <p:cNvCxnSpPr>
            <a:stCxn id="14" idx="2"/>
            <a:endCxn id="11" idx="0"/>
          </p:cNvCxnSpPr>
          <p:nvPr/>
        </p:nvCxnSpPr>
        <p:spPr>
          <a:xfrm flipH="1">
            <a:off x="7523162" y="3947937"/>
            <a:ext cx="1" cy="10060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989788" y="4247862"/>
            <a:ext cx="1115644" cy="369332"/>
          </a:xfrm>
          <a:prstGeom prst="rect">
            <a:avLst/>
          </a:prstGeom>
          <a:solidFill>
            <a:schemeClr val="bg1"/>
          </a:solidFill>
        </p:spPr>
        <p:txBody>
          <a:bodyPr wrap="square" rtlCol="0">
            <a:spAutoFit/>
          </a:bodyPr>
          <a:lstStyle/>
          <a:p>
            <a:pPr algn="ctr"/>
            <a:r>
              <a:rPr lang="en-US" dirty="0" smtClean="0">
                <a:latin typeface="Cambria" pitchFamily="18" charset="0"/>
              </a:rPr>
              <a:t>Update</a:t>
            </a:r>
            <a:endParaRPr lang="en-US" dirty="0">
              <a:latin typeface="Cambria" pitchFamily="18" charset="0"/>
            </a:endParaRPr>
          </a:p>
        </p:txBody>
      </p:sp>
      <p:sp>
        <p:nvSpPr>
          <p:cNvPr id="2" name="TextBox 1"/>
          <p:cNvSpPr txBox="1"/>
          <p:nvPr/>
        </p:nvSpPr>
        <p:spPr>
          <a:xfrm>
            <a:off x="1669882" y="3276600"/>
            <a:ext cx="997118" cy="400110"/>
          </a:xfrm>
          <a:prstGeom prst="rect">
            <a:avLst/>
          </a:prstGeom>
          <a:noFill/>
        </p:spPr>
        <p:txBody>
          <a:bodyPr wrap="square" rtlCol="0">
            <a:spAutoFit/>
          </a:bodyPr>
          <a:lstStyle/>
          <a:p>
            <a:pPr algn="ctr"/>
            <a:r>
              <a:rPr lang="en-US" sz="2000" b="1" dirty="0" smtClean="0">
                <a:latin typeface="Cambria" pitchFamily="18" charset="0"/>
              </a:rPr>
              <a:t>Link 6</a:t>
            </a:r>
            <a:endParaRPr lang="en-US" sz="2000" b="1" dirty="0">
              <a:latin typeface="Cambria" pitchFamily="18" charset="0"/>
            </a:endParaRPr>
          </a:p>
        </p:txBody>
      </p:sp>
      <p:sp>
        <p:nvSpPr>
          <p:cNvPr id="13" name="TextBox 12"/>
          <p:cNvSpPr txBox="1"/>
          <p:nvPr/>
        </p:nvSpPr>
        <p:spPr>
          <a:xfrm>
            <a:off x="2514600" y="5600314"/>
            <a:ext cx="997118" cy="400110"/>
          </a:xfrm>
          <a:prstGeom prst="rect">
            <a:avLst/>
          </a:prstGeom>
          <a:noFill/>
        </p:spPr>
        <p:txBody>
          <a:bodyPr wrap="square" rtlCol="0">
            <a:spAutoFit/>
          </a:bodyPr>
          <a:lstStyle/>
          <a:p>
            <a:pPr algn="ctr"/>
            <a:r>
              <a:rPr lang="en-US" sz="2000" b="1" dirty="0" smtClean="0">
                <a:latin typeface="Cambria" pitchFamily="18" charset="0"/>
              </a:rPr>
              <a:t>Link 4</a:t>
            </a:r>
            <a:endParaRPr lang="en-US" sz="2000" b="1" dirty="0">
              <a:latin typeface="Cambria" pitchFamily="18" charset="0"/>
            </a:endParaRPr>
          </a:p>
        </p:txBody>
      </p:sp>
      <p:cxnSp>
        <p:nvCxnSpPr>
          <p:cNvPr id="7" name="Straight Arrow Connector 6"/>
          <p:cNvCxnSpPr>
            <a:stCxn id="2" idx="2"/>
          </p:cNvCxnSpPr>
          <p:nvPr/>
        </p:nvCxnSpPr>
        <p:spPr>
          <a:xfrm>
            <a:off x="2168441" y="3676710"/>
            <a:ext cx="498559" cy="684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3" idx="0"/>
          </p:cNvCxnSpPr>
          <p:nvPr/>
        </p:nvCxnSpPr>
        <p:spPr>
          <a:xfrm flipH="1" flipV="1">
            <a:off x="2514600" y="5105400"/>
            <a:ext cx="498559" cy="4949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73048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Content Placeholder 28"/>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409547" y="1295400"/>
            <a:ext cx="6296053" cy="5435101"/>
          </a:xfrm>
        </p:spPr>
      </p:pic>
      <p:sp>
        <p:nvSpPr>
          <p:cNvPr id="15" name="Title 14"/>
          <p:cNvSpPr>
            <a:spLocks noGrp="1"/>
          </p:cNvSpPr>
          <p:nvPr>
            <p:ph type="title"/>
          </p:nvPr>
        </p:nvSpPr>
        <p:spPr/>
        <p:txBody>
          <a:bodyPr>
            <a:normAutofit fontScale="90000"/>
          </a:bodyPr>
          <a:lstStyle/>
          <a:p>
            <a:r>
              <a:rPr lang="en-US" dirty="0"/>
              <a:t>Results - Depart from node 2 at </a:t>
            </a:r>
            <a:r>
              <a:rPr lang="en-US" dirty="0" smtClean="0"/>
              <a:t>11:55</a:t>
            </a:r>
            <a:endParaRPr lang="en-US" dirty="0"/>
          </a:p>
        </p:txBody>
      </p:sp>
      <p:sp>
        <p:nvSpPr>
          <p:cNvPr id="16" name="TextBox 15"/>
          <p:cNvSpPr txBox="1"/>
          <p:nvPr/>
        </p:nvSpPr>
        <p:spPr>
          <a:xfrm>
            <a:off x="2114245" y="1066800"/>
            <a:ext cx="3448355" cy="515985"/>
          </a:xfrm>
          <a:prstGeom prst="rect">
            <a:avLst/>
          </a:prstGeom>
          <a:noFill/>
        </p:spPr>
        <p:txBody>
          <a:bodyPr wrap="square" rtlCol="0">
            <a:spAutoFit/>
          </a:bodyPr>
          <a:lstStyle/>
          <a:p>
            <a:r>
              <a:rPr lang="en-US" sz="2400" dirty="0">
                <a:latin typeface="Cambria" pitchFamily="18" charset="0"/>
              </a:rPr>
              <a:t>Reliabilities for each </a:t>
            </a:r>
            <a:r>
              <a:rPr lang="en-US" sz="2400" dirty="0" smtClean="0">
                <a:latin typeface="Cambria" pitchFamily="18" charset="0"/>
              </a:rPr>
              <a:t>link</a:t>
            </a:r>
            <a:endParaRPr lang="en-US" sz="2400" dirty="0">
              <a:latin typeface="Cambria" pitchFamily="18" charset="0"/>
            </a:endParaRPr>
          </a:p>
        </p:txBody>
      </p:sp>
      <p:grpSp>
        <p:nvGrpSpPr>
          <p:cNvPr id="30" name="Group 29"/>
          <p:cNvGrpSpPr/>
          <p:nvPr/>
        </p:nvGrpSpPr>
        <p:grpSpPr>
          <a:xfrm>
            <a:off x="3201007" y="1676400"/>
            <a:ext cx="2694940" cy="4450267"/>
            <a:chOff x="3201007" y="1676400"/>
            <a:chExt cx="2694940" cy="4450267"/>
          </a:xfrm>
        </p:grpSpPr>
        <p:sp>
          <p:nvSpPr>
            <p:cNvPr id="17" name="Text Box 770"/>
            <p:cNvSpPr txBox="1"/>
            <p:nvPr/>
          </p:nvSpPr>
          <p:spPr>
            <a:xfrm>
              <a:off x="3201007" y="2388422"/>
              <a:ext cx="1699895" cy="63436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sz="1200" dirty="0" smtClean="0">
                  <a:effectLst/>
                  <a:latin typeface="Cambria" pitchFamily="18" charset="0"/>
                  <a:ea typeface="宋体"/>
                  <a:cs typeface="Times New Roman"/>
                </a:rPr>
                <a:t>R=0.9999 </a:t>
              </a:r>
              <a:r>
                <a:rPr lang="en-US" sz="1200" dirty="0">
                  <a:effectLst/>
                  <a:latin typeface="Cambria" pitchFamily="18" charset="0"/>
                  <a:ea typeface="宋体"/>
                  <a:cs typeface="Times New Roman"/>
                </a:rPr>
                <a:t>for link 5, and 0.9998 for link 6.</a:t>
              </a:r>
            </a:p>
          </p:txBody>
        </p:sp>
        <p:cxnSp>
          <p:nvCxnSpPr>
            <p:cNvPr id="18" name="Straight Arrow Connector 17"/>
            <p:cNvCxnSpPr/>
            <p:nvPr/>
          </p:nvCxnSpPr>
          <p:spPr>
            <a:xfrm flipV="1">
              <a:off x="3875377" y="1792792"/>
              <a:ext cx="150495" cy="5880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 Box 772"/>
            <p:cNvSpPr txBox="1"/>
            <p:nvPr/>
          </p:nvSpPr>
          <p:spPr>
            <a:xfrm>
              <a:off x="4182717" y="5320217"/>
              <a:ext cx="1713230" cy="5003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US" sz="1200" dirty="0">
                  <a:effectLst/>
                  <a:latin typeface="Times New Roman"/>
                  <a:ea typeface="宋体"/>
                  <a:cs typeface="Times New Roman"/>
                </a:rPr>
                <a:t>The travel time budget is 17 </a:t>
              </a:r>
              <a:r>
                <a:rPr lang="en-US" sz="1200" dirty="0" smtClean="0">
                  <a:effectLst/>
                  <a:latin typeface="Times New Roman"/>
                  <a:ea typeface="宋体"/>
                  <a:cs typeface="Times New Roman"/>
                </a:rPr>
                <a:t>minutes.</a:t>
              </a:r>
              <a:endParaRPr lang="en-US" sz="1200" dirty="0">
                <a:effectLst/>
                <a:latin typeface="Times New Roman"/>
                <a:ea typeface="宋体"/>
                <a:cs typeface="Times New Roman"/>
              </a:endParaRPr>
            </a:p>
          </p:txBody>
        </p:sp>
        <p:cxnSp>
          <p:nvCxnSpPr>
            <p:cNvPr id="20" name="Straight Arrow Connector 19"/>
            <p:cNvCxnSpPr/>
            <p:nvPr/>
          </p:nvCxnSpPr>
          <p:spPr>
            <a:xfrm flipH="1">
              <a:off x="4062702" y="5819327"/>
              <a:ext cx="135890" cy="3073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045057" y="1676400"/>
              <a:ext cx="0" cy="4420807"/>
            </a:xfrm>
            <a:prstGeom prst="line">
              <a:avLst/>
            </a:prstGeom>
            <a:ln w="9525">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230007" y="4038600"/>
            <a:ext cx="2549525" cy="923330"/>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just">
              <a:spcAft>
                <a:spcPts val="0"/>
              </a:spcAft>
            </a:pPr>
            <a:r>
              <a:rPr lang="en-US" dirty="0" smtClean="0">
                <a:latin typeface="Cambria" pitchFamily="18" charset="0"/>
                <a:ea typeface="宋体"/>
                <a:cs typeface="Times New Roman"/>
              </a:rPr>
              <a:t>Within the new feasible set, the </a:t>
            </a:r>
            <a:r>
              <a:rPr lang="en-US" b="1" dirty="0" smtClean="0">
                <a:latin typeface="Cambria" pitchFamily="18" charset="0"/>
                <a:ea typeface="宋体"/>
                <a:cs typeface="Times New Roman"/>
              </a:rPr>
              <a:t>updated</a:t>
            </a:r>
            <a:r>
              <a:rPr lang="en-US" dirty="0" smtClean="0">
                <a:latin typeface="Cambria" pitchFamily="18" charset="0"/>
                <a:ea typeface="宋体"/>
                <a:cs typeface="Times New Roman"/>
              </a:rPr>
              <a:t> </a:t>
            </a:r>
            <a:r>
              <a:rPr lang="en-US" b="1" dirty="0" smtClean="0">
                <a:latin typeface="Cambria" pitchFamily="18" charset="0"/>
                <a:ea typeface="宋体"/>
                <a:cs typeface="Times New Roman"/>
              </a:rPr>
              <a:t>benchmark </a:t>
            </a:r>
            <a:r>
              <a:rPr lang="en-US" dirty="0" smtClean="0">
                <a:latin typeface="Cambria" pitchFamily="18" charset="0"/>
                <a:ea typeface="宋体"/>
                <a:cs typeface="Times New Roman"/>
              </a:rPr>
              <a:t>is</a:t>
            </a:r>
            <a:r>
              <a:rPr lang="en-US" b="1" dirty="0" smtClean="0">
                <a:latin typeface="Cambria" pitchFamily="18" charset="0"/>
                <a:ea typeface="宋体"/>
                <a:cs typeface="Times New Roman"/>
              </a:rPr>
              <a:t> link 5</a:t>
            </a:r>
            <a:endParaRPr lang="en-US" b="1" dirty="0">
              <a:latin typeface="Cambria" pitchFamily="18" charset="0"/>
              <a:ea typeface="宋体"/>
              <a:cs typeface="Times New Roman"/>
            </a:endParaRPr>
          </a:p>
        </p:txBody>
      </p:sp>
      <p:sp>
        <p:nvSpPr>
          <p:cNvPr id="22" name="TextBox 21"/>
          <p:cNvSpPr txBox="1"/>
          <p:nvPr/>
        </p:nvSpPr>
        <p:spPr>
          <a:xfrm>
            <a:off x="6230007" y="1648061"/>
            <a:ext cx="2549525" cy="1374725"/>
          </a:xfrm>
          <a:prstGeom prst="rect">
            <a:avLst/>
          </a:prstGeom>
          <a:ln>
            <a:noFill/>
          </a:ln>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algn="just">
              <a:spcAft>
                <a:spcPts val="0"/>
              </a:spcAft>
              <a:defRPr>
                <a:solidFill>
                  <a:schemeClr val="dk1"/>
                </a:solidFill>
                <a:effectLst/>
                <a:latin typeface="Cambria" pitchFamily="18" charset="0"/>
                <a:ea typeface="宋体"/>
                <a:cs typeface="Times New Roman"/>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l">
              <a:spcAft>
                <a:spcPts val="600"/>
              </a:spcAft>
            </a:pPr>
            <a:r>
              <a:rPr lang="en-US" b="1" dirty="0" smtClean="0"/>
              <a:t>Feasible set:</a:t>
            </a:r>
          </a:p>
          <a:p>
            <a:pPr algn="l">
              <a:spcAft>
                <a:spcPts val="600"/>
              </a:spcAft>
            </a:pPr>
            <a:r>
              <a:rPr lang="en-US" dirty="0" smtClean="0"/>
              <a:t>{link 5, link 6}</a:t>
            </a:r>
          </a:p>
          <a:p>
            <a:pPr algn="l">
              <a:spcAft>
                <a:spcPts val="600"/>
              </a:spcAft>
            </a:pPr>
            <a:r>
              <a:rPr lang="en-US" b="1" dirty="0" smtClean="0"/>
              <a:t>Travel budget </a:t>
            </a:r>
            <a:r>
              <a:rPr lang="en-US" b="1" i="1" dirty="0" smtClean="0"/>
              <a:t>b</a:t>
            </a:r>
            <a:r>
              <a:rPr lang="en-US" dirty="0" smtClean="0"/>
              <a:t>:</a:t>
            </a:r>
          </a:p>
          <a:p>
            <a:pPr algn="l">
              <a:spcAft>
                <a:spcPts val="600"/>
              </a:spcAft>
            </a:pPr>
            <a:r>
              <a:rPr lang="en-US" dirty="0" smtClean="0"/>
              <a:t>17 minutes</a:t>
            </a:r>
          </a:p>
        </p:txBody>
      </p:sp>
    </p:spTree>
    <p:extLst>
      <p:ext uri="{BB962C8B-B14F-4D97-AF65-F5344CB8AC3E}">
        <p14:creationId xmlns:p14="http://schemas.microsoft.com/office/powerpoint/2010/main" val="1006161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Results - Depart from node 2 at 11:55</a:t>
            </a:r>
          </a:p>
        </p:txBody>
      </p:sp>
      <p:pic>
        <p:nvPicPr>
          <p:cNvPr id="10" name="Content Placeholder 9"/>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409547" y="1194299"/>
            <a:ext cx="6296053" cy="5435101"/>
          </a:xfrm>
        </p:spPr>
      </p:pic>
      <p:sp>
        <p:nvSpPr>
          <p:cNvPr id="9" name="TextBox 8"/>
          <p:cNvSpPr txBox="1"/>
          <p:nvPr/>
        </p:nvSpPr>
        <p:spPr>
          <a:xfrm>
            <a:off x="2198370" y="1020580"/>
            <a:ext cx="3604260" cy="461665"/>
          </a:xfrm>
          <a:prstGeom prst="rect">
            <a:avLst/>
          </a:prstGeom>
          <a:noFill/>
        </p:spPr>
        <p:txBody>
          <a:bodyPr wrap="square" rtlCol="0">
            <a:spAutoFit/>
          </a:bodyPr>
          <a:lstStyle/>
          <a:p>
            <a:r>
              <a:rPr lang="en-US" sz="2400" dirty="0">
                <a:latin typeface="Cambria" pitchFamily="18" charset="0"/>
              </a:rPr>
              <a:t>Integral of </a:t>
            </a:r>
            <a:r>
              <a:rPr lang="en-US" sz="2400" dirty="0" smtClean="0">
                <a:latin typeface="Cambria" pitchFamily="18" charset="0"/>
              </a:rPr>
              <a:t>reliability</a:t>
            </a:r>
            <a:endParaRPr lang="en-US" sz="2400" dirty="0">
              <a:latin typeface="Cambria" pitchFamily="18" charset="0"/>
            </a:endParaRPr>
          </a:p>
        </p:txBody>
      </p:sp>
      <p:sp>
        <p:nvSpPr>
          <p:cNvPr id="12" name="TextBox 11"/>
          <p:cNvSpPr txBox="1"/>
          <p:nvPr/>
        </p:nvSpPr>
        <p:spPr>
          <a:xfrm>
            <a:off x="6230007" y="1600200"/>
            <a:ext cx="2549525" cy="2031325"/>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just"/>
            <a:r>
              <a:rPr lang="en-US" dirty="0">
                <a:latin typeface="Cambria" pitchFamily="18" charset="0"/>
                <a:ea typeface="宋体"/>
                <a:cs typeface="Times New Roman"/>
              </a:rPr>
              <a:t>T</a:t>
            </a:r>
            <a:r>
              <a:rPr lang="en-US" dirty="0" smtClean="0">
                <a:latin typeface="Cambria" pitchFamily="18" charset="0"/>
                <a:ea typeface="宋体"/>
                <a:cs typeface="Times New Roman"/>
              </a:rPr>
              <a:t>he </a:t>
            </a:r>
            <a:r>
              <a:rPr lang="en-US" dirty="0">
                <a:latin typeface="Cambria" pitchFamily="18" charset="0"/>
                <a:ea typeface="宋体"/>
                <a:cs typeface="Times New Roman"/>
              </a:rPr>
              <a:t>curve for link 6 is always above that for link 5, which means link 6 dominates link 5</a:t>
            </a:r>
            <a:r>
              <a:rPr lang="en-US" dirty="0" smtClean="0">
                <a:latin typeface="Cambria" pitchFamily="18" charset="0"/>
                <a:ea typeface="宋体"/>
                <a:cs typeface="Times New Roman"/>
              </a:rPr>
              <a:t>.</a:t>
            </a:r>
          </a:p>
          <a:p>
            <a:pPr algn="just"/>
            <a:endParaRPr lang="en-US" dirty="0">
              <a:latin typeface="Cambria" pitchFamily="18" charset="0"/>
              <a:ea typeface="宋体"/>
              <a:cs typeface="Times New Roman"/>
            </a:endParaRPr>
          </a:p>
          <a:p>
            <a:pPr algn="just">
              <a:spcAft>
                <a:spcPts val="0"/>
              </a:spcAft>
            </a:pPr>
            <a:r>
              <a:rPr lang="en-US" dirty="0" smtClean="0">
                <a:latin typeface="Cambria" pitchFamily="18" charset="0"/>
                <a:ea typeface="宋体"/>
                <a:cs typeface="Times New Roman"/>
              </a:rPr>
              <a:t>Thus</a:t>
            </a:r>
            <a:r>
              <a:rPr lang="en-US" dirty="0" smtClean="0">
                <a:latin typeface="Cambria" pitchFamily="18" charset="0"/>
                <a:ea typeface="宋体"/>
                <a:cs typeface="Times New Roman"/>
              </a:rPr>
              <a:t>, the </a:t>
            </a:r>
            <a:r>
              <a:rPr lang="en-US" b="1" dirty="0" smtClean="0">
                <a:latin typeface="Cambria" pitchFamily="18" charset="0"/>
                <a:ea typeface="宋体"/>
                <a:cs typeface="Times New Roman"/>
              </a:rPr>
              <a:t>admissible set </a:t>
            </a:r>
            <a:r>
              <a:rPr lang="en-US" dirty="0" smtClean="0">
                <a:latin typeface="Cambria" pitchFamily="18" charset="0"/>
                <a:ea typeface="宋体"/>
                <a:cs typeface="Times New Roman"/>
              </a:rPr>
              <a:t>has only one entry</a:t>
            </a:r>
            <a:endParaRPr lang="en-US" dirty="0">
              <a:latin typeface="Cambria" pitchFamily="18" charset="0"/>
              <a:ea typeface="宋体"/>
              <a:cs typeface="Times New Roman"/>
            </a:endParaRPr>
          </a:p>
        </p:txBody>
      </p:sp>
      <p:sp>
        <p:nvSpPr>
          <p:cNvPr id="13" name="TextBox 12"/>
          <p:cNvSpPr txBox="1"/>
          <p:nvPr/>
        </p:nvSpPr>
        <p:spPr>
          <a:xfrm>
            <a:off x="6230007" y="5105400"/>
            <a:ext cx="2549525" cy="646331"/>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r>
              <a:rPr lang="en-US" b="1" dirty="0" smtClean="0">
                <a:latin typeface="Cambria" pitchFamily="18" charset="0"/>
              </a:rPr>
              <a:t>Link 6</a:t>
            </a:r>
            <a:r>
              <a:rPr lang="en-US" dirty="0" smtClean="0">
                <a:latin typeface="Cambria" pitchFamily="18" charset="0"/>
              </a:rPr>
              <a:t>, in this case, is chosen as the </a:t>
            </a:r>
            <a:r>
              <a:rPr lang="en-US" dirty="0" smtClean="0">
                <a:latin typeface="Cambria" pitchFamily="18" charset="0"/>
              </a:rPr>
              <a:t>decision</a:t>
            </a:r>
            <a:endParaRPr lang="en-US" dirty="0">
              <a:latin typeface="Cambria" pitchFamily="18" charset="0"/>
            </a:endParaRPr>
          </a:p>
        </p:txBody>
      </p:sp>
      <p:cxnSp>
        <p:nvCxnSpPr>
          <p:cNvPr id="15" name="Straight Arrow Connector 14"/>
          <p:cNvCxnSpPr>
            <a:stCxn id="12" idx="2"/>
            <a:endCxn id="13" idx="0"/>
          </p:cNvCxnSpPr>
          <p:nvPr/>
        </p:nvCxnSpPr>
        <p:spPr>
          <a:xfrm>
            <a:off x="7504770" y="3631525"/>
            <a:ext cx="0" cy="1473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829804" y="4267200"/>
            <a:ext cx="1349929" cy="369332"/>
          </a:xfrm>
          <a:prstGeom prst="rect">
            <a:avLst/>
          </a:prstGeom>
          <a:solidFill>
            <a:schemeClr val="bg1"/>
          </a:solidFill>
        </p:spPr>
        <p:txBody>
          <a:bodyPr wrap="square" rtlCol="0">
            <a:spAutoFit/>
          </a:bodyPr>
          <a:lstStyle/>
          <a:p>
            <a:pPr algn="ctr"/>
            <a:r>
              <a:rPr lang="en-US" dirty="0" smtClean="0">
                <a:latin typeface="Cambria" pitchFamily="18" charset="0"/>
              </a:rPr>
              <a:t>Terminate</a:t>
            </a:r>
            <a:endParaRPr lang="en-US" dirty="0">
              <a:latin typeface="Cambria" pitchFamily="18" charset="0"/>
            </a:endParaRPr>
          </a:p>
        </p:txBody>
      </p:sp>
      <p:sp>
        <p:nvSpPr>
          <p:cNvPr id="17" name="TextBox 16"/>
          <p:cNvSpPr txBox="1"/>
          <p:nvPr/>
        </p:nvSpPr>
        <p:spPr>
          <a:xfrm>
            <a:off x="1332972" y="3943290"/>
            <a:ext cx="997118" cy="400110"/>
          </a:xfrm>
          <a:prstGeom prst="rect">
            <a:avLst/>
          </a:prstGeom>
          <a:noFill/>
        </p:spPr>
        <p:txBody>
          <a:bodyPr wrap="square" rtlCol="0">
            <a:spAutoFit/>
          </a:bodyPr>
          <a:lstStyle/>
          <a:p>
            <a:pPr algn="ctr"/>
            <a:r>
              <a:rPr lang="en-US" sz="2000" b="1" dirty="0" smtClean="0">
                <a:latin typeface="Cambria" pitchFamily="18" charset="0"/>
              </a:rPr>
              <a:t>Link 6</a:t>
            </a:r>
            <a:endParaRPr lang="en-US" sz="2000" b="1" dirty="0">
              <a:latin typeface="Cambria" pitchFamily="18" charset="0"/>
            </a:endParaRPr>
          </a:p>
        </p:txBody>
      </p:sp>
      <p:sp>
        <p:nvSpPr>
          <p:cNvPr id="18" name="TextBox 17"/>
          <p:cNvSpPr txBox="1"/>
          <p:nvPr/>
        </p:nvSpPr>
        <p:spPr>
          <a:xfrm>
            <a:off x="3003382" y="5200204"/>
            <a:ext cx="997118" cy="400110"/>
          </a:xfrm>
          <a:prstGeom prst="rect">
            <a:avLst/>
          </a:prstGeom>
          <a:noFill/>
        </p:spPr>
        <p:txBody>
          <a:bodyPr wrap="square" rtlCol="0">
            <a:spAutoFit/>
          </a:bodyPr>
          <a:lstStyle/>
          <a:p>
            <a:pPr algn="ctr"/>
            <a:r>
              <a:rPr lang="en-US" sz="2000" b="1" dirty="0" smtClean="0">
                <a:latin typeface="Cambria" pitchFamily="18" charset="0"/>
              </a:rPr>
              <a:t>Link 5</a:t>
            </a:r>
            <a:endParaRPr lang="en-US" sz="2000" b="1" dirty="0">
              <a:latin typeface="Cambria" pitchFamily="18" charset="0"/>
            </a:endParaRPr>
          </a:p>
        </p:txBody>
      </p:sp>
      <p:cxnSp>
        <p:nvCxnSpPr>
          <p:cNvPr id="19" name="Straight Arrow Connector 18"/>
          <p:cNvCxnSpPr/>
          <p:nvPr/>
        </p:nvCxnSpPr>
        <p:spPr>
          <a:xfrm>
            <a:off x="1831531" y="4343400"/>
            <a:ext cx="498559" cy="5207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8" idx="0"/>
          </p:cNvCxnSpPr>
          <p:nvPr/>
        </p:nvCxnSpPr>
        <p:spPr>
          <a:xfrm flipH="1" flipV="1">
            <a:off x="2819400" y="4528066"/>
            <a:ext cx="682541" cy="6721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21788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Result – Decision matrix</a:t>
            </a:r>
            <a:endParaRPr lang="en-US" dirty="0"/>
          </a:p>
        </p:txBody>
      </p:sp>
      <mc:AlternateContent xmlns:mc="http://schemas.openxmlformats.org/markup-compatibility/2006" xmlns:a14="http://schemas.microsoft.com/office/drawing/2010/main">
        <mc:Choice Requires="a14">
          <p:graphicFrame>
            <p:nvGraphicFramePr>
              <p:cNvPr id="3" name="Content Placeholder 2"/>
              <p:cNvGraphicFramePr>
                <a:graphicFrameLocks noGrp="1"/>
              </p:cNvGraphicFramePr>
              <p:nvPr>
                <p:ph sz="quarter" idx="1"/>
                <p:extLst>
                  <p:ext uri="{D42A27DB-BD31-4B8C-83A1-F6EECF244321}">
                    <p14:modId xmlns:p14="http://schemas.microsoft.com/office/powerpoint/2010/main" val="37657770"/>
                  </p:ext>
                </p:extLst>
              </p:nvPr>
            </p:nvGraphicFramePr>
            <p:xfrm>
              <a:off x="457201" y="3930349"/>
              <a:ext cx="8305799" cy="2590799"/>
            </p:xfrm>
            <a:graphic>
              <a:graphicData uri="http://schemas.openxmlformats.org/drawingml/2006/table">
                <a:tbl>
                  <a:tblPr firstRow="1" firstCol="1" bandRow="1">
                    <a:tableStyleId>{5C22544A-7EE6-4342-B048-85BDC9FD1C3A}</a:tableStyleId>
                  </a:tblPr>
                  <a:tblGrid>
                    <a:gridCol w="1219199"/>
                    <a:gridCol w="2362200"/>
                    <a:gridCol w="2362200"/>
                    <a:gridCol w="2362200"/>
                  </a:tblGrid>
                  <a:tr h="515516">
                    <a:tc>
                      <a:txBody>
                        <a:bodyPr/>
                        <a:lstStyle/>
                        <a:p>
                          <a:pPr algn="ctr">
                            <a:spcAft>
                              <a:spcPts val="0"/>
                            </a:spcAft>
                          </a:pPr>
                          <a:r>
                            <a:rPr lang="en-US" sz="2000" dirty="0">
                              <a:effectLst/>
                              <a:latin typeface="Cambria" pitchFamily="18" charset="0"/>
                            </a:rPr>
                            <a:t> </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2000" b="1" i="1" kern="1200" smtClean="0">
                                      <a:solidFill>
                                        <a:schemeClr val="lt1"/>
                                      </a:solidFill>
                                      <a:effectLst/>
                                      <a:latin typeface="Cambria Math"/>
                                      <a:ea typeface="+mn-ea"/>
                                      <a:cs typeface="+mn-cs"/>
                                    </a:rPr>
                                  </m:ctrlPr>
                                </m:sSubSupPr>
                                <m:e>
                                  <m:r>
                                    <a:rPr kumimoji="0" lang="en-US" sz="2000" b="1" i="1" kern="1200">
                                      <a:solidFill>
                                        <a:schemeClr val="lt1"/>
                                      </a:solidFill>
                                      <a:effectLst/>
                                      <a:latin typeface="Cambria Math"/>
                                      <a:ea typeface="+mn-ea"/>
                                      <a:cs typeface="+mn-cs"/>
                                    </a:rPr>
                                    <m:t>𝑇</m:t>
                                  </m:r>
                                </m:e>
                                <m:sub>
                                  <m:r>
                                    <a:rPr kumimoji="0" lang="en-US" sz="2000" b="1" i="1" kern="1200">
                                      <a:solidFill>
                                        <a:schemeClr val="lt1"/>
                                      </a:solidFill>
                                      <a:effectLst/>
                                      <a:latin typeface="Cambria Math"/>
                                      <a:ea typeface="+mn-ea"/>
                                      <a:cs typeface="+mn-cs"/>
                                    </a:rPr>
                                    <m:t>𝑖</m:t>
                                  </m:r>
                                </m:sub>
                                <m:sup>
                                  <m:r>
                                    <a:rPr kumimoji="0" lang="en-US" sz="2000" b="1" i="1" kern="1200">
                                      <a:solidFill>
                                        <a:schemeClr val="lt1"/>
                                      </a:solidFill>
                                      <a:effectLst/>
                                      <a:latin typeface="Cambria Math"/>
                                      <a:ea typeface="+mn-ea"/>
                                      <a:cs typeface="+mn-cs"/>
                                    </a:rPr>
                                    <m:t>1</m:t>
                                  </m:r>
                                </m:sup>
                              </m:sSubSup>
                            </m:oMath>
                          </a14:m>
                          <a:r>
                            <a:rPr lang="en-US" sz="2000" dirty="0" smtClean="0">
                              <a:effectLst/>
                              <a:latin typeface="Cambria" pitchFamily="18" charset="0"/>
                            </a:rPr>
                            <a:t>=</a:t>
                          </a:r>
                          <a:r>
                            <a:rPr lang="en-US" sz="2000" dirty="0">
                              <a:effectLst/>
                              <a:latin typeface="Cambria" pitchFamily="18" charset="0"/>
                            </a:rPr>
                            <a:t>11:55</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2000" b="1" i="1" kern="1200" smtClean="0">
                                      <a:solidFill>
                                        <a:schemeClr val="lt1"/>
                                      </a:solidFill>
                                      <a:effectLst/>
                                      <a:latin typeface="Cambria Math"/>
                                      <a:ea typeface="+mn-ea"/>
                                      <a:cs typeface="+mn-cs"/>
                                    </a:rPr>
                                  </m:ctrlPr>
                                </m:sSubSupPr>
                                <m:e>
                                  <m:r>
                                    <a:rPr kumimoji="0" lang="en-US" sz="2000" b="1" i="1" kern="1200">
                                      <a:solidFill>
                                        <a:schemeClr val="lt1"/>
                                      </a:solidFill>
                                      <a:effectLst/>
                                      <a:latin typeface="Cambria Math"/>
                                      <a:ea typeface="+mn-ea"/>
                                      <a:cs typeface="+mn-cs"/>
                                    </a:rPr>
                                    <m:t>𝑇</m:t>
                                  </m:r>
                                </m:e>
                                <m:sub>
                                  <m:r>
                                    <a:rPr kumimoji="0" lang="en-US" sz="2000" b="1" i="1" kern="1200">
                                      <a:solidFill>
                                        <a:schemeClr val="lt1"/>
                                      </a:solidFill>
                                      <a:effectLst/>
                                      <a:latin typeface="Cambria Math"/>
                                      <a:ea typeface="+mn-ea"/>
                                      <a:cs typeface="+mn-cs"/>
                                    </a:rPr>
                                    <m:t>𝑖</m:t>
                                  </m:r>
                                </m:sub>
                                <m:sup>
                                  <m:r>
                                    <a:rPr kumimoji="0" lang="en-US" sz="2000" b="1" i="1" kern="1200" smtClean="0">
                                      <a:solidFill>
                                        <a:schemeClr val="lt1"/>
                                      </a:solidFill>
                                      <a:effectLst/>
                                      <a:latin typeface="Cambria Math"/>
                                      <a:ea typeface="+mn-ea"/>
                                      <a:cs typeface="+mn-cs"/>
                                    </a:rPr>
                                    <m:t>𝟐</m:t>
                                  </m:r>
                                </m:sup>
                              </m:sSubSup>
                            </m:oMath>
                          </a14:m>
                          <a:r>
                            <a:rPr lang="en-US" sz="2000" dirty="0">
                              <a:effectLst/>
                              <a:latin typeface="Cambria" pitchFamily="18" charset="0"/>
                            </a:rPr>
                            <a:t>=12:00</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2000" b="1" i="1" kern="1200" smtClean="0">
                                      <a:solidFill>
                                        <a:schemeClr val="lt1"/>
                                      </a:solidFill>
                                      <a:effectLst/>
                                      <a:latin typeface="Cambria Math"/>
                                      <a:ea typeface="+mn-ea"/>
                                      <a:cs typeface="+mn-cs"/>
                                    </a:rPr>
                                  </m:ctrlPr>
                                </m:sSubSupPr>
                                <m:e>
                                  <m:r>
                                    <a:rPr kumimoji="0" lang="en-US" sz="2000" b="1" i="1" kern="1200">
                                      <a:solidFill>
                                        <a:schemeClr val="lt1"/>
                                      </a:solidFill>
                                      <a:effectLst/>
                                      <a:latin typeface="Cambria Math"/>
                                      <a:ea typeface="+mn-ea"/>
                                      <a:cs typeface="+mn-cs"/>
                                    </a:rPr>
                                    <m:t>𝑇</m:t>
                                  </m:r>
                                </m:e>
                                <m:sub>
                                  <m:r>
                                    <a:rPr kumimoji="0" lang="en-US" sz="2000" b="1" i="1" kern="1200">
                                      <a:solidFill>
                                        <a:schemeClr val="lt1"/>
                                      </a:solidFill>
                                      <a:effectLst/>
                                      <a:latin typeface="Cambria Math"/>
                                      <a:ea typeface="+mn-ea"/>
                                      <a:cs typeface="+mn-cs"/>
                                    </a:rPr>
                                    <m:t>𝑖</m:t>
                                  </m:r>
                                </m:sub>
                                <m:sup>
                                  <m:r>
                                    <a:rPr kumimoji="0" lang="en-US" sz="2000" b="1" i="1" kern="1200" smtClean="0">
                                      <a:solidFill>
                                        <a:schemeClr val="lt1"/>
                                      </a:solidFill>
                                      <a:effectLst/>
                                      <a:latin typeface="Cambria Math"/>
                                      <a:ea typeface="+mn-ea"/>
                                      <a:cs typeface="+mn-cs"/>
                                    </a:rPr>
                                    <m:t>𝟑</m:t>
                                  </m:r>
                                </m:sup>
                              </m:sSubSup>
                            </m:oMath>
                          </a14:m>
                          <a:r>
                            <a:rPr lang="en-US" sz="2000" dirty="0">
                              <a:effectLst/>
                              <a:latin typeface="Cambria" pitchFamily="18" charset="0"/>
                            </a:rPr>
                            <a:t>=12:05</a:t>
                          </a:r>
                          <a:endParaRPr lang="en-US" sz="2000" dirty="0">
                            <a:solidFill>
                              <a:srgbClr val="000000"/>
                            </a:solidFill>
                            <a:effectLst/>
                            <a:latin typeface="Cambria" pitchFamily="18" charset="0"/>
                            <a:ea typeface="宋体"/>
                            <a:cs typeface="Times New Roman"/>
                          </a:endParaRPr>
                        </a:p>
                      </a:txBody>
                      <a:tcPr marL="68580" marR="68580" marT="0" marB="0" anchor="ctr"/>
                    </a:tc>
                  </a:tr>
                  <a:tr h="515516">
                    <a:tc>
                      <a:txBody>
                        <a:bodyPr/>
                        <a:lstStyle/>
                        <a:p>
                          <a:pPr algn="ctr">
                            <a:spcAft>
                              <a:spcPts val="0"/>
                            </a:spcAft>
                          </a:pPr>
                          <a:r>
                            <a:rPr lang="en-US" sz="2000" dirty="0">
                              <a:effectLst/>
                              <a:latin typeface="Cambria" pitchFamily="18" charset="0"/>
                            </a:rPr>
                            <a:t>node 1</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link 3</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2</a:t>
                          </a:r>
                          <a:endParaRPr lang="en-US" sz="2400" b="1"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a:effectLst/>
                              <a:latin typeface="Cambria" pitchFamily="18" charset="0"/>
                            </a:rPr>
                            <a:t>link 2</a:t>
                          </a:r>
                          <a:endParaRPr lang="en-US" sz="2400">
                            <a:solidFill>
                              <a:srgbClr val="000000"/>
                            </a:solidFill>
                            <a:effectLst/>
                            <a:latin typeface="Cambria" pitchFamily="18" charset="0"/>
                            <a:ea typeface="宋体"/>
                            <a:cs typeface="Times New Roman"/>
                          </a:endParaRPr>
                        </a:p>
                      </a:txBody>
                      <a:tcPr marL="68580" marR="68580" marT="0" marB="0" anchor="ctr"/>
                    </a:tc>
                  </a:tr>
                  <a:tr h="515516">
                    <a:tc>
                      <a:txBody>
                        <a:bodyPr/>
                        <a:lstStyle/>
                        <a:p>
                          <a:pPr algn="ctr">
                            <a:spcAft>
                              <a:spcPts val="0"/>
                            </a:spcAft>
                          </a:pPr>
                          <a:r>
                            <a:rPr lang="en-US" sz="2000">
                              <a:effectLst/>
                              <a:latin typeface="Cambria" pitchFamily="18" charset="0"/>
                            </a:rPr>
                            <a:t>node 2</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6</a:t>
                          </a:r>
                          <a:endParaRPr lang="en-US" sz="2400" b="1"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link 4</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4</a:t>
                          </a:r>
                          <a:endParaRPr lang="en-US" sz="2400" b="1" dirty="0">
                            <a:solidFill>
                              <a:srgbClr val="000000"/>
                            </a:solidFill>
                            <a:effectLst/>
                            <a:latin typeface="Cambria" pitchFamily="18" charset="0"/>
                            <a:ea typeface="宋体"/>
                            <a:cs typeface="Times New Roman"/>
                          </a:endParaRPr>
                        </a:p>
                      </a:txBody>
                      <a:tcPr marL="68580" marR="68580" marT="0" marB="0" anchor="ctr"/>
                    </a:tc>
                  </a:tr>
                  <a:tr h="515516">
                    <a:tc>
                      <a:txBody>
                        <a:bodyPr/>
                        <a:lstStyle/>
                        <a:p>
                          <a:pPr algn="ctr">
                            <a:spcAft>
                              <a:spcPts val="0"/>
                            </a:spcAft>
                          </a:pPr>
                          <a:r>
                            <a:rPr lang="en-US" sz="2000">
                              <a:effectLst/>
                              <a:latin typeface="Cambria" pitchFamily="18" charset="0"/>
                            </a:rPr>
                            <a:t>node 3</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r>
                  <a:tr h="528735">
                    <a:tc>
                      <a:txBody>
                        <a:bodyPr/>
                        <a:lstStyle/>
                        <a:p>
                          <a:pPr algn="ctr">
                            <a:spcAft>
                              <a:spcPts val="0"/>
                            </a:spcAft>
                          </a:pPr>
                          <a:r>
                            <a:rPr lang="en-US" sz="2000" dirty="0">
                              <a:effectLst/>
                              <a:latin typeface="Cambria" pitchFamily="18" charset="0"/>
                            </a:rPr>
                            <a:t>Note</a:t>
                          </a:r>
                          <a:endParaRPr lang="en-US" sz="2000" dirty="0">
                            <a:solidFill>
                              <a:srgbClr val="000000"/>
                            </a:solidFill>
                            <a:effectLst/>
                            <a:latin typeface="Cambria" pitchFamily="18" charset="0"/>
                            <a:ea typeface="宋体"/>
                            <a:cs typeface="Times New Roman"/>
                          </a:endParaRPr>
                        </a:p>
                      </a:txBody>
                      <a:tcPr marL="68580" marR="68580" marT="0" marB="0" anchor="ctr"/>
                    </a:tc>
                    <a:tc gridSpan="3">
                      <a:txBody>
                        <a:bodyPr/>
                        <a:lstStyle/>
                        <a:p>
                          <a:pPr marL="0" algn="ctr">
                            <a:spcAft>
                              <a:spcPts val="0"/>
                            </a:spcAft>
                          </a:pPr>
                          <a:r>
                            <a:rPr lang="en-US" sz="1800" dirty="0">
                              <a:effectLst/>
                              <a:latin typeface="Cambria" pitchFamily="18" charset="0"/>
                            </a:rPr>
                            <a:t>The bolded items indicate where the SSD relationship exists</a:t>
                          </a:r>
                          <a:endParaRPr lang="en-US" sz="1800" dirty="0">
                            <a:solidFill>
                              <a:srgbClr val="000000"/>
                            </a:solidFill>
                            <a:effectLst/>
                            <a:latin typeface="Cambria" pitchFamily="18" charset="0"/>
                            <a:ea typeface="宋体"/>
                            <a:cs typeface="Times New Roman"/>
                          </a:endParaRPr>
                        </a:p>
                      </a:txBody>
                      <a:tcPr marL="68580" marR="68580" marT="0" marB="0" anchor="ctr"/>
                    </a:tc>
                    <a:tc hMerge="1">
                      <a:txBody>
                        <a:bodyPr/>
                        <a:lstStyle/>
                        <a:p>
                          <a:endParaRPr lang="en-US"/>
                        </a:p>
                      </a:txBody>
                      <a:tcPr/>
                    </a:tc>
                    <a:tc hMerge="1">
                      <a:txBody>
                        <a:bodyPr/>
                        <a:lstStyle/>
                        <a:p>
                          <a:endParaRPr lang="en-US"/>
                        </a:p>
                      </a:txBody>
                      <a:tcPr/>
                    </a:tc>
                  </a:tr>
                </a:tbl>
              </a:graphicData>
            </a:graphic>
          </p:graphicFrame>
        </mc:Choice>
        <mc:Fallback xmlns="">
          <p:graphicFrame>
            <p:nvGraphicFramePr>
              <p:cNvPr id="3" name="Content Placeholder 2"/>
              <p:cNvGraphicFramePr>
                <a:graphicFrameLocks noGrp="1"/>
              </p:cNvGraphicFramePr>
              <p:nvPr>
                <p:ph sz="quarter" idx="1"/>
                <p:extLst>
                  <p:ext uri="{D42A27DB-BD31-4B8C-83A1-F6EECF244321}">
                    <p14:modId xmlns:p14="http://schemas.microsoft.com/office/powerpoint/2010/main" val="774206671"/>
                  </p:ext>
                </p:extLst>
              </p:nvPr>
            </p:nvGraphicFramePr>
            <p:xfrm>
              <a:off x="457201" y="3930349"/>
              <a:ext cx="8305799" cy="2590799"/>
            </p:xfrm>
            <a:graphic>
              <a:graphicData uri="http://schemas.openxmlformats.org/drawingml/2006/table">
                <a:tbl>
                  <a:tblPr firstRow="1" firstCol="1" bandRow="1">
                    <a:tableStyleId>{5C22544A-7EE6-4342-B048-85BDC9FD1C3A}</a:tableStyleId>
                  </a:tblPr>
                  <a:tblGrid>
                    <a:gridCol w="1219199"/>
                    <a:gridCol w="2362200"/>
                    <a:gridCol w="2362200"/>
                    <a:gridCol w="2362200"/>
                  </a:tblGrid>
                  <a:tr h="515516">
                    <a:tc>
                      <a:txBody>
                        <a:bodyPr/>
                        <a:lstStyle/>
                        <a:p>
                          <a:pPr algn="ctr">
                            <a:spcAft>
                              <a:spcPts val="0"/>
                            </a:spcAft>
                          </a:pPr>
                          <a:r>
                            <a:rPr lang="en-US" sz="2000" dirty="0">
                              <a:effectLst/>
                              <a:latin typeface="Cambria" pitchFamily="18" charset="0"/>
                            </a:rPr>
                            <a:t> </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endParaRPr lang="en-US"/>
                        </a:p>
                      </a:txBody>
                      <a:tcPr marL="68580" marR="68580" marT="0" marB="0" anchor="ctr">
                        <a:blipFill rotWithShape="1">
                          <a:blip r:embed="rId3"/>
                          <a:stretch>
                            <a:fillRect l="-51546" t="-1176" r="-199742" b="-408235"/>
                          </a:stretch>
                        </a:blipFill>
                      </a:tcPr>
                    </a:tc>
                    <a:tc>
                      <a:txBody>
                        <a:bodyPr/>
                        <a:lstStyle/>
                        <a:p>
                          <a:endParaRPr lang="en-US"/>
                        </a:p>
                      </a:txBody>
                      <a:tcPr marL="68580" marR="68580" marT="0" marB="0" anchor="ctr">
                        <a:blipFill rotWithShape="1">
                          <a:blip r:embed="rId3"/>
                          <a:stretch>
                            <a:fillRect l="-151938" t="-1176" r="-100258" b="-408235"/>
                          </a:stretch>
                        </a:blipFill>
                      </a:tcPr>
                    </a:tc>
                    <a:tc>
                      <a:txBody>
                        <a:bodyPr/>
                        <a:lstStyle/>
                        <a:p>
                          <a:endParaRPr lang="en-US"/>
                        </a:p>
                      </a:txBody>
                      <a:tcPr marL="68580" marR="68580" marT="0" marB="0" anchor="ctr">
                        <a:blipFill rotWithShape="1">
                          <a:blip r:embed="rId3"/>
                          <a:stretch>
                            <a:fillRect l="-251289" t="-1176" b="-408235"/>
                          </a:stretch>
                        </a:blipFill>
                      </a:tcPr>
                    </a:tc>
                  </a:tr>
                  <a:tr h="515516">
                    <a:tc>
                      <a:txBody>
                        <a:bodyPr/>
                        <a:lstStyle/>
                        <a:p>
                          <a:pPr algn="ctr">
                            <a:spcAft>
                              <a:spcPts val="0"/>
                            </a:spcAft>
                          </a:pPr>
                          <a:r>
                            <a:rPr lang="en-US" sz="2000" dirty="0">
                              <a:effectLst/>
                              <a:latin typeface="Cambria" pitchFamily="18" charset="0"/>
                            </a:rPr>
                            <a:t>node 1</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link 3</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2</a:t>
                          </a:r>
                          <a:endParaRPr lang="en-US" sz="2400" b="1"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a:effectLst/>
                              <a:latin typeface="Cambria" pitchFamily="18" charset="0"/>
                            </a:rPr>
                            <a:t>link 2</a:t>
                          </a:r>
                          <a:endParaRPr lang="en-US" sz="2400">
                            <a:solidFill>
                              <a:srgbClr val="000000"/>
                            </a:solidFill>
                            <a:effectLst/>
                            <a:latin typeface="Cambria" pitchFamily="18" charset="0"/>
                            <a:ea typeface="宋体"/>
                            <a:cs typeface="Times New Roman"/>
                          </a:endParaRPr>
                        </a:p>
                      </a:txBody>
                      <a:tcPr marL="68580" marR="68580" marT="0" marB="0" anchor="ctr"/>
                    </a:tc>
                  </a:tr>
                  <a:tr h="515516">
                    <a:tc>
                      <a:txBody>
                        <a:bodyPr/>
                        <a:lstStyle/>
                        <a:p>
                          <a:pPr algn="ctr">
                            <a:spcAft>
                              <a:spcPts val="0"/>
                            </a:spcAft>
                          </a:pPr>
                          <a:r>
                            <a:rPr lang="en-US" sz="2000">
                              <a:effectLst/>
                              <a:latin typeface="Cambria" pitchFamily="18" charset="0"/>
                            </a:rPr>
                            <a:t>node 2</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6</a:t>
                          </a:r>
                          <a:endParaRPr lang="en-US" sz="2400" b="1"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link 4</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b="1" dirty="0">
                              <a:effectLst/>
                              <a:latin typeface="Cambria" pitchFamily="18" charset="0"/>
                            </a:rPr>
                            <a:t>link 4</a:t>
                          </a:r>
                          <a:endParaRPr lang="en-US" sz="2400" b="1" dirty="0">
                            <a:solidFill>
                              <a:srgbClr val="000000"/>
                            </a:solidFill>
                            <a:effectLst/>
                            <a:latin typeface="Cambria" pitchFamily="18" charset="0"/>
                            <a:ea typeface="宋体"/>
                            <a:cs typeface="Times New Roman"/>
                          </a:endParaRPr>
                        </a:p>
                      </a:txBody>
                      <a:tcPr marL="68580" marR="68580" marT="0" marB="0" anchor="ctr"/>
                    </a:tc>
                  </a:tr>
                  <a:tr h="515516">
                    <a:tc>
                      <a:txBody>
                        <a:bodyPr/>
                        <a:lstStyle/>
                        <a:p>
                          <a:pPr algn="ctr">
                            <a:spcAft>
                              <a:spcPts val="0"/>
                            </a:spcAft>
                          </a:pPr>
                          <a:r>
                            <a:rPr lang="en-US" sz="2000">
                              <a:effectLst/>
                              <a:latin typeface="Cambria" pitchFamily="18" charset="0"/>
                            </a:rPr>
                            <a:t>node 3</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400" dirty="0">
                              <a:effectLst/>
                              <a:latin typeface="Cambria" pitchFamily="18" charset="0"/>
                            </a:rPr>
                            <a:t>NA</a:t>
                          </a:r>
                          <a:endParaRPr lang="en-US" sz="2400" dirty="0">
                            <a:solidFill>
                              <a:srgbClr val="000000"/>
                            </a:solidFill>
                            <a:effectLst/>
                            <a:latin typeface="Cambria" pitchFamily="18" charset="0"/>
                            <a:ea typeface="宋体"/>
                            <a:cs typeface="Times New Roman"/>
                          </a:endParaRPr>
                        </a:p>
                      </a:txBody>
                      <a:tcPr marL="68580" marR="68580" marT="0" marB="0" anchor="ctr"/>
                    </a:tc>
                  </a:tr>
                  <a:tr h="528735">
                    <a:tc>
                      <a:txBody>
                        <a:bodyPr/>
                        <a:lstStyle/>
                        <a:p>
                          <a:pPr algn="ctr">
                            <a:spcAft>
                              <a:spcPts val="0"/>
                            </a:spcAft>
                          </a:pPr>
                          <a:r>
                            <a:rPr lang="en-US" sz="2000" dirty="0">
                              <a:effectLst/>
                              <a:latin typeface="Cambria" pitchFamily="18" charset="0"/>
                            </a:rPr>
                            <a:t>Note</a:t>
                          </a:r>
                          <a:endParaRPr lang="en-US" sz="2000" dirty="0">
                            <a:solidFill>
                              <a:srgbClr val="000000"/>
                            </a:solidFill>
                            <a:effectLst/>
                            <a:latin typeface="Cambria" pitchFamily="18" charset="0"/>
                            <a:ea typeface="宋体"/>
                            <a:cs typeface="Times New Roman"/>
                          </a:endParaRPr>
                        </a:p>
                      </a:txBody>
                      <a:tcPr marL="68580" marR="68580" marT="0" marB="0" anchor="ctr"/>
                    </a:tc>
                    <a:tc gridSpan="3">
                      <a:txBody>
                        <a:bodyPr/>
                        <a:lstStyle/>
                        <a:p>
                          <a:pPr marL="0" algn="ctr">
                            <a:spcAft>
                              <a:spcPts val="0"/>
                            </a:spcAft>
                          </a:pPr>
                          <a:r>
                            <a:rPr lang="en-US" sz="1800" dirty="0">
                              <a:effectLst/>
                              <a:latin typeface="Cambria" pitchFamily="18" charset="0"/>
                            </a:rPr>
                            <a:t>The bolded items indicate where the SSD relationship exists</a:t>
                          </a:r>
                          <a:endParaRPr lang="en-US" sz="1800" dirty="0">
                            <a:solidFill>
                              <a:srgbClr val="000000"/>
                            </a:solidFill>
                            <a:effectLst/>
                            <a:latin typeface="Cambria" pitchFamily="18" charset="0"/>
                            <a:ea typeface="宋体"/>
                            <a:cs typeface="Times New Roman"/>
                          </a:endParaRPr>
                        </a:p>
                      </a:txBody>
                      <a:tcPr marL="68580" marR="68580" marT="0" marB="0" anchor="ctr"/>
                    </a:tc>
                    <a:tc hMerge="1">
                      <a:txBody>
                        <a:bodyPr/>
                        <a:lstStyle/>
                        <a:p>
                          <a:endParaRPr lang="en-US"/>
                        </a:p>
                      </a:txBody>
                      <a:tcPr/>
                    </a:tc>
                    <a:tc hMerge="1">
                      <a:txBody>
                        <a:bodyPr/>
                        <a:lstStyle/>
                        <a:p>
                          <a:endParaRPr lang="en-US"/>
                        </a:p>
                      </a:txBody>
                      <a:tcPr/>
                    </a:tc>
                  </a:tr>
                </a:tbl>
              </a:graphicData>
            </a:graphic>
          </p:graphicFrame>
        </mc:Fallback>
      </mc:AlternateContent>
      <p:grpSp>
        <p:nvGrpSpPr>
          <p:cNvPr id="4" name="Canvas 508"/>
          <p:cNvGrpSpPr>
            <a:grpSpLocks noChangeAspect="1"/>
          </p:cNvGrpSpPr>
          <p:nvPr/>
        </p:nvGrpSpPr>
        <p:grpSpPr>
          <a:xfrm>
            <a:off x="1066800" y="1347980"/>
            <a:ext cx="6583680" cy="2289946"/>
            <a:chOff x="0" y="0"/>
            <a:chExt cx="4236720" cy="1346200"/>
          </a:xfrm>
        </p:grpSpPr>
        <p:sp>
          <p:nvSpPr>
            <p:cNvPr id="5" name="Rectangle 4"/>
            <p:cNvSpPr/>
            <p:nvPr/>
          </p:nvSpPr>
          <p:spPr>
            <a:xfrm>
              <a:off x="0" y="0"/>
              <a:ext cx="4236720" cy="1346200"/>
            </a:xfrm>
            <a:prstGeom prst="rect">
              <a:avLst/>
            </a:prstGeom>
            <a:ln>
              <a:noFill/>
            </a:ln>
          </p:spPr>
        </p:sp>
        <p:sp>
          <p:nvSpPr>
            <p:cNvPr id="6" name="Oval 5"/>
            <p:cNvSpPr/>
            <p:nvPr/>
          </p:nvSpPr>
          <p:spPr>
            <a:xfrm>
              <a:off x="518540" y="579805"/>
              <a:ext cx="204651"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4000">
                <a:latin typeface="Cambria" pitchFamily="18" charset="0"/>
              </a:endParaRPr>
            </a:p>
          </p:txBody>
        </p:sp>
        <p:sp>
          <p:nvSpPr>
            <p:cNvPr id="8" name="Oval 7"/>
            <p:cNvSpPr/>
            <p:nvPr/>
          </p:nvSpPr>
          <p:spPr>
            <a:xfrm>
              <a:off x="2077536" y="579805"/>
              <a:ext cx="203883"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a:effectLst/>
                  <a:latin typeface="Cambria" pitchFamily="18" charset="0"/>
                  <a:ea typeface="Times New Roman"/>
                  <a:cs typeface="Times New Roman"/>
                </a:rPr>
                <a:t> </a:t>
              </a:r>
              <a:endParaRPr lang="en-US" sz="2800">
                <a:effectLst/>
                <a:latin typeface="Cambria" pitchFamily="18" charset="0"/>
                <a:ea typeface="宋体"/>
                <a:cs typeface="Times New Roman"/>
              </a:endParaRPr>
            </a:p>
          </p:txBody>
        </p:sp>
        <p:sp>
          <p:nvSpPr>
            <p:cNvPr id="9" name="Oval 8"/>
            <p:cNvSpPr/>
            <p:nvPr/>
          </p:nvSpPr>
          <p:spPr>
            <a:xfrm>
              <a:off x="3556918" y="579804"/>
              <a:ext cx="203883" cy="21394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a:effectLst/>
                  <a:latin typeface="Cambria" pitchFamily="18" charset="0"/>
                  <a:ea typeface="Times New Roman"/>
                  <a:cs typeface="Times New Roman"/>
                </a:rPr>
                <a:t> </a:t>
              </a:r>
              <a:endParaRPr lang="en-US" sz="2800">
                <a:effectLst/>
                <a:latin typeface="Cambria" pitchFamily="18" charset="0"/>
                <a:ea typeface="宋体"/>
                <a:cs typeface="Times New Roman"/>
              </a:endParaRPr>
            </a:p>
          </p:txBody>
        </p:sp>
        <p:cxnSp>
          <p:nvCxnSpPr>
            <p:cNvPr id="10" name="Curved Connector 9"/>
            <p:cNvCxnSpPr/>
            <p:nvPr/>
          </p:nvCxnSpPr>
          <p:spPr>
            <a:xfrm rot="5400000" flipH="1" flipV="1">
              <a:off x="1400307" y="-95949"/>
              <a:ext cx="12700" cy="1414173"/>
            </a:xfrm>
            <a:prstGeom prst="curvedConnector3">
              <a:avLst>
                <a:gd name="adj1" fmla="val 2295299"/>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1" name="Curved Connector 10"/>
            <p:cNvCxnSpPr/>
            <p:nvPr/>
          </p:nvCxnSpPr>
          <p:spPr>
            <a:xfrm rot="16200000" flipH="1">
              <a:off x="1400307" y="55331"/>
              <a:ext cx="12700" cy="1414173"/>
            </a:xfrm>
            <a:prstGeom prst="curvedConnector3">
              <a:avLst>
                <a:gd name="adj1" fmla="val 2195299"/>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723191" y="686778"/>
              <a:ext cx="1354345" cy="0"/>
            </a:xfrm>
            <a:prstGeom prst="straightConnector1">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2281419" y="686777"/>
              <a:ext cx="1275499" cy="1"/>
            </a:xfrm>
            <a:prstGeom prst="straightConnector1">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4" name="Curved Connector 13"/>
            <p:cNvCxnSpPr/>
            <p:nvPr/>
          </p:nvCxnSpPr>
          <p:spPr>
            <a:xfrm rot="5400000" flipH="1" flipV="1">
              <a:off x="2919168" y="-56470"/>
              <a:ext cx="1" cy="1335215"/>
            </a:xfrm>
            <a:prstGeom prst="curvedConnector3">
              <a:avLst>
                <a:gd name="adj1" fmla="val 25993300000"/>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5" name="Curved Connector 14"/>
            <p:cNvCxnSpPr/>
            <p:nvPr/>
          </p:nvCxnSpPr>
          <p:spPr>
            <a:xfrm rot="5400000" flipH="1" flipV="1">
              <a:off x="2919167" y="94810"/>
              <a:ext cx="1" cy="1335215"/>
            </a:xfrm>
            <a:prstGeom prst="curvedConnector3">
              <a:avLst>
                <a:gd name="adj1" fmla="val -25993200000"/>
              </a:avLst>
            </a:prstGeom>
            <a:ln w="3175">
              <a:solidFill>
                <a:schemeClr val="tx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6" name="Text Box 501"/>
            <p:cNvSpPr txBox="1"/>
            <p:nvPr/>
          </p:nvSpPr>
          <p:spPr>
            <a:xfrm>
              <a:off x="286872" y="946704"/>
              <a:ext cx="645438" cy="2740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i="1" dirty="0">
                  <a:effectLst/>
                  <a:latin typeface="Cambria" pitchFamily="18" charset="0"/>
                  <a:ea typeface="宋体"/>
                  <a:cs typeface="Times New Roman"/>
                </a:rPr>
                <a:t>node 1</a:t>
              </a:r>
              <a:endParaRPr lang="en-US" sz="2800" dirty="0">
                <a:effectLst/>
                <a:latin typeface="Cambria" pitchFamily="18" charset="0"/>
                <a:ea typeface="宋体"/>
                <a:cs typeface="Times New Roman"/>
              </a:endParaRPr>
            </a:p>
          </p:txBody>
        </p:sp>
        <p:sp>
          <p:nvSpPr>
            <p:cNvPr id="17" name="Text Box 22"/>
            <p:cNvSpPr txBox="1"/>
            <p:nvPr/>
          </p:nvSpPr>
          <p:spPr>
            <a:xfrm>
              <a:off x="1913327" y="929948"/>
              <a:ext cx="683823" cy="2736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0"/>
                </a:spcAft>
              </a:pPr>
              <a:r>
                <a:rPr lang="en-US" i="1">
                  <a:solidFill>
                    <a:srgbClr val="000000"/>
                  </a:solidFill>
                  <a:effectLst/>
                  <a:latin typeface="Cambria" pitchFamily="18" charset="0"/>
                  <a:ea typeface="宋体"/>
                  <a:cs typeface="Times New Roman"/>
                </a:rPr>
                <a:t>node 2</a:t>
              </a:r>
              <a:endParaRPr lang="en-US" sz="2000">
                <a:effectLst/>
                <a:latin typeface="Cambria" pitchFamily="18" charset="0"/>
                <a:ea typeface="宋体"/>
                <a:cs typeface="Times New Roman"/>
              </a:endParaRPr>
            </a:p>
          </p:txBody>
        </p:sp>
        <p:sp>
          <p:nvSpPr>
            <p:cNvPr id="18" name="Text Box 22"/>
            <p:cNvSpPr txBox="1"/>
            <p:nvPr/>
          </p:nvSpPr>
          <p:spPr>
            <a:xfrm>
              <a:off x="3392744" y="940738"/>
              <a:ext cx="644646" cy="2736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i="1">
                  <a:solidFill>
                    <a:srgbClr val="000000"/>
                  </a:solidFill>
                  <a:effectLst/>
                  <a:latin typeface="Cambria" pitchFamily="18" charset="0"/>
                  <a:ea typeface="宋体"/>
                  <a:cs typeface="Times New Roman"/>
                </a:rPr>
                <a:t>node 3</a:t>
              </a:r>
              <a:endParaRPr lang="en-US" sz="2000">
                <a:effectLst/>
                <a:latin typeface="Cambria" pitchFamily="18" charset="0"/>
                <a:ea typeface="宋体"/>
                <a:cs typeface="Times New Roman"/>
              </a:endParaRPr>
            </a:p>
          </p:txBody>
        </p:sp>
        <p:sp>
          <p:nvSpPr>
            <p:cNvPr id="19" name="Text Box 22"/>
            <p:cNvSpPr txBox="1"/>
            <p:nvPr/>
          </p:nvSpPr>
          <p:spPr>
            <a:xfrm>
              <a:off x="903559" y="769598"/>
              <a:ext cx="1009764" cy="22618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i="1">
                  <a:solidFill>
                    <a:srgbClr val="000000"/>
                  </a:solidFill>
                  <a:effectLst/>
                  <a:latin typeface="Cambria" pitchFamily="18" charset="0"/>
                  <a:ea typeface="宋体"/>
                  <a:cs typeface="Times New Roman"/>
                </a:rPr>
                <a:t>11:55: link 3</a:t>
              </a:r>
              <a:endParaRPr lang="en-US" sz="2000">
                <a:effectLst/>
                <a:latin typeface="Cambria" pitchFamily="18" charset="0"/>
                <a:ea typeface="宋体"/>
                <a:cs typeface="Times New Roman"/>
              </a:endParaRPr>
            </a:p>
          </p:txBody>
        </p:sp>
        <p:sp>
          <p:nvSpPr>
            <p:cNvPr id="20" name="Text Box 22"/>
            <p:cNvSpPr txBox="1"/>
            <p:nvPr/>
          </p:nvSpPr>
          <p:spPr>
            <a:xfrm>
              <a:off x="706155" y="443903"/>
              <a:ext cx="1387582" cy="2256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i="1" dirty="0">
                  <a:solidFill>
                    <a:srgbClr val="000000"/>
                  </a:solidFill>
                  <a:effectLst/>
                  <a:latin typeface="Cambria" pitchFamily="18" charset="0"/>
                  <a:ea typeface="宋体"/>
                  <a:cs typeface="Times New Roman"/>
                </a:rPr>
                <a:t>12:00/12:05: link 2</a:t>
              </a:r>
              <a:endParaRPr lang="en-US" sz="2000" dirty="0">
                <a:effectLst/>
                <a:latin typeface="Cambria" pitchFamily="18" charset="0"/>
                <a:ea typeface="宋体"/>
                <a:cs typeface="Times New Roman"/>
              </a:endParaRPr>
            </a:p>
          </p:txBody>
        </p:sp>
        <p:sp>
          <p:nvSpPr>
            <p:cNvPr id="21" name="Text Box 22"/>
            <p:cNvSpPr txBox="1"/>
            <p:nvPr/>
          </p:nvSpPr>
          <p:spPr>
            <a:xfrm>
              <a:off x="2321932" y="794229"/>
              <a:ext cx="1274952" cy="2256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i="1">
                  <a:solidFill>
                    <a:srgbClr val="000000"/>
                  </a:solidFill>
                  <a:effectLst/>
                  <a:latin typeface="Cambria" pitchFamily="18" charset="0"/>
                  <a:ea typeface="宋体"/>
                  <a:cs typeface="Times New Roman"/>
                </a:rPr>
                <a:t>11:55: link 6</a:t>
              </a:r>
              <a:endParaRPr lang="en-US" sz="2000">
                <a:effectLst/>
                <a:latin typeface="Cambria" pitchFamily="18" charset="0"/>
                <a:ea typeface="宋体"/>
                <a:cs typeface="Times New Roman"/>
              </a:endParaRPr>
            </a:p>
          </p:txBody>
        </p:sp>
        <p:sp>
          <p:nvSpPr>
            <p:cNvPr id="22" name="Text Box 22"/>
            <p:cNvSpPr txBox="1"/>
            <p:nvPr/>
          </p:nvSpPr>
          <p:spPr>
            <a:xfrm>
              <a:off x="2198971" y="83254"/>
              <a:ext cx="1454058" cy="2256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i="1" dirty="0">
                  <a:solidFill>
                    <a:srgbClr val="000000"/>
                  </a:solidFill>
                  <a:effectLst/>
                  <a:latin typeface="Cambria" pitchFamily="18" charset="0"/>
                  <a:ea typeface="宋体"/>
                  <a:cs typeface="Times New Roman"/>
                </a:rPr>
                <a:t>12:00/12:05: link 4</a:t>
              </a:r>
              <a:endParaRPr lang="en-US" sz="2000" dirty="0">
                <a:effectLst/>
                <a:latin typeface="Cambria" pitchFamily="18" charset="0"/>
                <a:ea typeface="宋体"/>
                <a:cs typeface="Times New Roman"/>
              </a:endParaRPr>
            </a:p>
          </p:txBody>
        </p:sp>
      </p:grpSp>
    </p:spTree>
    <p:extLst>
      <p:ext uri="{BB962C8B-B14F-4D97-AF65-F5344CB8AC3E}">
        <p14:creationId xmlns:p14="http://schemas.microsoft.com/office/powerpoint/2010/main" val="19300843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 </a:t>
            </a:r>
            <a:r>
              <a:rPr lang="en-US" dirty="0" smtClean="0"/>
              <a:t>– Compare the results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914400" y="1447800"/>
                <a:ext cx="7772400" cy="5181600"/>
              </a:xfrm>
            </p:spPr>
            <p:txBody>
              <a:bodyPr>
                <a:normAutofit/>
              </a:bodyPr>
              <a:lstStyle/>
              <a:p>
                <a:r>
                  <a:rPr lang="en-US" dirty="0" smtClean="0"/>
                  <a:t>Recall </a:t>
                </a:r>
                <a:r>
                  <a:rPr lang="en-US" dirty="0"/>
                  <a:t>a</a:t>
                </a:r>
                <a:r>
                  <a:rPr lang="en-US" dirty="0" smtClean="0"/>
                  <a:t> typical adaptive routing policy</a:t>
                </a:r>
              </a:p>
              <a:p>
                <a:pPr lvl="1"/>
                <a:r>
                  <a:rPr lang="en-US" dirty="0" smtClean="0"/>
                  <a:t>Aiming at highest reliability</a:t>
                </a:r>
              </a:p>
              <a:p>
                <a:pPr lvl="1"/>
                <a:r>
                  <a:rPr lang="en-US" dirty="0" smtClean="0"/>
                  <a:t>Aiming at least expected travel time</a:t>
                </a:r>
                <a:endParaRPr lang="en-US" dirty="0"/>
              </a:p>
              <a:p>
                <a:r>
                  <a:rPr lang="en-US" dirty="0" smtClean="0"/>
                  <a:t>An absolutely risk-averse utility function is used</a:t>
                </a:r>
              </a:p>
              <a:p>
                <a:pPr marL="320040" lvl="1" indent="0">
                  <a:buNone/>
                </a:pPr>
                <a14:m>
                  <m:oMathPara xmlns:m="http://schemas.openxmlformats.org/officeDocument/2006/math">
                    <m:oMathParaPr>
                      <m:jc m:val="centerGroup"/>
                    </m:oMathParaPr>
                    <m:oMath xmlns:m="http://schemas.openxmlformats.org/officeDocument/2006/math">
                      <m:r>
                        <a:rPr lang="en-US" i="1">
                          <a:latin typeface="Cambria Math"/>
                        </a:rPr>
                        <m:t>𝑢</m:t>
                      </m:r>
                      <m:d>
                        <m:dPr>
                          <m:ctrlPr>
                            <a:rPr lang="en-US" i="1">
                              <a:latin typeface="Cambria Math"/>
                            </a:rPr>
                          </m:ctrlPr>
                        </m:dPr>
                        <m:e>
                          <m:r>
                            <a:rPr lang="en-US" i="1">
                              <a:latin typeface="Cambria Math"/>
                            </a:rPr>
                            <m:t>𝑡</m:t>
                          </m:r>
                        </m:e>
                      </m:d>
                      <m:r>
                        <a:rPr lang="en-US">
                          <a:latin typeface="Cambria Math"/>
                        </a:rPr>
                        <m:t>=</m:t>
                      </m:r>
                      <m:sSup>
                        <m:sSupPr>
                          <m:ctrlPr>
                            <a:rPr lang="en-US" i="1">
                              <a:latin typeface="Cambria Math"/>
                            </a:rPr>
                          </m:ctrlPr>
                        </m:sSupPr>
                        <m:e>
                          <m:r>
                            <a:rPr lang="en-US" i="1">
                              <a:latin typeface="Cambria Math"/>
                            </a:rPr>
                            <m:t>𝑒</m:t>
                          </m:r>
                        </m:e>
                        <m:sup>
                          <m:r>
                            <a:rPr lang="en-US">
                              <a:latin typeface="Cambria Math"/>
                            </a:rPr>
                            <m:t>−</m:t>
                          </m:r>
                          <m:r>
                            <a:rPr lang="en-US" b="0" i="1" smtClean="0">
                              <a:latin typeface="Cambria Math"/>
                            </a:rPr>
                            <m:t>4</m:t>
                          </m:r>
                          <m:r>
                            <a:rPr lang="en-US" i="1">
                              <a:latin typeface="Cambria Math"/>
                            </a:rPr>
                            <m:t>𝑡</m:t>
                          </m:r>
                        </m:sup>
                      </m:sSup>
                      <m:r>
                        <a:rPr lang="en-US">
                          <a:latin typeface="Cambria Math"/>
                        </a:rPr>
                        <m:t>−1</m:t>
                      </m:r>
                    </m:oMath>
                  </m:oMathPara>
                </a14:m>
                <a:endParaRPr lang="en-US" dirty="0" smtClean="0"/>
              </a:p>
              <a:p>
                <a:pPr marL="320040" lvl="1" indent="0">
                  <a:buNone/>
                </a:pPr>
                <a:endParaRPr lang="en-US" dirty="0" smtClean="0"/>
              </a:p>
              <a:p>
                <a:pPr marL="320040" lvl="1" indent="0">
                  <a:buNone/>
                </a:pPr>
                <a:endParaRPr lang="en-US" dirty="0"/>
              </a:p>
              <a:p>
                <a:pPr marL="320040" lvl="1" indent="0">
                  <a:buNone/>
                </a:pPr>
                <a:endParaRPr lang="en-US" dirty="0" smtClean="0"/>
              </a:p>
              <a:p>
                <a:pPr marL="320040" lvl="1" indent="0">
                  <a:buNone/>
                </a:pPr>
                <a:endParaRPr lang="en-US" dirty="0"/>
              </a:p>
              <a:p>
                <a:pPr marL="320040" lvl="1" indent="0">
                  <a:buNone/>
                </a:pPr>
                <a:endParaRPr lang="en-US" dirty="0" smtClean="0"/>
              </a:p>
              <a:p>
                <a:pPr marL="274320" lvl="1" indent="-274320">
                  <a:spcBef>
                    <a:spcPts val="580"/>
                  </a:spcBef>
                  <a:buClr>
                    <a:schemeClr val="accent1"/>
                  </a:buClr>
                </a:pPr>
                <a:r>
                  <a:rPr lang="en-US" sz="2600" dirty="0"/>
                  <a:t>A </a:t>
                </a:r>
                <a:r>
                  <a:rPr lang="en-US" sz="2600" dirty="0" smtClean="0"/>
                  <a:t>gain of 15.57% in ET and 13.55% in prospect compare with a drop </a:t>
                </a:r>
                <a:r>
                  <a:rPr lang="en-US" sz="2600" dirty="0"/>
                  <a:t>of </a:t>
                </a:r>
                <a:r>
                  <a:rPr lang="en-US" sz="2600" dirty="0" smtClean="0"/>
                  <a:t>only 0.02</a:t>
                </a:r>
                <a:r>
                  <a:rPr lang="en-US" sz="2600" dirty="0"/>
                  <a:t>% in reliability</a:t>
                </a:r>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914400" y="1447800"/>
                <a:ext cx="7772400" cy="5181600"/>
              </a:xfrm>
              <a:blipFill rotWithShape="1">
                <a:blip r:embed="rId3"/>
                <a:stretch>
                  <a:fillRect l="-706" t="-1059" b="-1412"/>
                </a:stretch>
              </a:blipFill>
            </p:spPr>
            <p:txBody>
              <a:bodyPr/>
              <a:lstStyle/>
              <a:p>
                <a:r>
                  <a:rPr lang="en-US">
                    <a:noFill/>
                  </a:rPr>
                  <a:t> </a:t>
                </a:r>
              </a:p>
            </p:txBody>
          </p:sp>
        </mc:Fallback>
      </mc:AlternateContent>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17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 name="Content Placeholder 6"/>
          <p:cNvGraphicFramePr>
            <a:graphicFrameLocks/>
          </p:cNvGraphicFramePr>
          <p:nvPr>
            <p:extLst>
              <p:ext uri="{D42A27DB-BD31-4B8C-83A1-F6EECF244321}">
                <p14:modId xmlns:p14="http://schemas.microsoft.com/office/powerpoint/2010/main" val="3789178744"/>
              </p:ext>
            </p:extLst>
          </p:nvPr>
        </p:nvGraphicFramePr>
        <p:xfrm>
          <a:off x="914400" y="3657600"/>
          <a:ext cx="7902325" cy="1752597"/>
        </p:xfrm>
        <a:graphic>
          <a:graphicData uri="http://schemas.openxmlformats.org/drawingml/2006/table">
            <a:tbl>
              <a:tblPr firstRow="1" firstCol="1" bandRow="1">
                <a:tableStyleId>{5C22544A-7EE6-4342-B048-85BDC9FD1C3A}</a:tableStyleId>
              </a:tblPr>
              <a:tblGrid>
                <a:gridCol w="1881823"/>
                <a:gridCol w="1504737"/>
                <a:gridCol w="1506291"/>
                <a:gridCol w="1504737"/>
                <a:gridCol w="1504737"/>
              </a:tblGrid>
              <a:tr h="433632">
                <a:tc>
                  <a:txBody>
                    <a:bodyPr/>
                    <a:lstStyle/>
                    <a:p>
                      <a:pPr algn="ctr">
                        <a:spcAft>
                          <a:spcPts val="0"/>
                        </a:spcAft>
                      </a:pPr>
                      <a:r>
                        <a:rPr lang="en-US" sz="2000" dirty="0">
                          <a:effectLst/>
                          <a:latin typeface="Cambria" pitchFamily="18" charset="0"/>
                        </a:rPr>
                        <a:t>Approach</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Decision</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R</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ET</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Prospect</a:t>
                      </a:r>
                      <a:endParaRPr lang="en-US" sz="2000" dirty="0">
                        <a:solidFill>
                          <a:srgbClr val="000000"/>
                        </a:solidFill>
                        <a:effectLst/>
                        <a:latin typeface="Cambria" pitchFamily="18" charset="0"/>
                        <a:ea typeface="宋体"/>
                        <a:cs typeface="Times New Roman"/>
                      </a:endParaRPr>
                    </a:p>
                  </a:txBody>
                  <a:tcPr marL="68580" marR="68580" marT="0" marB="0" anchor="ctr"/>
                </a:tc>
              </a:tr>
              <a:tr h="433632">
                <a:tc>
                  <a:txBody>
                    <a:bodyPr/>
                    <a:lstStyle/>
                    <a:p>
                      <a:pPr algn="ctr">
                        <a:spcAft>
                          <a:spcPts val="0"/>
                        </a:spcAft>
                      </a:pPr>
                      <a:r>
                        <a:rPr lang="en-US" sz="2000" dirty="0">
                          <a:effectLst/>
                          <a:latin typeface="Cambria" pitchFamily="18" charset="0"/>
                        </a:rPr>
                        <a:t>SSD method</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link 6</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0.9998</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6.07</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-0.3259</a:t>
                      </a:r>
                      <a:endParaRPr lang="en-US" sz="2000">
                        <a:solidFill>
                          <a:srgbClr val="000000"/>
                        </a:solidFill>
                        <a:effectLst/>
                        <a:latin typeface="Cambria" pitchFamily="18" charset="0"/>
                        <a:ea typeface="宋体"/>
                        <a:cs typeface="Times New Roman"/>
                      </a:endParaRPr>
                    </a:p>
                  </a:txBody>
                  <a:tcPr marL="68580" marR="68580" marT="0" marB="0" anchor="ctr"/>
                </a:tc>
              </a:tr>
              <a:tr h="451701">
                <a:tc>
                  <a:txBody>
                    <a:bodyPr/>
                    <a:lstStyle/>
                    <a:p>
                      <a:pPr algn="ctr">
                        <a:spcAft>
                          <a:spcPts val="0"/>
                        </a:spcAft>
                      </a:pPr>
                      <a:r>
                        <a:rPr lang="en-US" sz="2000" dirty="0">
                          <a:effectLst/>
                          <a:latin typeface="Cambria" pitchFamily="18" charset="0"/>
                        </a:rPr>
                        <a:t>Highest R</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link 4</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1.0000</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7.19</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-0.377</a:t>
                      </a:r>
                      <a:endParaRPr lang="en-US" sz="2000">
                        <a:solidFill>
                          <a:srgbClr val="000000"/>
                        </a:solidFill>
                        <a:effectLst/>
                        <a:latin typeface="Cambria" pitchFamily="18" charset="0"/>
                        <a:ea typeface="宋体"/>
                        <a:cs typeface="Times New Roman"/>
                      </a:endParaRPr>
                    </a:p>
                  </a:txBody>
                  <a:tcPr marL="68580" marR="68580" marT="0" marB="0" anchor="ctr"/>
                </a:tc>
              </a:tr>
              <a:tr h="433632">
                <a:tc>
                  <a:txBody>
                    <a:bodyPr/>
                    <a:lstStyle/>
                    <a:p>
                      <a:pPr algn="ctr">
                        <a:spcAft>
                          <a:spcPts val="0"/>
                        </a:spcAft>
                      </a:pPr>
                      <a:r>
                        <a:rPr lang="en-US" sz="2000" dirty="0">
                          <a:effectLst/>
                          <a:latin typeface="Cambria" pitchFamily="18" charset="0"/>
                        </a:rPr>
                        <a:t>LET</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link 6</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0.9998</a:t>
                      </a:r>
                      <a:endParaRPr lang="en-US" sz="2000" dirty="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a:effectLst/>
                          <a:latin typeface="Cambria" pitchFamily="18" charset="0"/>
                        </a:rPr>
                        <a:t>6.07</a:t>
                      </a:r>
                      <a:endParaRPr lang="en-US" sz="2000">
                        <a:solidFill>
                          <a:srgbClr val="000000"/>
                        </a:solidFill>
                        <a:effectLst/>
                        <a:latin typeface="Cambria" pitchFamily="18" charset="0"/>
                        <a:ea typeface="宋体"/>
                        <a:cs typeface="Times New Roman"/>
                      </a:endParaRPr>
                    </a:p>
                  </a:txBody>
                  <a:tcPr marL="68580" marR="68580" marT="0" marB="0" anchor="ctr"/>
                </a:tc>
                <a:tc>
                  <a:txBody>
                    <a:bodyPr/>
                    <a:lstStyle/>
                    <a:p>
                      <a:pPr algn="ctr">
                        <a:spcAft>
                          <a:spcPts val="0"/>
                        </a:spcAft>
                      </a:pPr>
                      <a:r>
                        <a:rPr lang="en-US" sz="2000" dirty="0">
                          <a:effectLst/>
                          <a:latin typeface="Cambria" pitchFamily="18" charset="0"/>
                        </a:rPr>
                        <a:t>-0.3259</a:t>
                      </a:r>
                      <a:endParaRPr lang="en-US" sz="2000" dirty="0">
                        <a:solidFill>
                          <a:srgbClr val="000000"/>
                        </a:solidFill>
                        <a:effectLst/>
                        <a:latin typeface="Cambria" pitchFamily="18" charset="0"/>
                        <a:ea typeface="宋体"/>
                        <a:cs typeface="Times New Roman"/>
                      </a:endParaRPr>
                    </a:p>
                  </a:txBody>
                  <a:tcPr marL="68580" marR="68580" marT="0" marB="0" anchor="ctr"/>
                </a:tc>
              </a:tr>
            </a:tbl>
          </a:graphicData>
        </a:graphic>
      </p:graphicFrame>
      <p:sp>
        <p:nvSpPr>
          <p:cNvPr id="5" name="Rounded Rectangle 4"/>
          <p:cNvSpPr/>
          <p:nvPr/>
        </p:nvSpPr>
        <p:spPr>
          <a:xfrm>
            <a:off x="6124902" y="4156710"/>
            <a:ext cx="838200" cy="754380"/>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7531989" y="4156710"/>
            <a:ext cx="1014222" cy="754380"/>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4606290" y="4156710"/>
            <a:ext cx="922020" cy="75438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0" y="5334000"/>
            <a:ext cx="549821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07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sz="quarter" idx="1"/>
          </p:nvPr>
        </p:nvSpPr>
        <p:spPr>
          <a:xfrm>
            <a:off x="914400" y="1447800"/>
            <a:ext cx="7772400" cy="5257800"/>
          </a:xfrm>
        </p:spPr>
        <p:txBody>
          <a:bodyPr>
            <a:normAutofit/>
          </a:bodyPr>
          <a:lstStyle/>
          <a:p>
            <a:pPr>
              <a:spcAft>
                <a:spcPts val="600"/>
              </a:spcAft>
            </a:pPr>
            <a:r>
              <a:rPr lang="en-US" dirty="0" smtClean="0"/>
              <a:t>Formulated approach for risk-averse travelers</a:t>
            </a:r>
          </a:p>
          <a:p>
            <a:pPr>
              <a:spcAft>
                <a:spcPts val="600"/>
              </a:spcAft>
            </a:pPr>
            <a:r>
              <a:rPr lang="en-US" dirty="0" smtClean="0"/>
              <a:t>Outlined a solution algorithm</a:t>
            </a:r>
          </a:p>
          <a:p>
            <a:pPr>
              <a:spcAft>
                <a:spcPts val="600"/>
              </a:spcAft>
            </a:pPr>
            <a:r>
              <a:rPr lang="en-US" dirty="0" smtClean="0"/>
              <a:t>Two criteria are put into one box by employing the ordering tool of SD</a:t>
            </a:r>
          </a:p>
          <a:p>
            <a:pPr lvl="1">
              <a:spcAft>
                <a:spcPts val="600"/>
              </a:spcAft>
            </a:pPr>
            <a:r>
              <a:rPr lang="en-US" dirty="0"/>
              <a:t>U</a:t>
            </a:r>
            <a:r>
              <a:rPr lang="en-US" dirty="0" smtClean="0"/>
              <a:t>se the technique of benchmark and Admissible set</a:t>
            </a:r>
          </a:p>
          <a:p>
            <a:pPr algn="l">
              <a:spcAft>
                <a:spcPts val="600"/>
              </a:spcAft>
            </a:pPr>
            <a:r>
              <a:rPr lang="en-US" dirty="0"/>
              <a:t>Less information required</a:t>
            </a:r>
          </a:p>
          <a:p>
            <a:pPr lvl="1" algn="l">
              <a:spcAft>
                <a:spcPts val="600"/>
              </a:spcAft>
            </a:pPr>
            <a:r>
              <a:rPr lang="en-US" dirty="0"/>
              <a:t>As long as the utility function is concave in the negative domain</a:t>
            </a:r>
          </a:p>
          <a:p>
            <a:pPr lvl="1" algn="l">
              <a:spcAft>
                <a:spcPts val="600"/>
              </a:spcAft>
            </a:pPr>
            <a:r>
              <a:rPr lang="en-US" dirty="0"/>
              <a:t>Equivalently, as long as the utility function belongs to a risk-averse </a:t>
            </a:r>
            <a:r>
              <a:rPr lang="en-US" dirty="0" smtClean="0"/>
              <a:t>traveler</a:t>
            </a:r>
            <a:endParaRPr lang="en-US" dirty="0"/>
          </a:p>
        </p:txBody>
      </p:sp>
    </p:spTree>
    <p:extLst>
      <p:ext uri="{BB962C8B-B14F-4D97-AF65-F5344CB8AC3E}">
        <p14:creationId xmlns:p14="http://schemas.microsoft.com/office/powerpoint/2010/main" val="15665069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Future research directions</a:t>
            </a:r>
            <a:endParaRPr lang="en-US" dirty="0"/>
          </a:p>
        </p:txBody>
      </p:sp>
      <p:sp>
        <p:nvSpPr>
          <p:cNvPr id="3" name="Content Placeholder 2"/>
          <p:cNvSpPr>
            <a:spLocks noGrp="1"/>
          </p:cNvSpPr>
          <p:nvPr>
            <p:ph sz="quarter" idx="1"/>
          </p:nvPr>
        </p:nvSpPr>
        <p:spPr/>
        <p:txBody>
          <a:bodyPr>
            <a:normAutofit/>
          </a:bodyPr>
          <a:lstStyle/>
          <a:p>
            <a:pPr>
              <a:spcAft>
                <a:spcPts val="300"/>
              </a:spcAft>
            </a:pPr>
            <a:r>
              <a:rPr lang="en-US" dirty="0" smtClean="0"/>
              <a:t>Other risk-taking preferences</a:t>
            </a:r>
          </a:p>
          <a:p>
            <a:pPr>
              <a:spcAft>
                <a:spcPts val="300"/>
              </a:spcAft>
            </a:pPr>
            <a:r>
              <a:rPr lang="en-US" dirty="0" smtClean="0"/>
              <a:t>Faster solution algorithm</a:t>
            </a:r>
          </a:p>
          <a:p>
            <a:pPr>
              <a:spcAft>
                <a:spcPts val="300"/>
              </a:spcAft>
            </a:pPr>
            <a:r>
              <a:rPr lang="en-US" dirty="0"/>
              <a:t>M</a:t>
            </a:r>
            <a:r>
              <a:rPr lang="en-US" dirty="0" smtClean="0"/>
              <a:t>ore trip decisions rather than route choices</a:t>
            </a:r>
            <a:endParaRPr lang="en-US" dirty="0"/>
          </a:p>
          <a:p>
            <a:pPr lvl="1">
              <a:spcAft>
                <a:spcPts val="300"/>
              </a:spcAft>
            </a:pPr>
            <a:r>
              <a:rPr lang="en-US" dirty="0"/>
              <a:t>In short </a:t>
            </a:r>
            <a:r>
              <a:rPr lang="en-US" dirty="0" smtClean="0"/>
              <a:t>run</a:t>
            </a:r>
          </a:p>
          <a:p>
            <a:pPr lvl="2">
              <a:spcAft>
                <a:spcPts val="300"/>
              </a:spcAft>
            </a:pPr>
            <a:r>
              <a:rPr lang="en-US" i="1" dirty="0"/>
              <a:t>Whether to travel (or travel frequency)</a:t>
            </a:r>
            <a:endParaRPr lang="en-US" dirty="0"/>
          </a:p>
          <a:p>
            <a:pPr lvl="2">
              <a:spcAft>
                <a:spcPts val="300"/>
              </a:spcAft>
            </a:pPr>
            <a:r>
              <a:rPr lang="en-US" i="1" dirty="0"/>
              <a:t>Travel </a:t>
            </a:r>
            <a:r>
              <a:rPr lang="en-US" i="1" dirty="0" smtClean="0"/>
              <a:t>mode</a:t>
            </a:r>
            <a:endParaRPr lang="en-US" dirty="0"/>
          </a:p>
          <a:p>
            <a:pPr lvl="2">
              <a:spcAft>
                <a:spcPts val="300"/>
              </a:spcAft>
            </a:pPr>
            <a:r>
              <a:rPr lang="en-US" i="1" dirty="0"/>
              <a:t>Departure </a:t>
            </a:r>
            <a:r>
              <a:rPr lang="en-US" i="1" dirty="0" smtClean="0"/>
              <a:t>time</a:t>
            </a:r>
            <a:r>
              <a:rPr lang="en-US" dirty="0" smtClean="0"/>
              <a:t>…</a:t>
            </a:r>
          </a:p>
          <a:p>
            <a:pPr lvl="1">
              <a:spcAft>
                <a:spcPts val="300"/>
              </a:spcAft>
            </a:pPr>
            <a:r>
              <a:rPr lang="en-US" dirty="0"/>
              <a:t>L</a:t>
            </a:r>
            <a:r>
              <a:rPr lang="en-US" dirty="0" smtClean="0"/>
              <a:t>ong run</a:t>
            </a:r>
          </a:p>
          <a:p>
            <a:pPr lvl="2">
              <a:spcAft>
                <a:spcPts val="300"/>
              </a:spcAft>
            </a:pPr>
            <a:r>
              <a:rPr lang="en-US" i="1" dirty="0"/>
              <a:t>Whether to change the destination</a:t>
            </a:r>
            <a:endParaRPr lang="en-US" dirty="0"/>
          </a:p>
          <a:p>
            <a:pPr lvl="2">
              <a:spcAft>
                <a:spcPts val="300"/>
              </a:spcAft>
            </a:pPr>
            <a:r>
              <a:rPr lang="en-US" i="1" dirty="0"/>
              <a:t>Whether to change the </a:t>
            </a:r>
            <a:r>
              <a:rPr lang="en-US" i="1" dirty="0" smtClean="0"/>
              <a:t>origin …</a:t>
            </a:r>
            <a:endParaRPr lang="en-US" dirty="0"/>
          </a:p>
        </p:txBody>
      </p:sp>
    </p:spTree>
    <p:extLst>
      <p:ext uri="{BB962C8B-B14F-4D97-AF65-F5344CB8AC3E}">
        <p14:creationId xmlns:p14="http://schemas.microsoft.com/office/powerpoint/2010/main" val="13887081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900550"/>
            <a:ext cx="7315200" cy="890650"/>
          </a:xfrm>
        </p:spPr>
        <p:txBody>
          <a:bodyPr/>
          <a:lstStyle/>
          <a:p>
            <a:r>
              <a:rPr lang="en-US" sz="3600" b="1" dirty="0" smtClean="0"/>
              <a:t>Thank You </a:t>
            </a:r>
            <a:r>
              <a:rPr lang="en-US" sz="2000" dirty="0"/>
              <a:t>All questions and discussions are </a:t>
            </a:r>
            <a:r>
              <a:rPr lang="en-US" sz="2000" dirty="0" smtClean="0"/>
              <a:t>welcome</a:t>
            </a:r>
            <a:endParaRPr lang="en-US" sz="3600" b="1" dirty="0"/>
          </a:p>
        </p:txBody>
      </p:sp>
      <p:sp>
        <p:nvSpPr>
          <p:cNvPr id="6" name="Text Placeholder 5"/>
          <p:cNvSpPr>
            <a:spLocks noGrp="1"/>
          </p:cNvSpPr>
          <p:nvPr>
            <p:ph type="body" sz="half" idx="2"/>
          </p:nvPr>
        </p:nvSpPr>
        <p:spPr>
          <a:xfrm>
            <a:off x="914400" y="5715000"/>
            <a:ext cx="7315200" cy="914400"/>
          </a:xfrm>
        </p:spPr>
        <p:txBody>
          <a:bodyPr>
            <a:normAutofit/>
          </a:bodyPr>
          <a:lstStyle/>
          <a:p>
            <a:r>
              <a:rPr lang="en-US" sz="2400" dirty="0" smtClean="0"/>
              <a:t>Lin Xiao, </a:t>
            </a:r>
            <a:r>
              <a:rPr lang="en-US" sz="2400" dirty="0" smtClean="0">
                <a:hlinkClick r:id="rId2"/>
              </a:rPr>
              <a:t>cexiaol@ust.hk</a:t>
            </a:r>
            <a:endParaRPr lang="en-US" sz="2400" dirty="0" smtClean="0"/>
          </a:p>
          <a:p>
            <a:r>
              <a:rPr lang="en-US" sz="2400" dirty="0" smtClean="0"/>
              <a:t>Hong Kong University of Science and Technology</a:t>
            </a:r>
            <a:endParaRPr lang="en-US" sz="2400" dirty="0"/>
          </a:p>
        </p:txBody>
      </p:sp>
      <p:pic>
        <p:nvPicPr>
          <p:cNvPr id="11" name="Picture Placeholder 10"/>
          <p:cNvPicPr>
            <a:picLocks noGrp="1" noChangeAspect="1"/>
          </p:cNvPicPr>
          <p:nvPr>
            <p:ph type="pic" idx="1"/>
          </p:nvPr>
        </p:nvPicPr>
        <p:blipFill>
          <a:blip r:embed="rId3">
            <a:extLst>
              <a:ext uri="{28A0092B-C50C-407E-A947-70E740481C1C}">
                <a14:useLocalDpi xmlns:a14="http://schemas.microsoft.com/office/drawing/2010/main" val="0"/>
              </a:ext>
            </a:extLst>
          </a:blip>
          <a:srcRect t="11676" b="11676"/>
          <a:stretch>
            <a:fillRect/>
          </a:stretch>
        </p:blipFill>
        <p:spPr/>
      </p:pic>
    </p:spTree>
    <p:extLst>
      <p:ext uri="{BB962C8B-B14F-4D97-AF65-F5344CB8AC3E}">
        <p14:creationId xmlns:p14="http://schemas.microsoft.com/office/powerpoint/2010/main" val="2513617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dirty="0" smtClean="0"/>
              <a:t>Outline</a:t>
            </a:r>
            <a:endParaRPr lang="en-US" dirty="0" smtClean="0"/>
          </a:p>
        </p:txBody>
      </p:sp>
      <p:sp>
        <p:nvSpPr>
          <p:cNvPr id="17410" name="Content Placeholder 2"/>
          <p:cNvSpPr>
            <a:spLocks noGrp="1"/>
          </p:cNvSpPr>
          <p:nvPr>
            <p:ph sz="quarter" idx="1"/>
          </p:nvPr>
        </p:nvSpPr>
        <p:spPr/>
        <p:txBody>
          <a:bodyPr>
            <a:normAutofit/>
          </a:bodyPr>
          <a:lstStyle/>
          <a:p>
            <a:r>
              <a:rPr lang="en-US" dirty="0" smtClean="0"/>
              <a:t>Overview</a:t>
            </a:r>
          </a:p>
          <a:p>
            <a:pPr lvl="1"/>
            <a:r>
              <a:rPr lang="en-US" dirty="0" smtClean="0"/>
              <a:t>Literature review</a:t>
            </a:r>
          </a:p>
          <a:p>
            <a:pPr lvl="1"/>
            <a:r>
              <a:rPr lang="en-US" dirty="0" smtClean="0"/>
              <a:t>Objective and initial formulation </a:t>
            </a:r>
          </a:p>
          <a:p>
            <a:pPr lvl="1"/>
            <a:r>
              <a:rPr lang="en-US" dirty="0" smtClean="0"/>
              <a:t>Alternative formulation</a:t>
            </a:r>
          </a:p>
          <a:p>
            <a:r>
              <a:rPr lang="en-US" dirty="0"/>
              <a:t>Formulation and Methodology</a:t>
            </a:r>
          </a:p>
          <a:p>
            <a:pPr lvl="1"/>
            <a:r>
              <a:rPr lang="en-US" dirty="0"/>
              <a:t>SSD constrained formulation</a:t>
            </a:r>
          </a:p>
          <a:p>
            <a:pPr lvl="1"/>
            <a:r>
              <a:rPr lang="en-US" dirty="0"/>
              <a:t>Benchmark alternative and admissible set</a:t>
            </a:r>
          </a:p>
          <a:p>
            <a:pPr lvl="1"/>
            <a:r>
              <a:rPr lang="en-US" dirty="0"/>
              <a:t>Solution procedure</a:t>
            </a:r>
          </a:p>
          <a:p>
            <a:r>
              <a:rPr lang="en-US" dirty="0"/>
              <a:t>Numerical study</a:t>
            </a:r>
          </a:p>
          <a:p>
            <a:pPr lvl="0"/>
            <a:r>
              <a:rPr lang="en-US" dirty="0"/>
              <a:t>Conclusion</a:t>
            </a:r>
          </a:p>
        </p:txBody>
      </p:sp>
    </p:spTree>
    <p:extLst>
      <p:ext uri="{BB962C8B-B14F-4D97-AF65-F5344CB8AC3E}">
        <p14:creationId xmlns:p14="http://schemas.microsoft.com/office/powerpoint/2010/main" val="34105657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Literature </a:t>
            </a:r>
            <a:r>
              <a:rPr lang="en-US" dirty="0" smtClean="0"/>
              <a:t>review</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262652312"/>
              </p:ext>
            </p:extLst>
          </p:nvPr>
        </p:nvGraphicFramePr>
        <p:xfrm>
          <a:off x="152400" y="1526433"/>
          <a:ext cx="8763000" cy="4493367"/>
        </p:xfrm>
        <a:graphic>
          <a:graphicData uri="http://schemas.openxmlformats.org/drawingml/2006/table">
            <a:tbl>
              <a:tblPr>
                <a:tableStyleId>{6E25E649-3F16-4E02-A733-19D2CDBF48F0}</a:tableStyleId>
              </a:tblPr>
              <a:tblGrid>
                <a:gridCol w="1219200"/>
                <a:gridCol w="3048000"/>
                <a:gridCol w="2286000"/>
                <a:gridCol w="2209800"/>
              </a:tblGrid>
              <a:tr h="914400">
                <a:tc>
                  <a:txBody>
                    <a:bodyPr/>
                    <a:lstStyle/>
                    <a:p>
                      <a:pPr algn="l" fontAlgn="b"/>
                      <a:endParaRPr lang="en-US" sz="2400" b="0" i="0" u="none" strike="noStrike" dirty="0">
                        <a:solidFill>
                          <a:srgbClr val="000000"/>
                        </a:solidFill>
                        <a:effectLst/>
                        <a:latin typeface="Cambria" pitchFamily="18"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smtClean="0">
                          <a:effectLst/>
                          <a:latin typeface="Cambria" pitchFamily="18" charset="0"/>
                        </a:rPr>
                        <a:t>Minimizing </a:t>
                      </a:r>
                      <a:r>
                        <a:rPr lang="en-US" sz="2400" u="none" strike="noStrike" dirty="0" smtClean="0">
                          <a:effectLst/>
                          <a:latin typeface="Cambria" pitchFamily="18" charset="0"/>
                        </a:rPr>
                        <a:t>cost</a:t>
                      </a:r>
                      <a:endParaRPr lang="en-US" sz="2400" u="none" strike="noStrike" dirty="0" smtClean="0">
                        <a:effectLst/>
                        <a:latin typeface="Cambria" pitchFamily="18"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smtClean="0">
                          <a:effectLst/>
                          <a:latin typeface="Cambria" pitchFamily="18" charset="0"/>
                        </a:rPr>
                        <a:t>Maximizing </a:t>
                      </a:r>
                      <a:r>
                        <a:rPr lang="en-US" sz="2400" u="none" strike="noStrike" dirty="0" smtClean="0">
                          <a:effectLst/>
                          <a:latin typeface="Cambria" pitchFamily="18" charset="0"/>
                        </a:rPr>
                        <a:t>reliability</a:t>
                      </a:r>
                      <a:endParaRPr lang="en-US" sz="2400" u="none" strike="noStrike" dirty="0" smtClean="0">
                        <a:effectLst/>
                        <a:latin typeface="Cambria" pitchFamily="18"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smtClean="0">
                          <a:effectLst/>
                          <a:latin typeface="Cambria" pitchFamily="18" charset="0"/>
                        </a:rPr>
                        <a:t>Multiple </a:t>
                      </a:r>
                      <a:r>
                        <a:rPr lang="en-US" sz="2400" u="none" strike="noStrike" dirty="0" smtClean="0">
                          <a:effectLst/>
                          <a:latin typeface="Cambria" pitchFamily="18" charset="0"/>
                        </a:rPr>
                        <a:t>criteria</a:t>
                      </a:r>
                      <a:endParaRPr lang="en-US" sz="2400" u="none" strike="noStrike" dirty="0" smtClean="0">
                        <a:effectLst/>
                        <a:latin typeface="Cambria" pitchFamily="18" charset="0"/>
                      </a:endParaRPr>
                    </a:p>
                  </a:txBody>
                  <a:tcPr marL="9525" marR="9525" marT="9525" marB="0" anchor="b">
                    <a:lnB w="12700" cap="flat" cmpd="sng" algn="ctr">
                      <a:solidFill>
                        <a:schemeClr val="tx1"/>
                      </a:solidFill>
                      <a:prstDash val="solid"/>
                      <a:round/>
                      <a:headEnd type="none" w="med" len="med"/>
                      <a:tailEnd type="none" w="med" len="med"/>
                    </a:lnB>
                  </a:tcPr>
                </a:tc>
              </a:tr>
              <a:tr h="2039518">
                <a:tc>
                  <a:txBody>
                    <a:bodyPr/>
                    <a:lstStyle/>
                    <a:p>
                      <a:pPr algn="l" fontAlgn="b"/>
                      <a:r>
                        <a:rPr lang="en-US" sz="2400" u="none" strike="noStrike" dirty="0" smtClean="0">
                          <a:effectLst/>
                          <a:latin typeface="Cambria" pitchFamily="18" charset="0"/>
                        </a:rPr>
                        <a:t>A </a:t>
                      </a:r>
                      <a:r>
                        <a:rPr lang="en-US" sz="2400" u="none" strike="noStrike" dirty="0">
                          <a:effectLst/>
                          <a:latin typeface="Cambria" pitchFamily="18" charset="0"/>
                        </a:rPr>
                        <a:t>prior path</a:t>
                      </a:r>
                      <a:endParaRPr lang="en-US" sz="2400" b="0" i="0" u="none" strike="noStrike" dirty="0">
                        <a:solidFill>
                          <a:srgbClr val="000000"/>
                        </a:solidFill>
                        <a:effectLst/>
                        <a:latin typeface="Cambria" pitchFamily="18" charset="0"/>
                      </a:endParaRPr>
                    </a:p>
                  </a:txBody>
                  <a:tcPr marL="9525" marR="9525" marT="9525" marB="0">
                    <a:lnT w="12700" cap="flat" cmpd="sng" algn="ctr">
                      <a:solidFill>
                        <a:schemeClr val="tx1"/>
                      </a:solidFill>
                      <a:prstDash val="solid"/>
                      <a:round/>
                      <a:headEnd type="none" w="med" len="med"/>
                      <a:tailEnd type="none" w="med" len="med"/>
                    </a:lnT>
                  </a:tcPr>
                </a:tc>
                <a:tc>
                  <a:txBody>
                    <a:bodyPr/>
                    <a:lstStyle/>
                    <a:p>
                      <a:pPr algn="ctr" fontAlgn="b"/>
                      <a:r>
                        <a:rPr lang="en-US" sz="2400" u="none" strike="noStrike" dirty="0" err="1" smtClean="0">
                          <a:effectLst/>
                          <a:latin typeface="Cambria" pitchFamily="18" charset="0"/>
                        </a:rPr>
                        <a:t>Dijkstra</a:t>
                      </a:r>
                      <a:r>
                        <a:rPr lang="en-US" sz="2400" u="none" strike="noStrike" dirty="0" smtClean="0">
                          <a:effectLst/>
                          <a:latin typeface="Cambria" pitchFamily="18" charset="0"/>
                        </a:rPr>
                        <a:t>,</a:t>
                      </a:r>
                      <a:r>
                        <a:rPr lang="en-US" sz="2400" u="none" strike="noStrike" baseline="0" dirty="0" smtClean="0">
                          <a:effectLst/>
                          <a:latin typeface="Cambria" pitchFamily="18" charset="0"/>
                        </a:rPr>
                        <a:t> </a:t>
                      </a:r>
                      <a:r>
                        <a:rPr lang="en-US" sz="2400" u="none" strike="noStrike" dirty="0" smtClean="0">
                          <a:effectLst/>
                          <a:latin typeface="Cambria" pitchFamily="18" charset="0"/>
                        </a:rPr>
                        <a:t>1959;</a:t>
                      </a:r>
                    </a:p>
                    <a:p>
                      <a:pPr algn="ctr" fontAlgn="b"/>
                      <a:r>
                        <a:rPr lang="en-US" sz="2400" u="none" strike="noStrike" dirty="0" smtClean="0">
                          <a:effectLst/>
                          <a:latin typeface="Cambria" pitchFamily="18" charset="0"/>
                        </a:rPr>
                        <a:t>Hart et</a:t>
                      </a:r>
                      <a:r>
                        <a:rPr lang="en-US" sz="2400" u="none" strike="noStrike" baseline="0" dirty="0" smtClean="0">
                          <a:effectLst/>
                          <a:latin typeface="Cambria" pitchFamily="18" charset="0"/>
                        </a:rPr>
                        <a:t> al</a:t>
                      </a:r>
                      <a:r>
                        <a:rPr lang="en-US" sz="2400" u="none" strike="noStrike" dirty="0" smtClean="0">
                          <a:effectLst/>
                          <a:latin typeface="Cambria" pitchFamily="18" charset="0"/>
                        </a:rPr>
                        <a:t>, 1968; </a:t>
                      </a:r>
                      <a:r>
                        <a:rPr lang="en-US" sz="2400" u="none" strike="noStrike" dirty="0" err="1" smtClean="0">
                          <a:effectLst/>
                          <a:latin typeface="Cambria" pitchFamily="18" charset="0"/>
                        </a:rPr>
                        <a:t>Eppstein</a:t>
                      </a:r>
                      <a:r>
                        <a:rPr lang="en-US" sz="2400" u="none" strike="noStrike" dirty="0" smtClean="0">
                          <a:effectLst/>
                          <a:latin typeface="Cambria" pitchFamily="18" charset="0"/>
                        </a:rPr>
                        <a:t>,</a:t>
                      </a:r>
                      <a:r>
                        <a:rPr lang="en-US" sz="2400" u="none" strike="noStrike" baseline="0" dirty="0" smtClean="0">
                          <a:effectLst/>
                          <a:latin typeface="Cambria" pitchFamily="18" charset="0"/>
                        </a:rPr>
                        <a:t> </a:t>
                      </a:r>
                      <a:r>
                        <a:rPr lang="en-US" sz="2400" u="none" strike="noStrike" dirty="0" smtClean="0">
                          <a:effectLst/>
                          <a:latin typeface="Cambria" pitchFamily="18" charset="0"/>
                        </a:rPr>
                        <a:t>1998</a:t>
                      </a:r>
                      <a:endParaRPr lang="en-US" sz="2400" b="0" i="0" u="none" strike="noStrike" dirty="0">
                        <a:solidFill>
                          <a:srgbClr val="000000"/>
                        </a:solidFill>
                        <a:effectLst/>
                        <a:latin typeface="Cambria" pitchFamily="18" charset="0"/>
                      </a:endParaRPr>
                    </a:p>
                  </a:txBody>
                  <a:tcPr marL="9525" marR="9525" marT="9525" marB="0">
                    <a:lnT w="12700" cap="flat" cmpd="sng" algn="ctr">
                      <a:solidFill>
                        <a:schemeClr val="tx1"/>
                      </a:solidFill>
                      <a:prstDash val="solid"/>
                      <a:round/>
                      <a:headEnd type="none" w="med" len="med"/>
                      <a:tailEnd type="none" w="med" len="med"/>
                    </a:lnT>
                  </a:tcPr>
                </a:tc>
                <a:tc>
                  <a:txBody>
                    <a:bodyPr/>
                    <a:lstStyle/>
                    <a:p>
                      <a:pPr algn="ctr" fontAlgn="b"/>
                      <a:r>
                        <a:rPr lang="en-US" sz="2400" u="none" strike="noStrike" dirty="0">
                          <a:effectLst/>
                          <a:latin typeface="Cambria" pitchFamily="18" charset="0"/>
                        </a:rPr>
                        <a:t>Fan </a:t>
                      </a:r>
                      <a:r>
                        <a:rPr lang="en-US" sz="2400" u="none" strike="noStrike" dirty="0" smtClean="0">
                          <a:effectLst/>
                          <a:latin typeface="Cambria" pitchFamily="18" charset="0"/>
                        </a:rPr>
                        <a:t>&amp; </a:t>
                      </a:r>
                      <a:r>
                        <a:rPr lang="en-US" sz="2400" u="none" strike="noStrike" dirty="0" err="1" smtClean="0">
                          <a:effectLst/>
                          <a:latin typeface="Cambria" pitchFamily="18" charset="0"/>
                        </a:rPr>
                        <a:t>Nie</a:t>
                      </a:r>
                      <a:r>
                        <a:rPr lang="en-US" sz="2400" u="none" strike="noStrike" dirty="0" smtClean="0">
                          <a:effectLst/>
                          <a:latin typeface="Cambria" pitchFamily="18" charset="0"/>
                        </a:rPr>
                        <a:t>,</a:t>
                      </a:r>
                      <a:r>
                        <a:rPr lang="en-US" sz="2400" u="none" strike="noStrike" baseline="0" dirty="0" smtClean="0">
                          <a:effectLst/>
                          <a:latin typeface="Cambria" pitchFamily="18" charset="0"/>
                        </a:rPr>
                        <a:t> </a:t>
                      </a:r>
                      <a:r>
                        <a:rPr lang="en-US" sz="2400" u="none" strike="noStrike" dirty="0" smtClean="0">
                          <a:effectLst/>
                          <a:latin typeface="Cambria" pitchFamily="18" charset="0"/>
                        </a:rPr>
                        <a:t>2006;</a:t>
                      </a:r>
                    </a:p>
                    <a:p>
                      <a:pPr algn="ctr" fontAlgn="b"/>
                      <a:r>
                        <a:rPr lang="en-US" sz="2400" u="none" strike="noStrike" dirty="0" smtClean="0">
                          <a:effectLst/>
                          <a:latin typeface="Cambria" pitchFamily="18" charset="0"/>
                        </a:rPr>
                        <a:t>Lo &amp; </a:t>
                      </a:r>
                      <a:r>
                        <a:rPr lang="en-US" sz="2400" u="none" strike="noStrike" dirty="0" err="1" smtClean="0">
                          <a:effectLst/>
                          <a:latin typeface="Cambria" pitchFamily="18" charset="0"/>
                        </a:rPr>
                        <a:t>Bie</a:t>
                      </a:r>
                      <a:r>
                        <a:rPr lang="en-US" sz="2400" u="none" strike="noStrike" dirty="0" smtClean="0">
                          <a:effectLst/>
                          <a:latin typeface="Cambria" pitchFamily="18" charset="0"/>
                        </a:rPr>
                        <a:t>,</a:t>
                      </a:r>
                      <a:r>
                        <a:rPr lang="en-US" sz="2400" u="none" strike="noStrike" baseline="0" dirty="0" smtClean="0">
                          <a:effectLst/>
                          <a:latin typeface="Cambria" pitchFamily="18" charset="0"/>
                        </a:rPr>
                        <a:t> </a:t>
                      </a:r>
                      <a:r>
                        <a:rPr lang="en-US" sz="2400" u="none" strike="noStrike" dirty="0" smtClean="0">
                          <a:effectLst/>
                          <a:latin typeface="Cambria" pitchFamily="18" charset="0"/>
                        </a:rPr>
                        <a:t>2006;</a:t>
                      </a:r>
                    </a:p>
                    <a:p>
                      <a:pPr algn="ctr" fontAlgn="b"/>
                      <a:r>
                        <a:rPr lang="en-US" sz="2400" u="none" strike="noStrike" dirty="0" smtClean="0">
                          <a:effectLst/>
                          <a:latin typeface="Cambria" pitchFamily="18" charset="0"/>
                        </a:rPr>
                        <a:t>Siu &amp; Lo,</a:t>
                      </a:r>
                      <a:r>
                        <a:rPr lang="en-US" sz="2400" u="none" strike="noStrike" baseline="0" dirty="0" smtClean="0">
                          <a:effectLst/>
                          <a:latin typeface="Cambria" pitchFamily="18" charset="0"/>
                        </a:rPr>
                        <a:t> </a:t>
                      </a:r>
                      <a:r>
                        <a:rPr lang="en-US" sz="2400" u="none" strike="noStrike" dirty="0" smtClean="0">
                          <a:effectLst/>
                          <a:latin typeface="Cambria" pitchFamily="18" charset="0"/>
                        </a:rPr>
                        <a:t>2008,2009,2013</a:t>
                      </a:r>
                      <a:endParaRPr lang="en-US" sz="2400" b="0" i="0" u="none" strike="noStrike" dirty="0">
                        <a:solidFill>
                          <a:srgbClr val="000000"/>
                        </a:solidFill>
                        <a:effectLst/>
                        <a:latin typeface="Cambria" pitchFamily="18" charset="0"/>
                      </a:endParaRPr>
                    </a:p>
                  </a:txBody>
                  <a:tcPr marL="9525" marR="9525" marT="9525" marB="0">
                    <a:lnT w="12700" cap="flat" cmpd="sng" algn="ctr">
                      <a:solidFill>
                        <a:schemeClr val="tx1"/>
                      </a:solidFill>
                      <a:prstDash val="solid"/>
                      <a:round/>
                      <a:headEnd type="none" w="med" len="med"/>
                      <a:tailEnd type="none" w="med" len="med"/>
                    </a:lnT>
                  </a:tcPr>
                </a:tc>
                <a:tc>
                  <a:txBody>
                    <a:bodyPr/>
                    <a:lstStyle/>
                    <a:p>
                      <a:pPr algn="ctr" fontAlgn="b"/>
                      <a:r>
                        <a:rPr lang="en-US" sz="2400" u="none" strike="noStrike" dirty="0" smtClean="0">
                          <a:effectLst/>
                          <a:latin typeface="Cambria" pitchFamily="18" charset="0"/>
                        </a:rPr>
                        <a:t>Wang &amp; </a:t>
                      </a:r>
                      <a:r>
                        <a:rPr lang="en-US" sz="2400" u="none" strike="noStrike" dirty="0" err="1" smtClean="0">
                          <a:effectLst/>
                          <a:latin typeface="Cambria" pitchFamily="18" charset="0"/>
                        </a:rPr>
                        <a:t>Ehrgott</a:t>
                      </a:r>
                      <a:r>
                        <a:rPr lang="en-US" sz="2400" u="none" strike="noStrike" dirty="0" smtClean="0">
                          <a:effectLst/>
                          <a:latin typeface="Cambria" pitchFamily="18" charset="0"/>
                        </a:rPr>
                        <a:t>,</a:t>
                      </a:r>
                    </a:p>
                    <a:p>
                      <a:pPr algn="ctr" fontAlgn="b"/>
                      <a:r>
                        <a:rPr lang="en-US" sz="2400" u="none" strike="noStrike" dirty="0" smtClean="0">
                          <a:effectLst/>
                          <a:latin typeface="Cambria" pitchFamily="18" charset="0"/>
                        </a:rPr>
                        <a:t>2013</a:t>
                      </a:r>
                    </a:p>
                    <a:p>
                      <a:pPr algn="ctr" fontAlgn="b"/>
                      <a:r>
                        <a:rPr lang="en-US" sz="2400" u="none" strike="noStrike" dirty="0" smtClean="0">
                          <a:effectLst/>
                          <a:latin typeface="Cambria" pitchFamily="18" charset="0"/>
                        </a:rPr>
                        <a:t>Chen &amp; </a:t>
                      </a:r>
                      <a:r>
                        <a:rPr lang="en-US" sz="2400" u="none" strike="noStrike" dirty="0" err="1" smtClean="0">
                          <a:effectLst/>
                          <a:latin typeface="Cambria" pitchFamily="18" charset="0"/>
                        </a:rPr>
                        <a:t>Nie</a:t>
                      </a:r>
                      <a:r>
                        <a:rPr lang="en-US" sz="2400" u="none" strike="noStrike" dirty="0" smtClean="0">
                          <a:effectLst/>
                          <a:latin typeface="Cambria" pitchFamily="18" charset="0"/>
                        </a:rPr>
                        <a:t>, 2013</a:t>
                      </a:r>
                      <a:endParaRPr lang="en-US" sz="2400" b="0" i="0" u="none" strike="noStrike" dirty="0">
                        <a:solidFill>
                          <a:srgbClr val="000000"/>
                        </a:solidFill>
                        <a:effectLst/>
                        <a:latin typeface="Cambria" pitchFamily="18" charset="0"/>
                      </a:endParaRPr>
                    </a:p>
                  </a:txBody>
                  <a:tcPr marL="9525" marR="9525" marT="9525" marB="0">
                    <a:lnT w="12700" cap="flat" cmpd="sng" algn="ctr">
                      <a:solidFill>
                        <a:schemeClr val="tx1"/>
                      </a:solidFill>
                      <a:prstDash val="solid"/>
                      <a:round/>
                      <a:headEnd type="none" w="med" len="med"/>
                      <a:tailEnd type="none" w="med" len="med"/>
                    </a:lnT>
                  </a:tcPr>
                </a:tc>
              </a:tr>
              <a:tr h="1539449">
                <a:tc>
                  <a:txBody>
                    <a:bodyPr/>
                    <a:lstStyle/>
                    <a:p>
                      <a:pPr algn="l" fontAlgn="b"/>
                      <a:r>
                        <a:rPr lang="en-US" sz="2400" u="none" strike="noStrike" dirty="0" smtClean="0">
                          <a:effectLst/>
                          <a:latin typeface="Cambria" pitchFamily="18" charset="0"/>
                        </a:rPr>
                        <a:t>Adaptive </a:t>
                      </a:r>
                      <a:r>
                        <a:rPr lang="en-US" sz="2400" u="none" strike="noStrike" dirty="0">
                          <a:effectLst/>
                          <a:latin typeface="Cambria" pitchFamily="18" charset="0"/>
                        </a:rPr>
                        <a:t>routing</a:t>
                      </a:r>
                      <a:endParaRPr lang="en-US" sz="2400" b="0" i="0" u="none" strike="noStrike" dirty="0">
                        <a:solidFill>
                          <a:srgbClr val="000000"/>
                        </a:solidFill>
                        <a:effectLst/>
                        <a:latin typeface="Cambria" pitchFamily="18" charset="0"/>
                      </a:endParaRPr>
                    </a:p>
                  </a:txBody>
                  <a:tcPr marL="9525" marR="9525" marT="9525" marB="0"/>
                </a:tc>
                <a:tc>
                  <a:txBody>
                    <a:bodyPr/>
                    <a:lstStyle/>
                    <a:p>
                      <a:pPr algn="ctr" fontAlgn="b"/>
                      <a:r>
                        <a:rPr lang="en-US" sz="2400" u="none" strike="noStrike" dirty="0" err="1">
                          <a:effectLst/>
                          <a:latin typeface="Cambria" pitchFamily="18" charset="0"/>
                        </a:rPr>
                        <a:t>Spiess</a:t>
                      </a:r>
                      <a:r>
                        <a:rPr lang="en-US" sz="2400" u="none" strike="noStrike" dirty="0">
                          <a:effectLst/>
                          <a:latin typeface="Cambria" pitchFamily="18" charset="0"/>
                        </a:rPr>
                        <a:t> </a:t>
                      </a:r>
                      <a:r>
                        <a:rPr lang="en-US" sz="2400" u="none" strike="noStrike" dirty="0" smtClean="0">
                          <a:effectLst/>
                          <a:latin typeface="Cambria" pitchFamily="18" charset="0"/>
                        </a:rPr>
                        <a:t>&amp; Florian,</a:t>
                      </a:r>
                      <a:r>
                        <a:rPr lang="en-US" sz="2400" u="none" strike="noStrike" baseline="0" dirty="0" smtClean="0">
                          <a:effectLst/>
                          <a:latin typeface="Cambria" pitchFamily="18" charset="0"/>
                        </a:rPr>
                        <a:t> </a:t>
                      </a:r>
                      <a:r>
                        <a:rPr lang="en-US" sz="2400" u="none" strike="noStrike" dirty="0" smtClean="0">
                          <a:effectLst/>
                          <a:latin typeface="Cambria" pitchFamily="18" charset="0"/>
                        </a:rPr>
                        <a:t>1989;</a:t>
                      </a:r>
                    </a:p>
                    <a:p>
                      <a:pPr algn="ctr" fontAlgn="b"/>
                      <a:r>
                        <a:rPr lang="en-US" sz="2400" u="none" strike="noStrike" dirty="0" smtClean="0">
                          <a:effectLst/>
                          <a:latin typeface="Cambria" pitchFamily="18" charset="0"/>
                        </a:rPr>
                        <a:t>Lo &amp; McCord,</a:t>
                      </a:r>
                      <a:r>
                        <a:rPr lang="en-US" sz="2400" u="none" strike="noStrike" baseline="0" dirty="0" smtClean="0">
                          <a:effectLst/>
                          <a:latin typeface="Cambria" pitchFamily="18" charset="0"/>
                        </a:rPr>
                        <a:t> </a:t>
                      </a:r>
                      <a:r>
                        <a:rPr lang="en-US" sz="2400" u="none" strike="noStrike" dirty="0" smtClean="0">
                          <a:effectLst/>
                          <a:latin typeface="Cambria" pitchFamily="18" charset="0"/>
                        </a:rPr>
                        <a:t>1998;</a:t>
                      </a:r>
                    </a:p>
                    <a:p>
                      <a:pPr algn="ctr" fontAlgn="b"/>
                      <a:r>
                        <a:rPr lang="en-US" sz="2400" u="none" strike="noStrike" dirty="0" smtClean="0">
                          <a:effectLst/>
                          <a:latin typeface="Cambria" pitchFamily="18" charset="0"/>
                        </a:rPr>
                        <a:t>Fu,</a:t>
                      </a:r>
                      <a:r>
                        <a:rPr lang="en-US" sz="2400" u="none" strike="noStrike" baseline="0" dirty="0" smtClean="0">
                          <a:effectLst/>
                          <a:latin typeface="Cambria" pitchFamily="18" charset="0"/>
                        </a:rPr>
                        <a:t> </a:t>
                      </a:r>
                      <a:r>
                        <a:rPr lang="en-US" sz="2400" u="none" strike="noStrike" dirty="0" smtClean="0">
                          <a:effectLst/>
                          <a:latin typeface="Cambria" pitchFamily="18" charset="0"/>
                        </a:rPr>
                        <a:t>2001</a:t>
                      </a:r>
                      <a:endParaRPr lang="en-US" sz="2400" b="0" i="0" u="none" strike="noStrike" dirty="0">
                        <a:solidFill>
                          <a:srgbClr val="000000"/>
                        </a:solidFill>
                        <a:effectLst/>
                        <a:latin typeface="Cambria" pitchFamily="18" charset="0"/>
                      </a:endParaRPr>
                    </a:p>
                  </a:txBody>
                  <a:tcPr marL="9525" marR="9525" marT="9525" marB="0"/>
                </a:tc>
                <a:tc>
                  <a:txBody>
                    <a:bodyPr/>
                    <a:lstStyle/>
                    <a:p>
                      <a:pPr algn="ctr" fontAlgn="b"/>
                      <a:r>
                        <a:rPr lang="en-US" sz="2400" u="none" strike="noStrike" dirty="0" err="1">
                          <a:effectLst/>
                          <a:latin typeface="Cambria" pitchFamily="18" charset="0"/>
                        </a:rPr>
                        <a:t>Nie</a:t>
                      </a:r>
                      <a:r>
                        <a:rPr lang="en-US" sz="2400" u="none" strike="noStrike" dirty="0">
                          <a:effectLst/>
                          <a:latin typeface="Cambria" pitchFamily="18" charset="0"/>
                        </a:rPr>
                        <a:t> </a:t>
                      </a:r>
                      <a:r>
                        <a:rPr lang="en-US" sz="2400" u="none" strike="noStrike" dirty="0" smtClean="0">
                          <a:effectLst/>
                          <a:latin typeface="Cambria" pitchFamily="18" charset="0"/>
                        </a:rPr>
                        <a:t>&amp; Wu, 2009</a:t>
                      </a:r>
                      <a:endParaRPr lang="en-US" sz="2400" b="0" i="0" u="none" strike="noStrike" dirty="0">
                        <a:solidFill>
                          <a:srgbClr val="000000"/>
                        </a:solidFill>
                        <a:effectLst/>
                        <a:latin typeface="Cambria" pitchFamily="18" charset="0"/>
                      </a:endParaRPr>
                    </a:p>
                  </a:txBody>
                  <a:tcPr marL="9525" marR="9525" marT="9525" marB="0"/>
                </a:tc>
                <a:tc>
                  <a:txBody>
                    <a:bodyPr/>
                    <a:lstStyle/>
                    <a:p>
                      <a:pPr algn="ctr" fontAlgn="b"/>
                      <a:r>
                        <a:rPr lang="en-US" sz="2400" u="none" strike="noStrike" dirty="0">
                          <a:effectLst/>
                          <a:latin typeface="Cambria" pitchFamily="18" charset="0"/>
                        </a:rPr>
                        <a:t>Xiao </a:t>
                      </a:r>
                      <a:r>
                        <a:rPr lang="en-US" sz="2400" u="none" strike="noStrike" dirty="0" smtClean="0">
                          <a:effectLst/>
                          <a:latin typeface="Cambria" pitchFamily="18" charset="0"/>
                        </a:rPr>
                        <a:t>&amp; Lo, 2013</a:t>
                      </a:r>
                      <a:endParaRPr lang="en-US" sz="2400" b="0" i="0" u="none" strike="noStrike" dirty="0">
                        <a:solidFill>
                          <a:srgbClr val="000000"/>
                        </a:solidFill>
                        <a:effectLst/>
                        <a:latin typeface="Cambria" pitchFamily="18" charset="0"/>
                      </a:endParaRPr>
                    </a:p>
                  </a:txBody>
                  <a:tcPr marL="9525" marR="9525" marT="9525" marB="0"/>
                </a:tc>
              </a:tr>
            </a:tbl>
          </a:graphicData>
        </a:graphic>
      </p:graphicFrame>
      <p:sp>
        <p:nvSpPr>
          <p:cNvPr id="3" name="Oval 2"/>
          <p:cNvSpPr/>
          <p:nvPr/>
        </p:nvSpPr>
        <p:spPr>
          <a:xfrm>
            <a:off x="6629400" y="4326783"/>
            <a:ext cx="2286000" cy="762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525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Objective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914400" y="1447800"/>
                <a:ext cx="7924800" cy="5257800"/>
              </a:xfrm>
            </p:spPr>
            <p:txBody>
              <a:bodyPr>
                <a:normAutofit/>
              </a:bodyPr>
              <a:lstStyle/>
              <a:p>
                <a:r>
                  <a:rPr lang="en-US" dirty="0" smtClean="0"/>
                  <a:t>Multi-criteria</a:t>
                </a:r>
              </a:p>
              <a:p>
                <a:pPr lvl="1"/>
                <a:r>
                  <a:rPr lang="en-US" b="1" dirty="0" smtClean="0">
                    <a:solidFill>
                      <a:srgbClr val="C00000"/>
                    </a:solidFill>
                  </a:rPr>
                  <a:t>Prospect</a:t>
                </a:r>
                <a:r>
                  <a:rPr lang="en-US" dirty="0" smtClean="0"/>
                  <a:t> of travel cost: </a:t>
                </a:r>
                <a14:m>
                  <m:oMath xmlns:m="http://schemas.openxmlformats.org/officeDocument/2006/math">
                    <m:r>
                      <a:rPr lang="el-GR" i="1">
                        <a:latin typeface="Cambria Math"/>
                      </a:rPr>
                      <m:t>𝜙</m:t>
                    </m:r>
                    <m:d>
                      <m:dPr>
                        <m:ctrlPr>
                          <a:rPr lang="el-GR" i="1" smtClean="0">
                            <a:latin typeface="Cambria Math"/>
                          </a:rPr>
                        </m:ctrlPr>
                      </m:dPr>
                      <m:e>
                        <m:r>
                          <a:rPr lang="en-US" b="0" i="1" smtClean="0">
                            <a:latin typeface="Cambria Math"/>
                          </a:rPr>
                          <m:t>𝑡</m:t>
                        </m:r>
                      </m:e>
                    </m:d>
                  </m:oMath>
                </a14:m>
                <a:endParaRPr lang="en-US" dirty="0" smtClean="0"/>
              </a:p>
              <a:p>
                <a:pPr lvl="1"/>
                <a:r>
                  <a:rPr lang="en-US" b="1" dirty="0" smtClean="0">
                    <a:solidFill>
                      <a:srgbClr val="C00000"/>
                    </a:solidFill>
                  </a:rPr>
                  <a:t>Reliability</a:t>
                </a:r>
                <a:r>
                  <a:rPr lang="en-US" dirty="0" smtClean="0">
                    <a:solidFill>
                      <a:srgbClr val="C00000"/>
                    </a:solidFill>
                  </a:rPr>
                  <a:t> </a:t>
                </a:r>
                <a:r>
                  <a:rPr lang="en-US" dirty="0" smtClean="0"/>
                  <a:t>of on-time arrival: </a:t>
                </a:r>
                <a14:m>
                  <m:oMath xmlns:m="http://schemas.openxmlformats.org/officeDocument/2006/math">
                    <m:r>
                      <a:rPr lang="en-US" i="1">
                        <a:latin typeface="Cambria Math"/>
                      </a:rPr>
                      <m:t>𝑅</m:t>
                    </m:r>
                    <m:d>
                      <m:dPr>
                        <m:ctrlPr>
                          <a:rPr lang="en-US" i="1">
                            <a:latin typeface="Cambria Math"/>
                          </a:rPr>
                        </m:ctrlPr>
                      </m:dPr>
                      <m:e>
                        <m:r>
                          <a:rPr lang="en-US" i="1">
                            <a:latin typeface="Cambria Math"/>
                          </a:rPr>
                          <m:t>𝑏</m:t>
                        </m:r>
                      </m:e>
                    </m:d>
                  </m:oMath>
                </a14:m>
                <a:endParaRPr lang="en-US" dirty="0" smtClean="0"/>
              </a:p>
              <a:p>
                <a:r>
                  <a:rPr lang="en-US" dirty="0" smtClean="0"/>
                  <a:t>Adaptive</a:t>
                </a:r>
              </a:p>
              <a:p>
                <a:pPr lvl="1"/>
                <a:r>
                  <a:rPr lang="en-US" dirty="0" smtClean="0"/>
                  <a:t>Show the drivers directions adaptively</a:t>
                </a:r>
              </a:p>
              <a:p>
                <a:r>
                  <a:rPr lang="en-US" dirty="0" smtClean="0"/>
                  <a:t>Risk preference</a:t>
                </a:r>
              </a:p>
              <a:p>
                <a:pPr lvl="1"/>
                <a:r>
                  <a:rPr lang="en-US" b="1" dirty="0" smtClean="0">
                    <a:solidFill>
                      <a:srgbClr val="C00000"/>
                    </a:solidFill>
                  </a:rPr>
                  <a:t>Risk-averse</a:t>
                </a:r>
              </a:p>
              <a:p>
                <a:r>
                  <a:rPr lang="en-US" dirty="0" smtClean="0"/>
                  <a:t>Dynamical </a:t>
                </a:r>
                <a:r>
                  <a:rPr lang="en-US" dirty="0"/>
                  <a:t>programming </a:t>
                </a:r>
                <a:r>
                  <a:rPr lang="en-US" dirty="0" smtClean="0"/>
                  <a:t>and Stochastic </a:t>
                </a:r>
                <a:r>
                  <a:rPr lang="en-US" dirty="0"/>
                  <a:t>dominance</a:t>
                </a:r>
                <a:endParaRPr lang="en-US" dirty="0" smtClean="0"/>
              </a:p>
              <a:p>
                <a:pPr lvl="1"/>
                <a:r>
                  <a:rPr lang="en-US" dirty="0" smtClean="0"/>
                  <a:t>Finite </a:t>
                </a:r>
                <a:r>
                  <a:rPr lang="en-US" b="1" dirty="0" smtClean="0">
                    <a:solidFill>
                      <a:srgbClr val="C00000"/>
                    </a:solidFill>
                  </a:rPr>
                  <a:t>stages</a:t>
                </a:r>
                <a:r>
                  <a:rPr lang="en-US" dirty="0" smtClean="0"/>
                  <a:t> </a:t>
                </a:r>
                <a:r>
                  <a:rPr lang="en-US" dirty="0"/>
                  <a:t>and finite </a:t>
                </a:r>
                <a:r>
                  <a:rPr lang="en-US" b="1" dirty="0">
                    <a:solidFill>
                      <a:srgbClr val="C00000"/>
                    </a:solidFill>
                  </a:rPr>
                  <a:t>states</a:t>
                </a:r>
                <a:r>
                  <a:rPr lang="en-US" dirty="0"/>
                  <a:t> in each </a:t>
                </a:r>
                <a:r>
                  <a:rPr lang="en-US" dirty="0" smtClean="0"/>
                  <a:t>stage</a:t>
                </a:r>
              </a:p>
              <a:p>
                <a:pPr lvl="1"/>
                <a:r>
                  <a:rPr lang="en-US" dirty="0" smtClean="0"/>
                  <a:t>Convex disutility functions (negative)</a:t>
                </a:r>
                <a:endParaRPr lang="en-US" dirty="0"/>
              </a:p>
              <a:p>
                <a:r>
                  <a:rPr lang="en-US" dirty="0" smtClean="0"/>
                  <a:t>Results –Decision </a:t>
                </a:r>
                <a:r>
                  <a:rPr lang="en-US" dirty="0"/>
                  <a:t>matrix, or </a:t>
                </a:r>
                <a:r>
                  <a:rPr lang="en-US" b="1" dirty="0">
                    <a:solidFill>
                      <a:srgbClr val="C00000"/>
                    </a:solidFill>
                  </a:rPr>
                  <a:t>routing </a:t>
                </a:r>
                <a:r>
                  <a:rPr lang="en-US" b="1" dirty="0" smtClean="0">
                    <a:solidFill>
                      <a:srgbClr val="C00000"/>
                    </a:solidFill>
                  </a:rPr>
                  <a:t>policy</a:t>
                </a: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914400" y="1447800"/>
                <a:ext cx="7924800" cy="5257800"/>
              </a:xfrm>
              <a:blipFill rotWithShape="1">
                <a:blip r:embed="rId3"/>
                <a:stretch>
                  <a:fillRect l="-692" t="-1044"/>
                </a:stretch>
              </a:blipFill>
            </p:spPr>
            <p:txBody>
              <a:bodyPr/>
              <a:lstStyle/>
              <a:p>
                <a:r>
                  <a:rPr lang="en-US">
                    <a:noFill/>
                  </a:rPr>
                  <a:t> </a:t>
                </a:r>
              </a:p>
            </p:txBody>
          </p:sp>
        </mc:Fallback>
      </mc:AlternateContent>
      <p:sp>
        <p:nvSpPr>
          <p:cNvPr id="5" name="TextBox 4"/>
          <p:cNvSpPr txBox="1"/>
          <p:nvPr/>
        </p:nvSpPr>
        <p:spPr>
          <a:xfrm>
            <a:off x="5715000" y="1600200"/>
            <a:ext cx="3048000" cy="646331"/>
          </a:xfrm>
          <a:prstGeom prst="rect">
            <a:avLst/>
          </a:prstGeom>
          <a:solidFill>
            <a:schemeClr val="accent2">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latin typeface="Cambria" pitchFamily="18" charset="0"/>
              </a:rPr>
              <a:t>The reference point is arbitrarily set at u(0)=0 </a:t>
            </a:r>
            <a:endParaRPr lang="en-US" dirty="0">
              <a:latin typeface="Cambria" pitchFamily="18" charset="0"/>
            </a:endParaRPr>
          </a:p>
        </p:txBody>
      </p:sp>
      <p:sp>
        <p:nvSpPr>
          <p:cNvPr id="6" name="TextBox 5"/>
          <p:cNvSpPr txBox="1"/>
          <p:nvPr/>
        </p:nvSpPr>
        <p:spPr>
          <a:xfrm>
            <a:off x="5715000" y="3810000"/>
            <a:ext cx="3048000" cy="646331"/>
          </a:xfrm>
          <a:prstGeom prst="rect">
            <a:avLst/>
          </a:prstGeom>
          <a:solidFill>
            <a:schemeClr val="accent2">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latin typeface="Cambria" pitchFamily="18" charset="0"/>
              </a:rPr>
              <a:t>Concave utility functions</a:t>
            </a:r>
          </a:p>
          <a:p>
            <a:r>
              <a:rPr lang="en-US" dirty="0" smtClean="0">
                <a:latin typeface="Cambria" pitchFamily="18" charset="0"/>
              </a:rPr>
              <a:t>Convex disutility functions</a:t>
            </a:r>
          </a:p>
        </p:txBody>
      </p:sp>
    </p:spTree>
    <p:extLst>
      <p:ext uri="{BB962C8B-B14F-4D97-AF65-F5344CB8AC3E}">
        <p14:creationId xmlns:p14="http://schemas.microsoft.com/office/powerpoint/2010/main" val="1054170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Initial formulation and difficulties</a:t>
            </a:r>
            <a:endParaRPr lang="en-US" dirty="0"/>
          </a:p>
        </p:txBody>
      </p:sp>
      <p:sp>
        <p:nvSpPr>
          <p:cNvPr id="5" name="TextBox 4"/>
          <p:cNvSpPr txBox="1"/>
          <p:nvPr/>
        </p:nvSpPr>
        <p:spPr>
          <a:xfrm>
            <a:off x="6705600" y="1676400"/>
            <a:ext cx="1447800" cy="369332"/>
          </a:xfrm>
          <a:prstGeom prst="rect">
            <a:avLst/>
          </a:prstGeom>
          <a:noFill/>
        </p:spPr>
        <p:txBody>
          <a:bodyPr wrap="squar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sz="quarter" idx="1"/>
              </p:nvPr>
            </p:nvSpPr>
            <p:spPr>
              <a:xfrm>
                <a:off x="914400" y="1447800"/>
                <a:ext cx="7772400" cy="5181600"/>
              </a:xfrm>
            </p:spPr>
            <p:txBody>
              <a:bodyPr>
                <a:normAutofit/>
              </a:bodyPr>
              <a:lstStyle/>
              <a:p>
                <a:pPr lvl="0" rtl="0">
                  <a:spcBef>
                    <a:spcPts val="600"/>
                  </a:spcBef>
                  <a:spcAft>
                    <a:spcPts val="600"/>
                  </a:spcAft>
                </a:pPr>
                <a:r>
                  <a:rPr lang="en-US" dirty="0" smtClean="0"/>
                  <a:t>Initial formulation</a:t>
                </a:r>
                <a:r>
                  <a:rPr lang="en-US" dirty="0" smtClean="0"/>
                  <a:t>: </a:t>
                </a:r>
                <a14:m>
                  <m:oMath xmlns:m="http://schemas.openxmlformats.org/officeDocument/2006/math">
                    <m:r>
                      <a:rPr lang="en-US" b="0" i="1" smtClean="0">
                        <a:solidFill>
                          <a:schemeClr val="tx1"/>
                        </a:solidFill>
                        <a:latin typeface="Cambria Math"/>
                      </a:rPr>
                      <m:t>𝑜𝑝𝑡</m:t>
                    </m:r>
                    <m:d>
                      <m:dPr>
                        <m:begChr m:val="{"/>
                        <m:endChr m:val="}"/>
                        <m:ctrlPr>
                          <a:rPr lang="en-US" i="1">
                            <a:solidFill>
                              <a:schemeClr val="tx1"/>
                            </a:solidFill>
                            <a:latin typeface="Cambria Math"/>
                          </a:rPr>
                        </m:ctrlPr>
                      </m:dPr>
                      <m:e>
                        <m:sSubSup>
                          <m:sSubSupPr>
                            <m:ctrlPr>
                              <a:rPr lang="en-US" i="1">
                                <a:solidFill>
                                  <a:schemeClr val="tx1"/>
                                </a:solidFill>
                                <a:latin typeface="Cambria Math"/>
                              </a:rPr>
                            </m:ctrlPr>
                          </m:sSubSupPr>
                          <m:e>
                            <m:r>
                              <a:rPr lang="en-US" b="0" i="1">
                                <a:solidFill>
                                  <a:schemeClr val="tx1"/>
                                </a:solidFill>
                                <a:latin typeface="Cambria Math"/>
                              </a:rPr>
                              <m:t>𝜙</m:t>
                            </m:r>
                          </m:e>
                          <m:sub>
                            <m:r>
                              <a:rPr lang="en-US" b="0" i="1">
                                <a:solidFill>
                                  <a:schemeClr val="tx1"/>
                                </a:solidFill>
                                <a:latin typeface="Cambria Math"/>
                              </a:rPr>
                              <m:t>𝑖</m:t>
                            </m:r>
                          </m:sub>
                          <m:sup>
                            <m:sSub>
                              <m:sSubPr>
                                <m:ctrlPr>
                                  <a:rPr lang="en-US" i="1">
                                    <a:solidFill>
                                      <a:schemeClr val="tx1"/>
                                    </a:solidFill>
                                    <a:latin typeface="Cambria Math"/>
                                  </a:rPr>
                                </m:ctrlPr>
                              </m:sSubPr>
                              <m:e>
                                <m:r>
                                  <a:rPr lang="en-US" b="0" i="1">
                                    <a:solidFill>
                                      <a:schemeClr val="tx1"/>
                                    </a:solidFill>
                                    <a:latin typeface="Cambria Math"/>
                                  </a:rPr>
                                  <m:t>𝜇</m:t>
                                </m:r>
                              </m:e>
                              <m:sub>
                                <m:r>
                                  <a:rPr lang="en-US" b="0" i="1">
                                    <a:solidFill>
                                      <a:schemeClr val="tx1"/>
                                    </a:solidFill>
                                    <a:latin typeface="Cambria Math"/>
                                  </a:rPr>
                                  <m:t>𝑖</m:t>
                                </m:r>
                              </m:sub>
                            </m:sSub>
                          </m:sup>
                        </m:sSubSup>
                        <m:d>
                          <m:dPr>
                            <m:ctrlPr>
                              <a:rPr lang="en-US" i="1">
                                <a:solidFill>
                                  <a:schemeClr val="tx1"/>
                                </a:solidFill>
                                <a:latin typeface="Cambria Math"/>
                              </a:rPr>
                            </m:ctrlPr>
                          </m:dPr>
                          <m:e>
                            <m:sSub>
                              <m:sSubPr>
                                <m:ctrlPr>
                                  <a:rPr lang="en-US" i="1">
                                    <a:solidFill>
                                      <a:schemeClr val="tx1"/>
                                    </a:solidFill>
                                    <a:latin typeface="Cambria Math"/>
                                  </a:rPr>
                                </m:ctrlPr>
                              </m:sSubPr>
                              <m:e>
                                <m:r>
                                  <a:rPr lang="en-US" b="0" i="1">
                                    <a:solidFill>
                                      <a:schemeClr val="tx1"/>
                                    </a:solidFill>
                                    <a:latin typeface="Cambria Math"/>
                                  </a:rPr>
                                  <m:t>𝑇</m:t>
                                </m:r>
                              </m:e>
                              <m:sub>
                                <m:r>
                                  <a:rPr lang="en-US" b="0" i="1">
                                    <a:solidFill>
                                      <a:schemeClr val="tx1"/>
                                    </a:solidFill>
                                    <a:latin typeface="Cambria Math"/>
                                  </a:rPr>
                                  <m:t>𝑖</m:t>
                                </m:r>
                              </m:sub>
                            </m:sSub>
                          </m:e>
                        </m:d>
                        <m:r>
                          <a:rPr lang="en-US" b="0">
                            <a:solidFill>
                              <a:schemeClr val="tx1"/>
                            </a:solidFill>
                            <a:latin typeface="Cambria Math"/>
                          </a:rPr>
                          <m:t>,</m:t>
                        </m:r>
                        <m:sSubSup>
                          <m:sSubSupPr>
                            <m:ctrlPr>
                              <a:rPr lang="en-US" i="1">
                                <a:solidFill>
                                  <a:schemeClr val="tx1"/>
                                </a:solidFill>
                                <a:latin typeface="Cambria Math"/>
                              </a:rPr>
                            </m:ctrlPr>
                          </m:sSubSupPr>
                          <m:e>
                            <m:r>
                              <a:rPr lang="en-US" b="0" i="1">
                                <a:solidFill>
                                  <a:schemeClr val="tx1"/>
                                </a:solidFill>
                                <a:latin typeface="Cambria Math"/>
                              </a:rPr>
                              <m:t>𝑅</m:t>
                            </m:r>
                          </m:e>
                          <m:sub>
                            <m:r>
                              <a:rPr lang="en-US" b="0" i="1">
                                <a:solidFill>
                                  <a:schemeClr val="tx1"/>
                                </a:solidFill>
                                <a:latin typeface="Cambria Math"/>
                              </a:rPr>
                              <m:t>𝑖</m:t>
                            </m:r>
                          </m:sub>
                          <m:sup>
                            <m:sSub>
                              <m:sSubPr>
                                <m:ctrlPr>
                                  <a:rPr lang="en-US" i="1">
                                    <a:solidFill>
                                      <a:schemeClr val="tx1"/>
                                    </a:solidFill>
                                    <a:latin typeface="Cambria Math"/>
                                  </a:rPr>
                                </m:ctrlPr>
                              </m:sSubPr>
                              <m:e>
                                <m:r>
                                  <a:rPr lang="en-US" b="0" i="1">
                                    <a:solidFill>
                                      <a:schemeClr val="tx1"/>
                                    </a:solidFill>
                                    <a:latin typeface="Cambria Math"/>
                                  </a:rPr>
                                  <m:t>𝜇</m:t>
                                </m:r>
                              </m:e>
                              <m:sub>
                                <m:r>
                                  <a:rPr lang="en-US" b="0" i="1">
                                    <a:solidFill>
                                      <a:schemeClr val="tx1"/>
                                    </a:solidFill>
                                    <a:latin typeface="Cambria Math"/>
                                  </a:rPr>
                                  <m:t>𝑖</m:t>
                                </m:r>
                              </m:sub>
                            </m:sSub>
                          </m:sup>
                        </m:sSubSup>
                        <m:d>
                          <m:dPr>
                            <m:ctrlPr>
                              <a:rPr lang="en-US" i="1">
                                <a:solidFill>
                                  <a:schemeClr val="tx1"/>
                                </a:solidFill>
                                <a:latin typeface="Cambria Math"/>
                              </a:rPr>
                            </m:ctrlPr>
                          </m:dPr>
                          <m:e>
                            <m:r>
                              <a:rPr lang="en-US" b="0" i="1">
                                <a:solidFill>
                                  <a:schemeClr val="tx1"/>
                                </a:solidFill>
                                <a:latin typeface="Cambria Math"/>
                              </a:rPr>
                              <m:t>𝑏</m:t>
                            </m:r>
                            <m:r>
                              <a:rPr lang="en-US" b="0">
                                <a:solidFill>
                                  <a:schemeClr val="tx1"/>
                                </a:solidFill>
                                <a:latin typeface="Cambria Math"/>
                              </a:rPr>
                              <m:t>,</m:t>
                            </m:r>
                            <m:sSub>
                              <m:sSubPr>
                                <m:ctrlPr>
                                  <a:rPr lang="en-US" i="1">
                                    <a:solidFill>
                                      <a:schemeClr val="tx1"/>
                                    </a:solidFill>
                                    <a:latin typeface="Cambria Math"/>
                                  </a:rPr>
                                </m:ctrlPr>
                              </m:sSubPr>
                              <m:e>
                                <m:r>
                                  <a:rPr lang="en-US" b="0" i="1">
                                    <a:solidFill>
                                      <a:schemeClr val="tx1"/>
                                    </a:solidFill>
                                    <a:latin typeface="Cambria Math"/>
                                  </a:rPr>
                                  <m:t>𝑇</m:t>
                                </m:r>
                              </m:e>
                              <m:sub>
                                <m:r>
                                  <a:rPr lang="en-US" b="0" i="1">
                                    <a:solidFill>
                                      <a:schemeClr val="tx1"/>
                                    </a:solidFill>
                                    <a:latin typeface="Cambria Math"/>
                                  </a:rPr>
                                  <m:t>𝑖</m:t>
                                </m:r>
                              </m:sub>
                            </m:sSub>
                          </m:e>
                        </m:d>
                      </m:e>
                    </m:d>
                  </m:oMath>
                </a14:m>
                <a:endParaRPr lang="en-US" dirty="0"/>
              </a:p>
              <a:p>
                <a:pPr marL="0" indent="0">
                  <a:spcBef>
                    <a:spcPts val="600"/>
                  </a:spcBef>
                  <a:spcAft>
                    <a:spcPts val="600"/>
                  </a:spcAft>
                  <a:buNone/>
                </a:pPr>
                <a:r>
                  <a:rPr lang="en-US" sz="1900" dirty="0" smtClean="0"/>
                  <a:t>	where	</a:t>
                </a:r>
                <a14:m>
                  <m:oMath xmlns:m="http://schemas.openxmlformats.org/officeDocument/2006/math">
                    <m:sSubSup>
                      <m:sSubSupPr>
                        <m:ctrlPr>
                          <a:rPr lang="en-US" sz="1900" i="1">
                            <a:latin typeface="Cambria Math"/>
                          </a:rPr>
                        </m:ctrlPr>
                      </m:sSubSupPr>
                      <m:e>
                        <m:r>
                          <a:rPr lang="en-US" sz="1900" i="1">
                            <a:latin typeface="Cambria Math"/>
                          </a:rPr>
                          <m:t>𝜙</m:t>
                        </m:r>
                      </m:e>
                      <m:sub>
                        <m:r>
                          <a:rPr lang="en-US" sz="1900" i="1">
                            <a:latin typeface="Cambria Math"/>
                          </a:rPr>
                          <m:t>𝑖</m:t>
                        </m:r>
                      </m:sub>
                      <m:sup>
                        <m:sSub>
                          <m:sSubPr>
                            <m:ctrlPr>
                              <a:rPr lang="en-US" sz="1900" i="1">
                                <a:latin typeface="Cambria Math"/>
                              </a:rPr>
                            </m:ctrlPr>
                          </m:sSubPr>
                          <m:e>
                            <m:r>
                              <a:rPr lang="en-US" sz="1900" i="1">
                                <a:latin typeface="Cambria Math"/>
                              </a:rPr>
                              <m:t>𝜇</m:t>
                            </m:r>
                          </m:e>
                          <m:sub>
                            <m:r>
                              <a:rPr lang="en-US" sz="1900" i="1">
                                <a:latin typeface="Cambria Math"/>
                              </a:rPr>
                              <m:t>𝑖</m:t>
                            </m:r>
                          </m:sub>
                        </m:sSub>
                      </m:sup>
                    </m:sSubSup>
                    <m:d>
                      <m:dPr>
                        <m:ctrlPr>
                          <a:rPr lang="en-US" sz="1900" i="1">
                            <a:latin typeface="Cambria Math"/>
                          </a:rPr>
                        </m:ctrlPr>
                      </m:dPr>
                      <m:e>
                        <m:sSub>
                          <m:sSubPr>
                            <m:ctrlPr>
                              <a:rPr lang="en-US" sz="1900" i="1">
                                <a:latin typeface="Cambria Math"/>
                              </a:rPr>
                            </m:ctrlPr>
                          </m:sSubPr>
                          <m:e>
                            <m:r>
                              <a:rPr lang="en-US" sz="1900" i="1">
                                <a:latin typeface="Cambria Math"/>
                              </a:rPr>
                              <m:t>𝑇</m:t>
                            </m:r>
                          </m:e>
                          <m:sub>
                            <m:r>
                              <a:rPr lang="en-US" sz="1900" i="1">
                                <a:latin typeface="Cambria Math"/>
                              </a:rPr>
                              <m:t>𝑖</m:t>
                            </m:r>
                          </m:sub>
                        </m:sSub>
                      </m:e>
                    </m:d>
                    <m:r>
                      <a:rPr lang="en-US" sz="1900">
                        <a:latin typeface="Cambria Math"/>
                      </a:rPr>
                      <m:t>=</m:t>
                    </m:r>
                    <m:nary>
                      <m:naryPr>
                        <m:limLoc m:val="subSup"/>
                        <m:grow m:val="on"/>
                        <m:ctrlPr>
                          <a:rPr lang="en-US" sz="1900" i="1">
                            <a:latin typeface="Cambria Math"/>
                          </a:rPr>
                        </m:ctrlPr>
                      </m:naryPr>
                      <m:sub>
                        <m:r>
                          <a:rPr lang="en-US" sz="1900">
                            <a:latin typeface="Cambria Math"/>
                          </a:rPr>
                          <m:t>0</m:t>
                        </m:r>
                      </m:sub>
                      <m:sup>
                        <m:r>
                          <a:rPr lang="en-US" sz="1900" i="1">
                            <a:latin typeface="Cambria Math"/>
                          </a:rPr>
                          <m:t>𝛩</m:t>
                        </m:r>
                      </m:sup>
                      <m:e>
                        <m:sSup>
                          <m:sSupPr>
                            <m:ctrlPr>
                              <a:rPr lang="en-US" sz="1900" i="1">
                                <a:latin typeface="Cambria Math"/>
                              </a:rPr>
                            </m:ctrlPr>
                          </m:sSupPr>
                          <m:e>
                            <m:r>
                              <a:rPr lang="en-US" sz="1900" i="1">
                                <a:latin typeface="Cambria Math"/>
                              </a:rPr>
                              <m:t>𝑓</m:t>
                            </m:r>
                          </m:e>
                          <m:sup>
                            <m:sSub>
                              <m:sSubPr>
                                <m:ctrlPr>
                                  <a:rPr lang="en-US" sz="1900" i="1">
                                    <a:latin typeface="Cambria Math"/>
                                  </a:rPr>
                                </m:ctrlPr>
                              </m:sSubPr>
                              <m:e>
                                <m:r>
                                  <a:rPr lang="en-US" sz="1900" i="1">
                                    <a:latin typeface="Cambria Math"/>
                                  </a:rPr>
                                  <m:t>𝜇</m:t>
                                </m:r>
                              </m:e>
                              <m:sub>
                                <m:r>
                                  <a:rPr lang="en-US" sz="1900" i="1">
                                    <a:latin typeface="Cambria Math"/>
                                  </a:rPr>
                                  <m:t>𝑖</m:t>
                                </m:r>
                              </m:sub>
                            </m:sSub>
                          </m:sup>
                        </m:sSup>
                        <m:d>
                          <m:dPr>
                            <m:ctrlPr>
                              <a:rPr lang="en-US" sz="1900" i="1">
                                <a:latin typeface="Cambria Math"/>
                              </a:rPr>
                            </m:ctrlPr>
                          </m:dPr>
                          <m:e>
                            <m:r>
                              <a:rPr lang="en-US" sz="1900" i="1">
                                <a:latin typeface="Cambria Math"/>
                              </a:rPr>
                              <m:t>𝑡</m:t>
                            </m:r>
                            <m:r>
                              <a:rPr lang="en-US" sz="1900">
                                <a:latin typeface="Cambria Math"/>
                              </a:rPr>
                              <m:t>|</m:t>
                            </m:r>
                            <m:sSub>
                              <m:sSubPr>
                                <m:ctrlPr>
                                  <a:rPr lang="en-US" sz="1900" i="1">
                                    <a:latin typeface="Cambria Math"/>
                                  </a:rPr>
                                </m:ctrlPr>
                              </m:sSubPr>
                              <m:e>
                                <m:r>
                                  <a:rPr lang="en-US" sz="1900" i="1">
                                    <a:latin typeface="Cambria Math"/>
                                  </a:rPr>
                                  <m:t>𝑇</m:t>
                                </m:r>
                              </m:e>
                              <m:sub>
                                <m:r>
                                  <a:rPr lang="en-US" sz="1900" i="1">
                                    <a:latin typeface="Cambria Math"/>
                                  </a:rPr>
                                  <m:t>𝑖</m:t>
                                </m:r>
                              </m:sub>
                            </m:sSub>
                          </m:e>
                        </m:d>
                        <m:d>
                          <m:dPr>
                            <m:ctrlPr>
                              <a:rPr lang="en-US" sz="1900" i="1">
                                <a:latin typeface="Cambria Math"/>
                              </a:rPr>
                            </m:ctrlPr>
                          </m:dPr>
                          <m:e>
                            <m:r>
                              <a:rPr lang="en-US" sz="1900" i="1">
                                <a:latin typeface="Cambria Math"/>
                              </a:rPr>
                              <m:t>𝑢</m:t>
                            </m:r>
                            <m:d>
                              <m:dPr>
                                <m:ctrlPr>
                                  <a:rPr lang="en-US" sz="1900" i="1">
                                    <a:latin typeface="Cambria Math"/>
                                  </a:rPr>
                                </m:ctrlPr>
                              </m:dPr>
                              <m:e>
                                <m:r>
                                  <a:rPr lang="en-US" sz="1900" i="1">
                                    <a:latin typeface="Cambria Math"/>
                                  </a:rPr>
                                  <m:t>𝑡</m:t>
                                </m:r>
                                <m:r>
                                  <a:rPr lang="en-US" sz="1900">
                                    <a:latin typeface="Cambria Math"/>
                                  </a:rPr>
                                  <m:t>,</m:t>
                                </m:r>
                                <m:sSub>
                                  <m:sSubPr>
                                    <m:ctrlPr>
                                      <a:rPr lang="en-US" sz="1900" i="1">
                                        <a:latin typeface="Cambria Math"/>
                                      </a:rPr>
                                    </m:ctrlPr>
                                  </m:sSubPr>
                                  <m:e>
                                    <m:r>
                                      <a:rPr lang="en-US" sz="1900" i="1">
                                        <a:latin typeface="Cambria Math"/>
                                      </a:rPr>
                                      <m:t>𝑇</m:t>
                                    </m:r>
                                  </m:e>
                                  <m:sub>
                                    <m:r>
                                      <a:rPr lang="en-US" sz="1900" i="1">
                                        <a:latin typeface="Cambria Math"/>
                                      </a:rPr>
                                      <m:t>𝑖</m:t>
                                    </m:r>
                                  </m:sub>
                                </m:sSub>
                              </m:e>
                            </m:d>
                            <m:r>
                              <a:rPr lang="en-US" sz="1900">
                                <a:latin typeface="Cambria Math"/>
                              </a:rPr>
                              <m:t>+</m:t>
                            </m:r>
                            <m:sSubSup>
                              <m:sSubSupPr>
                                <m:ctrlPr>
                                  <a:rPr lang="en-US" sz="1900" i="1">
                                    <a:latin typeface="Cambria Math"/>
                                  </a:rPr>
                                </m:ctrlPr>
                              </m:sSubSupPr>
                              <m:e>
                                <m:r>
                                  <a:rPr lang="en-US" sz="1900" i="1">
                                    <a:latin typeface="Cambria Math"/>
                                  </a:rPr>
                                  <m:t>𝜙</m:t>
                                </m:r>
                              </m:e>
                              <m:sub>
                                <m:r>
                                  <a:rPr lang="en-US" sz="1900" i="1">
                                    <a:latin typeface="Cambria Math"/>
                                  </a:rPr>
                                  <m:t>𝑗</m:t>
                                </m:r>
                              </m:sub>
                              <m:sup>
                                <m:sSub>
                                  <m:sSubPr>
                                    <m:ctrlPr>
                                      <a:rPr lang="en-US" sz="1900" i="1">
                                        <a:latin typeface="Cambria Math"/>
                                      </a:rPr>
                                    </m:ctrlPr>
                                  </m:sSubPr>
                                  <m:e>
                                    <m:r>
                                      <a:rPr lang="en-US" sz="1900" i="1">
                                        <a:latin typeface="Cambria Math"/>
                                      </a:rPr>
                                      <m:t>𝜋</m:t>
                                    </m:r>
                                  </m:e>
                                  <m:sub>
                                    <m:r>
                                      <a:rPr lang="en-US" sz="1900" i="1">
                                        <a:latin typeface="Cambria Math"/>
                                      </a:rPr>
                                      <m:t>𝑗</m:t>
                                    </m:r>
                                  </m:sub>
                                </m:sSub>
                              </m:sup>
                            </m:sSubSup>
                            <m:d>
                              <m:dPr>
                                <m:ctrlPr>
                                  <a:rPr lang="en-US" sz="1900" i="1">
                                    <a:latin typeface="Cambria Math"/>
                                  </a:rPr>
                                </m:ctrlPr>
                              </m:dPr>
                              <m:e>
                                <m:sSub>
                                  <m:sSubPr>
                                    <m:ctrlPr>
                                      <a:rPr lang="en-US" sz="1900" i="1">
                                        <a:latin typeface="Cambria Math"/>
                                      </a:rPr>
                                    </m:ctrlPr>
                                  </m:sSubPr>
                                  <m:e>
                                    <m:r>
                                      <a:rPr lang="en-US" sz="1900" i="1">
                                        <a:latin typeface="Cambria Math"/>
                                      </a:rPr>
                                      <m:t>𝑇</m:t>
                                    </m:r>
                                  </m:e>
                                  <m:sub>
                                    <m:r>
                                      <a:rPr lang="en-US" sz="1900" i="1">
                                        <a:latin typeface="Cambria Math"/>
                                      </a:rPr>
                                      <m:t>𝑗</m:t>
                                    </m:r>
                                  </m:sub>
                                </m:sSub>
                              </m:e>
                            </m:d>
                          </m:e>
                        </m:d>
                        <m:r>
                          <a:rPr lang="en-US" sz="1900" i="1">
                            <a:latin typeface="Cambria Math"/>
                          </a:rPr>
                          <m:t>𝑑𝑡</m:t>
                        </m:r>
                      </m:e>
                    </m:nary>
                  </m:oMath>
                </a14:m>
                <a:endParaRPr lang="en-US" sz="1900" i="1" dirty="0">
                  <a:latin typeface="Cambria Math"/>
                </a:endParaRPr>
              </a:p>
              <a:p>
                <a:pPr marL="0" indent="0">
                  <a:spcBef>
                    <a:spcPts val="600"/>
                  </a:spcBef>
                  <a:spcAft>
                    <a:spcPts val="600"/>
                  </a:spcAft>
                  <a:buNone/>
                </a:pPr>
                <a:r>
                  <a:rPr lang="en-US" sz="1900" dirty="0" smtClean="0"/>
                  <a:t>		</a:t>
                </a:r>
                <a14:m>
                  <m:oMath xmlns:m="http://schemas.openxmlformats.org/officeDocument/2006/math">
                    <m:sSubSup>
                      <m:sSubSupPr>
                        <m:ctrlPr>
                          <a:rPr lang="en-US" sz="1900" i="1">
                            <a:latin typeface="Cambria Math"/>
                          </a:rPr>
                        </m:ctrlPr>
                      </m:sSubSupPr>
                      <m:e>
                        <m:r>
                          <a:rPr lang="en-US" sz="1900" i="1">
                            <a:latin typeface="Cambria Math"/>
                          </a:rPr>
                          <m:t>𝑅</m:t>
                        </m:r>
                      </m:e>
                      <m:sub>
                        <m:r>
                          <a:rPr lang="en-US" sz="1900" i="1">
                            <a:latin typeface="Cambria Math"/>
                          </a:rPr>
                          <m:t>𝑖</m:t>
                        </m:r>
                      </m:sub>
                      <m:sup>
                        <m:sSub>
                          <m:sSubPr>
                            <m:ctrlPr>
                              <a:rPr lang="en-US" sz="1900" i="1">
                                <a:latin typeface="Cambria Math"/>
                              </a:rPr>
                            </m:ctrlPr>
                          </m:sSubPr>
                          <m:e>
                            <m:r>
                              <a:rPr lang="en-US" sz="1900" i="1">
                                <a:latin typeface="Cambria Math"/>
                              </a:rPr>
                              <m:t>𝜇</m:t>
                            </m:r>
                          </m:e>
                          <m:sub>
                            <m:r>
                              <a:rPr lang="en-US" sz="1900" i="1">
                                <a:latin typeface="Cambria Math"/>
                              </a:rPr>
                              <m:t>𝑖</m:t>
                            </m:r>
                          </m:sub>
                        </m:sSub>
                      </m:sup>
                    </m:sSubSup>
                    <m:d>
                      <m:dPr>
                        <m:ctrlPr>
                          <a:rPr lang="en-US" sz="1900" i="1">
                            <a:latin typeface="Cambria Math"/>
                          </a:rPr>
                        </m:ctrlPr>
                      </m:dPr>
                      <m:e>
                        <m:r>
                          <a:rPr lang="en-US" sz="1900" i="1">
                            <a:latin typeface="Cambria Math"/>
                          </a:rPr>
                          <m:t>𝑏</m:t>
                        </m:r>
                        <m:r>
                          <a:rPr lang="en-US" sz="1900">
                            <a:latin typeface="Cambria Math"/>
                          </a:rPr>
                          <m:t>,</m:t>
                        </m:r>
                        <m:sSub>
                          <m:sSubPr>
                            <m:ctrlPr>
                              <a:rPr lang="en-US" sz="1900" i="1">
                                <a:latin typeface="Cambria Math"/>
                              </a:rPr>
                            </m:ctrlPr>
                          </m:sSubPr>
                          <m:e>
                            <m:r>
                              <a:rPr lang="en-US" sz="1900" i="1">
                                <a:latin typeface="Cambria Math"/>
                              </a:rPr>
                              <m:t>𝑇</m:t>
                            </m:r>
                          </m:e>
                          <m:sub>
                            <m:r>
                              <a:rPr lang="en-US" sz="1900" i="1">
                                <a:latin typeface="Cambria Math"/>
                              </a:rPr>
                              <m:t>𝑖</m:t>
                            </m:r>
                          </m:sub>
                        </m:sSub>
                      </m:e>
                    </m:d>
                    <m:r>
                      <a:rPr lang="en-US" sz="1900">
                        <a:latin typeface="Cambria Math"/>
                      </a:rPr>
                      <m:t>=</m:t>
                    </m:r>
                    <m:nary>
                      <m:naryPr>
                        <m:limLoc m:val="subSup"/>
                        <m:grow m:val="on"/>
                        <m:ctrlPr>
                          <a:rPr lang="en-US" sz="1900" i="1">
                            <a:latin typeface="Cambria Math"/>
                          </a:rPr>
                        </m:ctrlPr>
                      </m:naryPr>
                      <m:sub>
                        <m:r>
                          <a:rPr lang="en-US" sz="1900">
                            <a:latin typeface="Cambria Math"/>
                          </a:rPr>
                          <m:t>0</m:t>
                        </m:r>
                      </m:sub>
                      <m:sup>
                        <m:r>
                          <a:rPr lang="en-US" sz="1900" i="1">
                            <a:latin typeface="Cambria Math"/>
                          </a:rPr>
                          <m:t>𝑏</m:t>
                        </m:r>
                      </m:sup>
                      <m:e>
                        <m:sSup>
                          <m:sSupPr>
                            <m:ctrlPr>
                              <a:rPr lang="en-US" sz="1900" i="1">
                                <a:latin typeface="Cambria Math"/>
                              </a:rPr>
                            </m:ctrlPr>
                          </m:sSupPr>
                          <m:e>
                            <m:r>
                              <a:rPr lang="en-US" sz="1900" i="1">
                                <a:latin typeface="Cambria Math"/>
                              </a:rPr>
                              <m:t>𝑓</m:t>
                            </m:r>
                          </m:e>
                          <m:sup>
                            <m:sSub>
                              <m:sSubPr>
                                <m:ctrlPr>
                                  <a:rPr lang="en-US" sz="1900" i="1">
                                    <a:latin typeface="Cambria Math"/>
                                  </a:rPr>
                                </m:ctrlPr>
                              </m:sSubPr>
                              <m:e>
                                <m:r>
                                  <a:rPr lang="en-US" sz="1900" i="1">
                                    <a:latin typeface="Cambria Math"/>
                                  </a:rPr>
                                  <m:t>𝜇</m:t>
                                </m:r>
                              </m:e>
                              <m:sub>
                                <m:r>
                                  <a:rPr lang="en-US" sz="1900" i="1">
                                    <a:latin typeface="Cambria Math"/>
                                  </a:rPr>
                                  <m:t>𝑖</m:t>
                                </m:r>
                              </m:sub>
                            </m:sSub>
                          </m:sup>
                        </m:sSup>
                        <m:d>
                          <m:dPr>
                            <m:ctrlPr>
                              <a:rPr lang="en-US" sz="1900" i="1">
                                <a:latin typeface="Cambria Math"/>
                              </a:rPr>
                            </m:ctrlPr>
                          </m:dPr>
                          <m:e>
                            <m:r>
                              <a:rPr lang="en-US" sz="1900" i="1">
                                <a:latin typeface="Cambria Math"/>
                              </a:rPr>
                              <m:t>𝑡</m:t>
                            </m:r>
                            <m:r>
                              <a:rPr lang="en-US" sz="1900">
                                <a:latin typeface="Cambria Math"/>
                              </a:rPr>
                              <m:t>|</m:t>
                            </m:r>
                            <m:sSub>
                              <m:sSubPr>
                                <m:ctrlPr>
                                  <a:rPr lang="en-US" sz="1900" i="1">
                                    <a:latin typeface="Cambria Math"/>
                                  </a:rPr>
                                </m:ctrlPr>
                              </m:sSubPr>
                              <m:e>
                                <m:r>
                                  <a:rPr lang="en-US" sz="1900" i="1">
                                    <a:latin typeface="Cambria Math"/>
                                  </a:rPr>
                                  <m:t>𝑇</m:t>
                                </m:r>
                              </m:e>
                              <m:sub>
                                <m:r>
                                  <a:rPr lang="en-US" sz="1900" i="1">
                                    <a:latin typeface="Cambria Math"/>
                                  </a:rPr>
                                  <m:t>𝑖</m:t>
                                </m:r>
                              </m:sub>
                            </m:sSub>
                          </m:e>
                        </m:d>
                        <m:sSubSup>
                          <m:sSubSupPr>
                            <m:ctrlPr>
                              <a:rPr lang="en-US" sz="1900" i="1">
                                <a:latin typeface="Cambria Math"/>
                              </a:rPr>
                            </m:ctrlPr>
                          </m:sSubSupPr>
                          <m:e>
                            <m:r>
                              <a:rPr lang="en-US" sz="1900" i="1">
                                <a:latin typeface="Cambria Math"/>
                              </a:rPr>
                              <m:t>𝑅</m:t>
                            </m:r>
                          </m:e>
                          <m:sub>
                            <m:r>
                              <a:rPr lang="en-US" sz="1900" i="1">
                                <a:latin typeface="Cambria Math"/>
                              </a:rPr>
                              <m:t>𝑗</m:t>
                            </m:r>
                          </m:sub>
                          <m:sup>
                            <m:sSub>
                              <m:sSubPr>
                                <m:ctrlPr>
                                  <a:rPr lang="en-US" sz="1900" i="1">
                                    <a:latin typeface="Cambria Math"/>
                                  </a:rPr>
                                </m:ctrlPr>
                              </m:sSubPr>
                              <m:e>
                                <m:r>
                                  <a:rPr lang="en-US" sz="1900" i="1">
                                    <a:latin typeface="Cambria Math"/>
                                  </a:rPr>
                                  <m:t>𝜋</m:t>
                                </m:r>
                              </m:e>
                              <m:sub>
                                <m:r>
                                  <a:rPr lang="en-US" sz="1900" i="1">
                                    <a:latin typeface="Cambria Math"/>
                                  </a:rPr>
                                  <m:t>𝑗</m:t>
                                </m:r>
                              </m:sub>
                            </m:sSub>
                          </m:sup>
                        </m:sSubSup>
                        <m:d>
                          <m:dPr>
                            <m:ctrlPr>
                              <a:rPr lang="en-US" sz="1900" i="1">
                                <a:latin typeface="Cambria Math"/>
                              </a:rPr>
                            </m:ctrlPr>
                          </m:dPr>
                          <m:e>
                            <m:r>
                              <a:rPr lang="en-US" sz="1900" i="1">
                                <a:latin typeface="Cambria Math"/>
                              </a:rPr>
                              <m:t>𝑏</m:t>
                            </m:r>
                            <m:r>
                              <a:rPr lang="en-US" sz="1900">
                                <a:latin typeface="Cambria Math"/>
                              </a:rPr>
                              <m:t>−</m:t>
                            </m:r>
                            <m:r>
                              <a:rPr lang="en-US" sz="1900" i="1">
                                <a:latin typeface="Cambria Math"/>
                              </a:rPr>
                              <m:t>𝑡</m:t>
                            </m:r>
                            <m:r>
                              <a:rPr lang="en-US" sz="1900">
                                <a:latin typeface="Cambria Math"/>
                              </a:rPr>
                              <m:t>,</m:t>
                            </m:r>
                            <m:sSub>
                              <m:sSubPr>
                                <m:ctrlPr>
                                  <a:rPr lang="en-US" sz="1900" i="1">
                                    <a:latin typeface="Cambria Math"/>
                                  </a:rPr>
                                </m:ctrlPr>
                              </m:sSubPr>
                              <m:e>
                                <m:r>
                                  <a:rPr lang="en-US" sz="1900" i="1">
                                    <a:latin typeface="Cambria Math"/>
                                  </a:rPr>
                                  <m:t>𝑇</m:t>
                                </m:r>
                              </m:e>
                              <m:sub>
                                <m:r>
                                  <a:rPr lang="en-US" sz="1900" i="1">
                                    <a:latin typeface="Cambria Math"/>
                                  </a:rPr>
                                  <m:t>𝑗</m:t>
                                </m:r>
                              </m:sub>
                            </m:sSub>
                          </m:e>
                        </m:d>
                        <m:r>
                          <a:rPr lang="en-US" sz="1900" i="1">
                            <a:latin typeface="Cambria Math"/>
                          </a:rPr>
                          <m:t>𝑑𝑡</m:t>
                        </m:r>
                      </m:e>
                    </m:nary>
                  </m:oMath>
                </a14:m>
                <a:endParaRPr lang="en-US" dirty="0"/>
              </a:p>
              <a:p>
                <a:pPr lvl="0" rtl="0">
                  <a:spcBef>
                    <a:spcPts val="600"/>
                  </a:spcBef>
                  <a:spcAft>
                    <a:spcPts val="600"/>
                  </a:spcAft>
                </a:pPr>
                <a:r>
                  <a:rPr lang="en-US" dirty="0" smtClean="0"/>
                  <a:t>Difficulties</a:t>
                </a:r>
                <a:endParaRPr lang="en-US" dirty="0"/>
              </a:p>
              <a:p>
                <a:pPr lvl="1" rtl="0">
                  <a:spcBef>
                    <a:spcPts val="600"/>
                  </a:spcBef>
                  <a:spcAft>
                    <a:spcPts val="600"/>
                  </a:spcAft>
                </a:pPr>
                <a:r>
                  <a:rPr lang="en-US" dirty="0" smtClean="0"/>
                  <a:t>How to deal with two criteria in one optimization?</a:t>
                </a:r>
                <a:endParaRPr lang="en-US" dirty="0"/>
              </a:p>
              <a:p>
                <a:pPr lvl="1" rtl="0">
                  <a:spcBef>
                    <a:spcPts val="600"/>
                  </a:spcBef>
                  <a:spcAft>
                    <a:spcPts val="600"/>
                  </a:spcAft>
                </a:pPr>
                <a:r>
                  <a:rPr lang="en-US" dirty="0" smtClean="0"/>
                  <a:t>Hard to calibrate the specific utility functions</a:t>
                </a:r>
                <a:endParaRPr lang="en-US" dirty="0"/>
              </a:p>
              <a:p>
                <a:pPr lvl="1" rtl="0">
                  <a:spcBef>
                    <a:spcPts val="600"/>
                  </a:spcBef>
                  <a:spcAft>
                    <a:spcPts val="600"/>
                  </a:spcAft>
                </a:pPr>
                <a:r>
                  <a:rPr lang="en-US" dirty="0" smtClean="0"/>
                  <a:t>Too many choices in the real world</a:t>
                </a:r>
                <a:endParaRPr lang="en-US" dirty="0"/>
              </a:p>
              <a:p>
                <a:pPr>
                  <a:spcBef>
                    <a:spcPts val="600"/>
                  </a:spcBef>
                  <a:spcAft>
                    <a:spcPts val="600"/>
                  </a:spcAft>
                </a:pPr>
                <a:r>
                  <a:rPr lang="en-US" dirty="0">
                    <a:solidFill>
                      <a:srgbClr val="C00000"/>
                    </a:solidFill>
                  </a:rPr>
                  <a:t>Optimization = Ordering a set of </a:t>
                </a:r>
                <a:r>
                  <a:rPr lang="en-US" dirty="0" smtClean="0">
                    <a:solidFill>
                      <a:srgbClr val="C00000"/>
                    </a:solidFill>
                  </a:rPr>
                  <a:t>distributions</a:t>
                </a:r>
                <a:endParaRPr lang="en-US" dirty="0" smtClean="0">
                  <a:solidFill>
                    <a:srgbClr val="C00000"/>
                  </a:solidFill>
                </a:endParaRPr>
              </a:p>
            </p:txBody>
          </p:sp>
        </mc:Choice>
        <mc:Fallback>
          <p:sp>
            <p:nvSpPr>
              <p:cNvPr id="11" name="Content Placeholder 10"/>
              <p:cNvSpPr>
                <a:spLocks noGrp="1" noRot="1" noChangeAspect="1" noMove="1" noResize="1" noEditPoints="1" noAdjustHandles="1" noChangeArrowheads="1" noChangeShapeType="1" noTextEdit="1"/>
              </p:cNvSpPr>
              <p:nvPr>
                <p:ph sz="quarter" idx="1"/>
              </p:nvPr>
            </p:nvSpPr>
            <p:spPr>
              <a:xfrm>
                <a:off x="914400" y="1447800"/>
                <a:ext cx="7772400" cy="5181600"/>
              </a:xfrm>
              <a:blipFill rotWithShape="1">
                <a:blip r:embed="rId3"/>
                <a:stretch>
                  <a:fillRect l="-706" t="-706"/>
                </a:stretch>
              </a:blipFill>
            </p:spPr>
            <p:txBody>
              <a:bodyPr/>
              <a:lstStyle/>
              <a:p>
                <a:r>
                  <a:rPr lang="en-US">
                    <a:noFill/>
                  </a:rPr>
                  <a:t> </a:t>
                </a:r>
              </a:p>
            </p:txBody>
          </p:sp>
        </mc:Fallback>
      </mc:AlternateContent>
      <p:sp>
        <p:nvSpPr>
          <p:cNvPr id="3" name="Oval 2"/>
          <p:cNvSpPr/>
          <p:nvPr/>
        </p:nvSpPr>
        <p:spPr>
          <a:xfrm>
            <a:off x="4114800" y="2220784"/>
            <a:ext cx="1089660" cy="490884"/>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320540" y="3003332"/>
            <a:ext cx="1089660" cy="490884"/>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994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3"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Stochastic dominance (SD)</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914400" y="1371600"/>
                <a:ext cx="7924800" cy="5410200"/>
              </a:xfrm>
            </p:spPr>
            <p:txBody>
              <a:bodyPr>
                <a:normAutofit/>
              </a:bodyPr>
              <a:lstStyle/>
              <a:p>
                <a:pPr>
                  <a:spcAft>
                    <a:spcPts val="600"/>
                  </a:spcAft>
                </a:pPr>
                <a:r>
                  <a:rPr lang="en-US" dirty="0" smtClean="0"/>
                  <a:t>A </a:t>
                </a:r>
                <a:r>
                  <a:rPr lang="en-US" dirty="0"/>
                  <a:t>tool </a:t>
                </a:r>
                <a:r>
                  <a:rPr lang="en-US" dirty="0" smtClean="0"/>
                  <a:t>for </a:t>
                </a:r>
                <a:r>
                  <a:rPr lang="en-US" dirty="0" smtClean="0"/>
                  <a:t>ordering</a:t>
                </a:r>
                <a:r>
                  <a:rPr lang="en-US" dirty="0"/>
                  <a:t> </a:t>
                </a:r>
                <a:r>
                  <a:rPr lang="en-US" dirty="0" smtClean="0"/>
                  <a:t>distributions</a:t>
                </a:r>
                <a:endParaRPr lang="en-US" dirty="0" smtClean="0"/>
              </a:p>
              <a:p>
                <a:pPr marL="0" indent="0">
                  <a:spcAft>
                    <a:spcPts val="600"/>
                  </a:spcAft>
                  <a:buNone/>
                </a:pPr>
                <a:r>
                  <a:rPr lang="en-US" sz="2200" b="0" dirty="0" smtClean="0"/>
                  <a:t>	</a:t>
                </a:r>
                <a14:m>
                  <m:oMath xmlns:m="http://schemas.openxmlformats.org/officeDocument/2006/math">
                    <m:r>
                      <a:rPr lang="en-US" sz="1900" b="0" i="1" smtClean="0">
                        <a:latin typeface="Cambria Math"/>
                      </a:rPr>
                      <m:t>𝑓</m:t>
                    </m:r>
                    <m:d>
                      <m:dPr>
                        <m:ctrlPr>
                          <a:rPr lang="en-US" sz="1900" b="0" i="1" smtClean="0">
                            <a:latin typeface="Cambria Math"/>
                          </a:rPr>
                        </m:ctrlPr>
                      </m:dPr>
                      <m:e>
                        <m:r>
                          <a:rPr lang="en-US" sz="1900" b="0" i="1" smtClean="0">
                            <a:latin typeface="Cambria Math"/>
                          </a:rPr>
                          <m:t>𝑥</m:t>
                        </m:r>
                      </m:e>
                    </m:d>
                    <m:sSup>
                      <m:sSupPr>
                        <m:ctrlPr>
                          <a:rPr lang="en-US" sz="1900" i="1" dirty="0" smtClean="0">
                            <a:latin typeface="Cambria Math"/>
                          </a:rPr>
                        </m:ctrlPr>
                      </m:sSupPr>
                      <m:e>
                        <m:r>
                          <a:rPr lang="en-US" sz="1900" i="1">
                            <a:latin typeface="Cambria Math"/>
                          </a:rPr>
                          <m:t>⪰</m:t>
                        </m:r>
                      </m:e>
                      <m:sup>
                        <m:r>
                          <a:rPr lang="en-US" sz="1900" b="0" i="1" dirty="0" smtClean="0">
                            <a:latin typeface="Cambria Math"/>
                          </a:rPr>
                          <m:t>1</m:t>
                        </m:r>
                      </m:sup>
                    </m:sSup>
                    <m:r>
                      <a:rPr lang="en-US" sz="1900" b="0" i="1" dirty="0" smtClean="0">
                        <a:latin typeface="Cambria Math"/>
                      </a:rPr>
                      <m:t>𝑔</m:t>
                    </m:r>
                    <m:d>
                      <m:dPr>
                        <m:ctrlPr>
                          <a:rPr lang="en-US" sz="1900" b="0" i="1" dirty="0" smtClean="0">
                            <a:latin typeface="Cambria Math"/>
                          </a:rPr>
                        </m:ctrlPr>
                      </m:dPr>
                      <m:e>
                        <m:r>
                          <a:rPr lang="en-US" sz="1900" b="0" i="1" dirty="0" smtClean="0">
                            <a:latin typeface="Cambria Math"/>
                          </a:rPr>
                          <m:t>𝑥</m:t>
                        </m:r>
                      </m:e>
                    </m:d>
                    <m:groupChr>
                      <m:groupChrPr>
                        <m:chr m:val="⇒"/>
                        <m:pos m:val="top"/>
                        <m:ctrlPr>
                          <a:rPr lang="en-US" sz="1900" b="0" i="1" dirty="0" smtClean="0">
                            <a:latin typeface="Cambria Math"/>
                          </a:rPr>
                        </m:ctrlPr>
                      </m:groupChrPr>
                      <m:e/>
                    </m:groupChr>
                    <m:nary>
                      <m:naryPr>
                        <m:ctrlPr>
                          <a:rPr lang="en-US" sz="1900" b="0" i="1" dirty="0" smtClean="0">
                            <a:latin typeface="Cambria Math"/>
                          </a:rPr>
                        </m:ctrlPr>
                      </m:naryPr>
                      <m:sub>
                        <m:r>
                          <m:rPr>
                            <m:brk m:alnAt="23"/>
                          </m:rPr>
                          <a:rPr lang="en-US" sz="1900" b="0" i="1" dirty="0" smtClean="0">
                            <a:latin typeface="Cambria Math"/>
                          </a:rPr>
                          <m:t>𝑋</m:t>
                        </m:r>
                      </m:sub>
                      <m:sup/>
                      <m:e>
                        <m:r>
                          <a:rPr lang="en-US" sz="1900" b="0" i="1" dirty="0" smtClean="0">
                            <a:latin typeface="Cambria Math"/>
                          </a:rPr>
                          <m:t>𝑓</m:t>
                        </m:r>
                        <m:d>
                          <m:dPr>
                            <m:ctrlPr>
                              <a:rPr lang="en-US" sz="1900" b="0" i="1" dirty="0" smtClean="0">
                                <a:latin typeface="Cambria Math"/>
                              </a:rPr>
                            </m:ctrlPr>
                          </m:dPr>
                          <m:e>
                            <m:r>
                              <a:rPr lang="en-US" sz="1900" b="0" i="1" dirty="0" smtClean="0">
                                <a:latin typeface="Cambria Math"/>
                              </a:rPr>
                              <m:t>𝑥</m:t>
                            </m:r>
                          </m:e>
                        </m:d>
                        <m:r>
                          <a:rPr lang="en-US" sz="1900" b="0" i="1" dirty="0" smtClean="0">
                            <a:latin typeface="Cambria Math"/>
                            <a:ea typeface="Cambria Math"/>
                          </a:rPr>
                          <m:t>∙</m:t>
                        </m:r>
                        <m:r>
                          <a:rPr lang="en-US" sz="1900" b="0" i="1" dirty="0" smtClean="0">
                            <a:latin typeface="Cambria Math"/>
                            <a:ea typeface="Cambria Math"/>
                          </a:rPr>
                          <m:t>𝑢</m:t>
                        </m:r>
                        <m:d>
                          <m:dPr>
                            <m:ctrlPr>
                              <a:rPr lang="en-US" sz="1900" b="0" i="1" dirty="0" smtClean="0">
                                <a:latin typeface="Cambria Math"/>
                                <a:ea typeface="Cambria Math"/>
                              </a:rPr>
                            </m:ctrlPr>
                          </m:dPr>
                          <m:e>
                            <m:r>
                              <a:rPr lang="en-US" sz="1900" b="0" i="1" dirty="0" smtClean="0">
                                <a:latin typeface="Cambria Math"/>
                                <a:ea typeface="Cambria Math"/>
                              </a:rPr>
                              <m:t>𝑥</m:t>
                            </m:r>
                          </m:e>
                        </m:d>
                      </m:e>
                    </m:nary>
                    <m:r>
                      <a:rPr lang="en-US" sz="1900" b="0" i="1" dirty="0" smtClean="0">
                        <a:latin typeface="Cambria Math"/>
                      </a:rPr>
                      <m:t>𝑑𝑥</m:t>
                    </m:r>
                    <m:r>
                      <a:rPr lang="en-US" sz="1900" b="0" i="1" dirty="0" smtClean="0">
                        <a:latin typeface="Cambria Math"/>
                        <a:ea typeface="Cambria Math"/>
                      </a:rPr>
                      <m:t>≥</m:t>
                    </m:r>
                    <m:nary>
                      <m:naryPr>
                        <m:ctrlPr>
                          <a:rPr lang="en-US" sz="1900" i="1" dirty="0">
                            <a:latin typeface="Cambria Math"/>
                          </a:rPr>
                        </m:ctrlPr>
                      </m:naryPr>
                      <m:sub>
                        <m:r>
                          <m:rPr>
                            <m:brk m:alnAt="23"/>
                          </m:rPr>
                          <a:rPr lang="en-US" sz="1900" i="1" dirty="0">
                            <a:latin typeface="Cambria Math"/>
                          </a:rPr>
                          <m:t>𝑋</m:t>
                        </m:r>
                      </m:sub>
                      <m:sup/>
                      <m:e>
                        <m:r>
                          <a:rPr lang="en-US" sz="1900" b="0" i="1" dirty="0" smtClean="0">
                            <a:latin typeface="Cambria Math"/>
                          </a:rPr>
                          <m:t>𝑔</m:t>
                        </m:r>
                        <m:d>
                          <m:dPr>
                            <m:ctrlPr>
                              <a:rPr lang="en-US" sz="1900" i="1" dirty="0">
                                <a:latin typeface="Cambria Math"/>
                              </a:rPr>
                            </m:ctrlPr>
                          </m:dPr>
                          <m:e>
                            <m:r>
                              <a:rPr lang="en-US" sz="1900" i="1" dirty="0">
                                <a:latin typeface="Cambria Math"/>
                              </a:rPr>
                              <m:t>𝑥</m:t>
                            </m:r>
                          </m:e>
                        </m:d>
                        <m:r>
                          <a:rPr lang="en-US" sz="1900" i="1" dirty="0">
                            <a:latin typeface="Cambria Math"/>
                            <a:ea typeface="Cambria Math"/>
                          </a:rPr>
                          <m:t>∙</m:t>
                        </m:r>
                        <m:r>
                          <a:rPr lang="en-US" sz="1900" i="1" dirty="0">
                            <a:latin typeface="Cambria Math"/>
                            <a:ea typeface="Cambria Math"/>
                          </a:rPr>
                          <m:t>𝑢</m:t>
                        </m:r>
                        <m:d>
                          <m:dPr>
                            <m:ctrlPr>
                              <a:rPr lang="en-US" sz="1900" i="1" dirty="0">
                                <a:latin typeface="Cambria Math"/>
                                <a:ea typeface="Cambria Math"/>
                              </a:rPr>
                            </m:ctrlPr>
                          </m:dPr>
                          <m:e>
                            <m:r>
                              <a:rPr lang="en-US" sz="1900" i="1" dirty="0">
                                <a:latin typeface="Cambria Math"/>
                                <a:ea typeface="Cambria Math"/>
                              </a:rPr>
                              <m:t>𝑥</m:t>
                            </m:r>
                          </m:e>
                        </m:d>
                      </m:e>
                    </m:nary>
                    <m:r>
                      <a:rPr lang="en-US" sz="1900" i="1" dirty="0">
                        <a:latin typeface="Cambria Math"/>
                      </a:rPr>
                      <m:t>𝑑𝑥</m:t>
                    </m:r>
                  </m:oMath>
                </a14:m>
                <a:endParaRPr lang="en-US" sz="1900" b="0" i="1" dirty="0" smtClean="0">
                  <a:latin typeface="Cambria Math"/>
                </a:endParaRPr>
              </a:p>
              <a:p>
                <a:pPr marL="0" indent="0">
                  <a:spcAft>
                    <a:spcPts val="600"/>
                  </a:spcAft>
                  <a:buNone/>
                </a:pPr>
                <a:r>
                  <a:rPr lang="en-US" sz="1900" dirty="0" smtClean="0"/>
                  <a:t>	</a:t>
                </a:r>
                <a14:m>
                  <m:oMath xmlns:m="http://schemas.openxmlformats.org/officeDocument/2006/math">
                    <m:r>
                      <a:rPr lang="en-US" sz="1900" i="1">
                        <a:latin typeface="Cambria Math"/>
                      </a:rPr>
                      <m:t>𝑓</m:t>
                    </m:r>
                    <m:d>
                      <m:dPr>
                        <m:ctrlPr>
                          <a:rPr lang="en-US" sz="1900" i="1">
                            <a:latin typeface="Cambria Math"/>
                          </a:rPr>
                        </m:ctrlPr>
                      </m:dPr>
                      <m:e>
                        <m:r>
                          <a:rPr lang="en-US" sz="1900" i="1">
                            <a:latin typeface="Cambria Math"/>
                          </a:rPr>
                          <m:t>𝑥</m:t>
                        </m:r>
                      </m:e>
                    </m:d>
                    <m:sSup>
                      <m:sSupPr>
                        <m:ctrlPr>
                          <a:rPr lang="en-US" sz="1900" i="1" dirty="0">
                            <a:latin typeface="Cambria Math"/>
                          </a:rPr>
                        </m:ctrlPr>
                      </m:sSupPr>
                      <m:e>
                        <m:r>
                          <a:rPr lang="en-US" sz="1900" i="1">
                            <a:latin typeface="Cambria Math"/>
                          </a:rPr>
                          <m:t>⪰</m:t>
                        </m:r>
                      </m:e>
                      <m:sup>
                        <m:r>
                          <a:rPr lang="en-US" sz="1900" b="0" i="1" smtClean="0">
                            <a:latin typeface="Cambria Math"/>
                          </a:rPr>
                          <m:t>2</m:t>
                        </m:r>
                      </m:sup>
                    </m:sSup>
                    <m:r>
                      <a:rPr lang="en-US" sz="1900" i="1" dirty="0">
                        <a:latin typeface="Cambria Math"/>
                      </a:rPr>
                      <m:t>𝑔</m:t>
                    </m:r>
                    <m:d>
                      <m:dPr>
                        <m:ctrlPr>
                          <a:rPr lang="en-US" sz="1900" i="1" dirty="0">
                            <a:latin typeface="Cambria Math"/>
                          </a:rPr>
                        </m:ctrlPr>
                      </m:dPr>
                      <m:e>
                        <m:r>
                          <a:rPr lang="en-US" sz="1900" i="1" dirty="0">
                            <a:latin typeface="Cambria Math"/>
                          </a:rPr>
                          <m:t>𝑥</m:t>
                        </m:r>
                      </m:e>
                    </m:d>
                    <m:groupChr>
                      <m:groupChrPr>
                        <m:chr m:val="⇒"/>
                        <m:pos m:val="top"/>
                        <m:ctrlPr>
                          <a:rPr lang="en-US" sz="1900" i="1" dirty="0">
                            <a:latin typeface="Cambria Math"/>
                          </a:rPr>
                        </m:ctrlPr>
                      </m:groupChrPr>
                      <m:e/>
                    </m:groupChr>
                    <m:nary>
                      <m:naryPr>
                        <m:ctrlPr>
                          <a:rPr lang="en-US" sz="1900" i="1" dirty="0">
                            <a:latin typeface="Cambria Math"/>
                          </a:rPr>
                        </m:ctrlPr>
                      </m:naryPr>
                      <m:sub>
                        <m:r>
                          <m:rPr>
                            <m:brk m:alnAt="23"/>
                          </m:rPr>
                          <a:rPr lang="en-US" sz="1900" i="1" dirty="0">
                            <a:latin typeface="Cambria Math"/>
                          </a:rPr>
                          <m:t>𝑋</m:t>
                        </m:r>
                      </m:sub>
                      <m:sup/>
                      <m:e>
                        <m:r>
                          <a:rPr lang="en-US" sz="1900" i="1" dirty="0">
                            <a:latin typeface="Cambria Math"/>
                          </a:rPr>
                          <m:t>𝑓</m:t>
                        </m:r>
                        <m:d>
                          <m:dPr>
                            <m:ctrlPr>
                              <a:rPr lang="en-US" sz="1900" i="1" dirty="0">
                                <a:latin typeface="Cambria Math"/>
                              </a:rPr>
                            </m:ctrlPr>
                          </m:dPr>
                          <m:e>
                            <m:r>
                              <a:rPr lang="en-US" sz="1900" i="1" dirty="0">
                                <a:latin typeface="Cambria Math"/>
                              </a:rPr>
                              <m:t>𝑥</m:t>
                            </m:r>
                          </m:e>
                        </m:d>
                        <m:r>
                          <a:rPr lang="en-US" sz="1900" i="1" dirty="0">
                            <a:latin typeface="Cambria Math"/>
                            <a:ea typeface="Cambria Math"/>
                          </a:rPr>
                          <m:t>∙</m:t>
                        </m:r>
                        <m:r>
                          <a:rPr lang="en-US" sz="1900" i="1" dirty="0">
                            <a:latin typeface="Cambria Math"/>
                            <a:ea typeface="Cambria Math"/>
                          </a:rPr>
                          <m:t>𝑢</m:t>
                        </m:r>
                        <m:d>
                          <m:dPr>
                            <m:ctrlPr>
                              <a:rPr lang="en-US" sz="1900" i="1" dirty="0">
                                <a:latin typeface="Cambria Math"/>
                                <a:ea typeface="Cambria Math"/>
                              </a:rPr>
                            </m:ctrlPr>
                          </m:dPr>
                          <m:e>
                            <m:r>
                              <a:rPr lang="en-US" sz="1900" i="1" dirty="0">
                                <a:latin typeface="Cambria Math"/>
                                <a:ea typeface="Cambria Math"/>
                              </a:rPr>
                              <m:t>𝑥</m:t>
                            </m:r>
                          </m:e>
                        </m:d>
                      </m:e>
                    </m:nary>
                    <m:r>
                      <a:rPr lang="en-US" sz="1900" i="1" dirty="0">
                        <a:latin typeface="Cambria Math"/>
                      </a:rPr>
                      <m:t>𝑑𝑥</m:t>
                    </m:r>
                    <m:r>
                      <a:rPr lang="en-US" sz="1900" i="1" dirty="0">
                        <a:latin typeface="Cambria Math"/>
                        <a:ea typeface="Cambria Math"/>
                      </a:rPr>
                      <m:t>≥</m:t>
                    </m:r>
                    <m:nary>
                      <m:naryPr>
                        <m:ctrlPr>
                          <a:rPr lang="en-US" sz="1900" i="1" dirty="0">
                            <a:latin typeface="Cambria Math"/>
                          </a:rPr>
                        </m:ctrlPr>
                      </m:naryPr>
                      <m:sub>
                        <m:r>
                          <m:rPr>
                            <m:brk m:alnAt="23"/>
                          </m:rPr>
                          <a:rPr lang="en-US" sz="1900" i="1" dirty="0">
                            <a:latin typeface="Cambria Math"/>
                          </a:rPr>
                          <m:t>𝑋</m:t>
                        </m:r>
                      </m:sub>
                      <m:sup/>
                      <m:e>
                        <m:r>
                          <a:rPr lang="en-US" sz="1900" i="1" dirty="0">
                            <a:latin typeface="Cambria Math"/>
                          </a:rPr>
                          <m:t>𝑔</m:t>
                        </m:r>
                        <m:d>
                          <m:dPr>
                            <m:ctrlPr>
                              <a:rPr lang="en-US" sz="1900" i="1" dirty="0">
                                <a:latin typeface="Cambria Math"/>
                              </a:rPr>
                            </m:ctrlPr>
                          </m:dPr>
                          <m:e>
                            <m:r>
                              <a:rPr lang="en-US" sz="1900" i="1" dirty="0">
                                <a:latin typeface="Cambria Math"/>
                              </a:rPr>
                              <m:t>𝑥</m:t>
                            </m:r>
                          </m:e>
                        </m:d>
                        <m:r>
                          <a:rPr lang="en-US" sz="1900" i="1" dirty="0">
                            <a:latin typeface="Cambria Math"/>
                            <a:ea typeface="Cambria Math"/>
                          </a:rPr>
                          <m:t>∙</m:t>
                        </m:r>
                        <m:r>
                          <a:rPr lang="en-US" sz="1900" i="1" dirty="0">
                            <a:latin typeface="Cambria Math"/>
                            <a:ea typeface="Cambria Math"/>
                          </a:rPr>
                          <m:t>𝑢</m:t>
                        </m:r>
                        <m:d>
                          <m:dPr>
                            <m:ctrlPr>
                              <a:rPr lang="en-US" sz="1900" i="1" dirty="0">
                                <a:latin typeface="Cambria Math"/>
                                <a:ea typeface="Cambria Math"/>
                              </a:rPr>
                            </m:ctrlPr>
                          </m:dPr>
                          <m:e>
                            <m:r>
                              <a:rPr lang="en-US" sz="1900" i="1" dirty="0">
                                <a:latin typeface="Cambria Math"/>
                                <a:ea typeface="Cambria Math"/>
                              </a:rPr>
                              <m:t>𝑥</m:t>
                            </m:r>
                          </m:e>
                        </m:d>
                      </m:e>
                    </m:nary>
                    <m:r>
                      <a:rPr lang="en-US" sz="1900" i="1" dirty="0">
                        <a:latin typeface="Cambria Math"/>
                      </a:rPr>
                      <m:t>𝑑𝑥</m:t>
                    </m:r>
                  </m:oMath>
                </a14:m>
                <a:endParaRPr lang="en-US" sz="1900" i="1" dirty="0">
                  <a:latin typeface="Cambria Math"/>
                </a:endParaRPr>
              </a:p>
              <a:p>
                <a:pPr marL="0" indent="0">
                  <a:spcAft>
                    <a:spcPts val="600"/>
                  </a:spcAft>
                  <a:buNone/>
                </a:pPr>
                <a:r>
                  <a:rPr lang="en-US" sz="1900" dirty="0" smtClean="0"/>
                  <a:t>	</a:t>
                </a:r>
                <a14:m>
                  <m:oMath xmlns:m="http://schemas.openxmlformats.org/officeDocument/2006/math">
                    <m:r>
                      <a:rPr lang="en-US" sz="1900" i="1">
                        <a:latin typeface="Cambria Math"/>
                      </a:rPr>
                      <m:t>𝑓</m:t>
                    </m:r>
                    <m:d>
                      <m:dPr>
                        <m:ctrlPr>
                          <a:rPr lang="en-US" sz="1900" i="1">
                            <a:latin typeface="Cambria Math"/>
                          </a:rPr>
                        </m:ctrlPr>
                      </m:dPr>
                      <m:e>
                        <m:r>
                          <a:rPr lang="en-US" sz="1900" i="1">
                            <a:latin typeface="Cambria Math"/>
                          </a:rPr>
                          <m:t>𝑥</m:t>
                        </m:r>
                      </m:e>
                    </m:d>
                    <m:sSub>
                      <m:sSubPr>
                        <m:ctrlPr>
                          <a:rPr lang="en-US" sz="1900" i="1" dirty="0" smtClean="0">
                            <a:latin typeface="Cambria Math"/>
                          </a:rPr>
                        </m:ctrlPr>
                      </m:sSubPr>
                      <m:e>
                        <m:r>
                          <a:rPr lang="en-US" sz="1900" i="1">
                            <a:latin typeface="Cambria Math"/>
                          </a:rPr>
                          <m:t>⪰</m:t>
                        </m:r>
                      </m:e>
                      <m:sub>
                        <m:r>
                          <a:rPr lang="en-US" sz="1900" b="0" i="1" dirty="0" smtClean="0">
                            <a:latin typeface="Cambria Math"/>
                          </a:rPr>
                          <m:t>2</m:t>
                        </m:r>
                      </m:sub>
                    </m:sSub>
                    <m:r>
                      <a:rPr lang="en-US" sz="1900" i="1" dirty="0">
                        <a:latin typeface="Cambria Math"/>
                      </a:rPr>
                      <m:t>𝑔</m:t>
                    </m:r>
                    <m:d>
                      <m:dPr>
                        <m:ctrlPr>
                          <a:rPr lang="en-US" sz="1900" i="1" dirty="0">
                            <a:latin typeface="Cambria Math"/>
                          </a:rPr>
                        </m:ctrlPr>
                      </m:dPr>
                      <m:e>
                        <m:r>
                          <a:rPr lang="en-US" sz="1900" i="1" dirty="0">
                            <a:latin typeface="Cambria Math"/>
                          </a:rPr>
                          <m:t>𝑥</m:t>
                        </m:r>
                      </m:e>
                    </m:d>
                    <m:groupChr>
                      <m:groupChrPr>
                        <m:chr m:val="⇒"/>
                        <m:pos m:val="top"/>
                        <m:ctrlPr>
                          <a:rPr lang="en-US" sz="1900" i="1" dirty="0">
                            <a:latin typeface="Cambria Math"/>
                          </a:rPr>
                        </m:ctrlPr>
                      </m:groupChrPr>
                      <m:e/>
                    </m:groupChr>
                    <m:r>
                      <a:rPr lang="en-US" sz="1900" b="0" i="1" dirty="0" smtClean="0">
                        <a:latin typeface="Cambria Math"/>
                      </a:rPr>
                      <m:t>0&gt;</m:t>
                    </m:r>
                    <m:nary>
                      <m:naryPr>
                        <m:ctrlPr>
                          <a:rPr lang="en-US" sz="1900" i="1" dirty="0">
                            <a:latin typeface="Cambria Math"/>
                          </a:rPr>
                        </m:ctrlPr>
                      </m:naryPr>
                      <m:sub>
                        <m:r>
                          <m:rPr>
                            <m:brk m:alnAt="23"/>
                          </m:rPr>
                          <a:rPr lang="en-US" sz="1900" i="1" dirty="0">
                            <a:latin typeface="Cambria Math"/>
                          </a:rPr>
                          <m:t>𝑋</m:t>
                        </m:r>
                      </m:sub>
                      <m:sup/>
                      <m:e>
                        <m:r>
                          <a:rPr lang="en-US" sz="1900" i="1" dirty="0">
                            <a:latin typeface="Cambria Math"/>
                          </a:rPr>
                          <m:t>𝑓</m:t>
                        </m:r>
                        <m:d>
                          <m:dPr>
                            <m:ctrlPr>
                              <a:rPr lang="en-US" sz="1900" i="1" dirty="0">
                                <a:latin typeface="Cambria Math"/>
                              </a:rPr>
                            </m:ctrlPr>
                          </m:dPr>
                          <m:e>
                            <m:r>
                              <a:rPr lang="en-US" sz="1900" i="1" dirty="0">
                                <a:latin typeface="Cambria Math"/>
                              </a:rPr>
                              <m:t>𝑥</m:t>
                            </m:r>
                          </m:e>
                        </m:d>
                        <m:r>
                          <a:rPr lang="en-US" sz="1900" i="1" dirty="0">
                            <a:latin typeface="Cambria Math"/>
                            <a:ea typeface="Cambria Math"/>
                          </a:rPr>
                          <m:t>∙</m:t>
                        </m:r>
                        <m:r>
                          <a:rPr lang="en-US" sz="1900" i="1" dirty="0">
                            <a:latin typeface="Cambria Math"/>
                            <a:ea typeface="Cambria Math"/>
                          </a:rPr>
                          <m:t>𝑢</m:t>
                        </m:r>
                        <m:d>
                          <m:dPr>
                            <m:ctrlPr>
                              <a:rPr lang="en-US" sz="1900" i="1" dirty="0">
                                <a:latin typeface="Cambria Math"/>
                                <a:ea typeface="Cambria Math"/>
                              </a:rPr>
                            </m:ctrlPr>
                          </m:dPr>
                          <m:e>
                            <m:r>
                              <a:rPr lang="en-US" sz="1900" i="1" dirty="0">
                                <a:latin typeface="Cambria Math"/>
                                <a:ea typeface="Cambria Math"/>
                              </a:rPr>
                              <m:t>𝑥</m:t>
                            </m:r>
                          </m:e>
                        </m:d>
                      </m:e>
                    </m:nary>
                    <m:r>
                      <a:rPr lang="en-US" sz="1900" i="1" dirty="0">
                        <a:latin typeface="Cambria Math"/>
                      </a:rPr>
                      <m:t>𝑑𝑥</m:t>
                    </m:r>
                    <m:r>
                      <a:rPr lang="en-US" sz="1900" i="1" dirty="0">
                        <a:latin typeface="Cambria Math"/>
                        <a:ea typeface="Cambria Math"/>
                      </a:rPr>
                      <m:t>≥</m:t>
                    </m:r>
                    <m:nary>
                      <m:naryPr>
                        <m:ctrlPr>
                          <a:rPr lang="en-US" sz="1900" i="1" dirty="0">
                            <a:latin typeface="Cambria Math"/>
                          </a:rPr>
                        </m:ctrlPr>
                      </m:naryPr>
                      <m:sub>
                        <m:r>
                          <m:rPr>
                            <m:brk m:alnAt="23"/>
                          </m:rPr>
                          <a:rPr lang="en-US" sz="1900" i="1" dirty="0">
                            <a:latin typeface="Cambria Math"/>
                          </a:rPr>
                          <m:t>𝑋</m:t>
                        </m:r>
                      </m:sub>
                      <m:sup/>
                      <m:e>
                        <m:r>
                          <a:rPr lang="en-US" sz="1900" i="1" dirty="0">
                            <a:latin typeface="Cambria Math"/>
                          </a:rPr>
                          <m:t>𝑔</m:t>
                        </m:r>
                        <m:d>
                          <m:dPr>
                            <m:ctrlPr>
                              <a:rPr lang="en-US" sz="1900" i="1" dirty="0">
                                <a:latin typeface="Cambria Math"/>
                              </a:rPr>
                            </m:ctrlPr>
                          </m:dPr>
                          <m:e>
                            <m:r>
                              <a:rPr lang="en-US" sz="1900" i="1" dirty="0">
                                <a:latin typeface="Cambria Math"/>
                              </a:rPr>
                              <m:t>𝑥</m:t>
                            </m:r>
                          </m:e>
                        </m:d>
                        <m:r>
                          <a:rPr lang="en-US" sz="1900" i="1" dirty="0">
                            <a:latin typeface="Cambria Math"/>
                            <a:ea typeface="Cambria Math"/>
                          </a:rPr>
                          <m:t>∙</m:t>
                        </m:r>
                        <m:r>
                          <a:rPr lang="en-US" sz="1900" i="1" dirty="0">
                            <a:latin typeface="Cambria Math"/>
                            <a:ea typeface="Cambria Math"/>
                          </a:rPr>
                          <m:t>𝑢</m:t>
                        </m:r>
                        <m:d>
                          <m:dPr>
                            <m:ctrlPr>
                              <a:rPr lang="en-US" sz="1900" i="1" dirty="0">
                                <a:latin typeface="Cambria Math"/>
                                <a:ea typeface="Cambria Math"/>
                              </a:rPr>
                            </m:ctrlPr>
                          </m:dPr>
                          <m:e>
                            <m:r>
                              <a:rPr lang="en-US" sz="1900" i="1" dirty="0">
                                <a:latin typeface="Cambria Math"/>
                                <a:ea typeface="Cambria Math"/>
                              </a:rPr>
                              <m:t>𝑥</m:t>
                            </m:r>
                          </m:e>
                        </m:d>
                      </m:e>
                    </m:nary>
                    <m:r>
                      <a:rPr lang="en-US" sz="1900" i="1" dirty="0">
                        <a:latin typeface="Cambria Math"/>
                      </a:rPr>
                      <m:t>𝑑𝑥</m:t>
                    </m:r>
                  </m:oMath>
                </a14:m>
                <a:endParaRPr lang="en-US" sz="1900" i="1" dirty="0">
                  <a:latin typeface="Cambria Math"/>
                </a:endParaRPr>
              </a:p>
              <a:p>
                <a:pPr lvl="1">
                  <a:spcAft>
                    <a:spcPts val="600"/>
                  </a:spcAft>
                </a:pPr>
                <a:r>
                  <a:rPr lang="en-US" dirty="0" smtClean="0"/>
                  <a:t>No </a:t>
                </a:r>
                <a:r>
                  <a:rPr lang="en-US" dirty="0"/>
                  <a:t>need to know the exact shapes of </a:t>
                </a:r>
                <a:r>
                  <a:rPr lang="en-US" dirty="0" smtClean="0"/>
                  <a:t>utility functions</a:t>
                </a:r>
              </a:p>
              <a:p>
                <a:pPr lvl="1">
                  <a:spcAft>
                    <a:spcPts val="600"/>
                  </a:spcAft>
                </a:pPr>
                <a:r>
                  <a:rPr lang="en-US" dirty="0" smtClean="0"/>
                  <a:t>Convex disutility functions – </a:t>
                </a:r>
                <a:r>
                  <a:rPr lang="en-US" dirty="0" smtClean="0">
                    <a:solidFill>
                      <a:srgbClr val="C00000"/>
                    </a:solidFill>
                  </a:rPr>
                  <a:t>risk-aversion behavior</a:t>
                </a:r>
                <a:endParaRPr lang="en-US" dirty="0">
                  <a:solidFill>
                    <a:srgbClr val="C00000"/>
                  </a:solidFill>
                </a:endParaRPr>
              </a:p>
              <a:p>
                <a:pPr lvl="1">
                  <a:spcAft>
                    <a:spcPts val="600"/>
                  </a:spcAft>
                </a:pPr>
                <a:r>
                  <a:rPr lang="en-US" dirty="0" smtClean="0">
                    <a:solidFill>
                      <a:srgbClr val="FF0000"/>
                    </a:solidFill>
                  </a:rPr>
                  <a:t>SSD</a:t>
                </a:r>
                <a:r>
                  <a:rPr lang="en-US" dirty="0"/>
                  <a:t>: SD in second order, considering </a:t>
                </a:r>
                <a:r>
                  <a:rPr lang="en-US" dirty="0">
                    <a:solidFill>
                      <a:srgbClr val="C00000"/>
                    </a:solidFill>
                  </a:rPr>
                  <a:t>negative </a:t>
                </a:r>
                <a:r>
                  <a:rPr lang="en-US" dirty="0" smtClean="0">
                    <a:solidFill>
                      <a:srgbClr val="C00000"/>
                    </a:solidFill>
                  </a:rPr>
                  <a:t>return</a:t>
                </a:r>
              </a:p>
              <a:p>
                <a:pPr>
                  <a:spcAft>
                    <a:spcPts val="600"/>
                  </a:spcAft>
                </a:pPr>
                <a:r>
                  <a:rPr lang="en-US" dirty="0"/>
                  <a:t>Eliminating the obviously inferior choices</a:t>
                </a:r>
              </a:p>
              <a:p>
                <a:pPr lvl="1">
                  <a:spcAft>
                    <a:spcPts val="600"/>
                  </a:spcAft>
                </a:pPr>
                <a:r>
                  <a:rPr lang="en-US" dirty="0" smtClean="0"/>
                  <a:t>Not optimizing criteria directly</a:t>
                </a:r>
              </a:p>
              <a:p>
                <a:pPr lvl="1">
                  <a:spcAft>
                    <a:spcPts val="600"/>
                  </a:spcAft>
                </a:pPr>
                <a:r>
                  <a:rPr lang="en-US" dirty="0" smtClean="0"/>
                  <a:t>Inferior </a:t>
                </a:r>
                <a:r>
                  <a:rPr lang="en-US" dirty="0"/>
                  <a:t>= </a:t>
                </a:r>
                <a:r>
                  <a:rPr lang="en-US" dirty="0" smtClean="0"/>
                  <a:t>dominated</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914400" y="1371600"/>
                <a:ext cx="7924800" cy="5410200"/>
              </a:xfrm>
              <a:blipFill rotWithShape="1">
                <a:blip r:embed="rId3"/>
                <a:stretch>
                  <a:fillRect l="-692" t="-1014" b="-1351"/>
                </a:stretch>
              </a:blipFill>
            </p:spPr>
            <p:txBody>
              <a:bodyPr/>
              <a:lstStyle/>
              <a:p>
                <a:r>
                  <a:rPr lang="en-US">
                    <a:noFill/>
                  </a:rPr>
                  <a:t> </a:t>
                </a:r>
              </a:p>
            </p:txBody>
          </p:sp>
        </mc:Fallback>
      </mc:AlternateContent>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029364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SSD constrained formulation </a:t>
            </a:r>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914400" y="1143000"/>
                <a:ext cx="8001000" cy="5486400"/>
              </a:xfrm>
            </p:spPr>
            <p:txBody>
              <a:bodyPr>
                <a:normAutofit/>
              </a:bodyPr>
              <a:lstStyle/>
              <a:p>
                <a:pPr marL="0" indent="0">
                  <a:spcBef>
                    <a:spcPts val="600"/>
                  </a:spcBef>
                  <a:spcAft>
                    <a:spcPts val="600"/>
                  </a:spcAft>
                  <a:buNone/>
                </a:pPr>
                <a14:m>
                  <m:oMathPara xmlns:m="http://schemas.openxmlformats.org/officeDocument/2006/math">
                    <m:oMathParaPr>
                      <m:jc m:val="left"/>
                    </m:oMathParaPr>
                    <m:oMath xmlns:m="http://schemas.openxmlformats.org/officeDocument/2006/math">
                      <m:sSubSup>
                        <m:sSubSupPr>
                          <m:ctrlPr>
                            <a:rPr lang="en-US" sz="2400" i="1" smtClean="0">
                              <a:latin typeface="Cambria Math"/>
                            </a:rPr>
                          </m:ctrlPr>
                        </m:sSubSupPr>
                        <m:e>
                          <m:r>
                            <a:rPr lang="en-US" sz="2400" i="1">
                              <a:latin typeface="Cambria Math"/>
                            </a:rPr>
                            <m:t> </m:t>
                          </m:r>
                          <m:r>
                            <a:rPr lang="en-US" sz="2400" i="1">
                              <a:latin typeface="Cambria Math"/>
                            </a:rPr>
                            <m:t>𝜙</m:t>
                          </m:r>
                        </m:e>
                        <m:sub>
                          <m:r>
                            <a:rPr lang="en-US" sz="2400" i="1">
                              <a:latin typeface="Cambria Math"/>
                            </a:rPr>
                            <m:t>𝑖</m:t>
                          </m:r>
                        </m:sub>
                        <m:sup>
                          <m:sSub>
                            <m:sSubPr>
                              <m:ctrlPr>
                                <a:rPr lang="en-US" sz="2400" i="1">
                                  <a:latin typeface="Cambria Math"/>
                                </a:rPr>
                              </m:ctrlPr>
                            </m:sSubPr>
                            <m:e>
                              <m:r>
                                <a:rPr lang="en-US" sz="2400" i="1" smtClean="0">
                                  <a:latin typeface="Cambria Math"/>
                                  <a:ea typeface="Cambria Math"/>
                                </a:rPr>
                                <m:t>𝜋</m:t>
                              </m:r>
                            </m:e>
                            <m:sub>
                              <m:r>
                                <a:rPr lang="en-US" sz="2400" i="1">
                                  <a:latin typeface="Cambria Math"/>
                                </a:rPr>
                                <m:t>𝑖</m:t>
                              </m:r>
                            </m:sub>
                          </m:sSub>
                        </m:sup>
                      </m:sSubSup>
                      <m:d>
                        <m:dPr>
                          <m:ctrlPr>
                            <a:rPr lang="en-US" sz="2400" i="1">
                              <a:latin typeface="Cambria Math"/>
                            </a:rPr>
                          </m:ctrlPr>
                        </m:dPr>
                        <m:e>
                          <m:sSub>
                            <m:sSubPr>
                              <m:ctrlPr>
                                <a:rPr lang="en-US" sz="2400" i="1">
                                  <a:latin typeface="Cambria Math"/>
                                </a:rPr>
                              </m:ctrlPr>
                            </m:sSubPr>
                            <m:e>
                              <m:r>
                                <a:rPr lang="en-US" sz="2400" i="1">
                                  <a:latin typeface="Cambria Math"/>
                                </a:rPr>
                                <m:t>𝑇</m:t>
                              </m:r>
                            </m:e>
                            <m:sub>
                              <m:r>
                                <a:rPr lang="en-US" sz="2400" i="1">
                                  <a:latin typeface="Cambria Math"/>
                                </a:rPr>
                                <m:t>𝑖</m:t>
                              </m:r>
                            </m:sub>
                          </m:sSub>
                        </m:e>
                      </m:d>
                      <m:r>
                        <a:rPr lang="en-US" sz="2400">
                          <a:latin typeface="Cambria Math"/>
                        </a:rPr>
                        <m:t>=</m:t>
                      </m:r>
                      <m:limLow>
                        <m:limLowPr>
                          <m:ctrlPr>
                            <a:rPr lang="en-US" sz="2400" i="1" smtClean="0">
                              <a:latin typeface="Cambria Math"/>
                            </a:rPr>
                          </m:ctrlPr>
                        </m:limLowPr>
                        <m:e>
                          <m:r>
                            <a:rPr lang="en-US" sz="2400" b="0" i="1" smtClean="0">
                              <a:latin typeface="Cambria Math"/>
                            </a:rPr>
                            <m:t>𝑚𝑎𝑥</m:t>
                          </m:r>
                        </m:e>
                        <m:lim>
                          <m:sSub>
                            <m:sSubPr>
                              <m:ctrlPr>
                                <a:rPr lang="en-US" sz="2400" i="1">
                                  <a:latin typeface="Cambria Math"/>
                                </a:rPr>
                              </m:ctrlPr>
                            </m:sSubPr>
                            <m:e>
                              <m:r>
                                <a:rPr lang="en-US" sz="2400" i="1">
                                  <a:latin typeface="Cambria Math"/>
                                </a:rPr>
                                <m:t>𝜇</m:t>
                              </m:r>
                            </m:e>
                            <m:sub>
                              <m:r>
                                <a:rPr lang="en-US" sz="2400" i="1">
                                  <a:latin typeface="Cambria Math"/>
                                </a:rPr>
                                <m:t>𝑖</m:t>
                              </m:r>
                            </m:sub>
                          </m:sSub>
                          <m:r>
                            <a:rPr lang="en-US" sz="2400">
                              <a:latin typeface="Cambria Math"/>
                            </a:rPr>
                            <m:t>∈</m:t>
                          </m:r>
                          <m:sSub>
                            <m:sSubPr>
                              <m:ctrlPr>
                                <a:rPr lang="en-US" sz="2400" i="1">
                                  <a:latin typeface="Cambria Math"/>
                                </a:rPr>
                              </m:ctrlPr>
                            </m:sSubPr>
                            <m:e>
                              <m:r>
                                <a:rPr lang="en-US" sz="2400" b="1">
                                  <a:latin typeface="Cambria Math"/>
                                </a:rPr>
                                <m:t>𝐒</m:t>
                              </m:r>
                            </m:e>
                            <m:sub>
                              <m:r>
                                <a:rPr lang="en-US" sz="2400" i="1">
                                  <a:latin typeface="Cambria Math"/>
                                </a:rPr>
                                <m:t>𝑖</m:t>
                              </m:r>
                            </m:sub>
                          </m:sSub>
                        </m:lim>
                      </m:limLow>
                      <m:nary>
                        <m:naryPr>
                          <m:limLoc m:val="subSup"/>
                          <m:grow m:val="on"/>
                          <m:ctrlPr>
                            <a:rPr lang="en-US" sz="2400" i="1">
                              <a:latin typeface="Cambria Math"/>
                            </a:rPr>
                          </m:ctrlPr>
                        </m:naryPr>
                        <m:sub>
                          <m:r>
                            <a:rPr lang="en-US" sz="2400">
                              <a:latin typeface="Cambria Math"/>
                            </a:rPr>
                            <m:t>0</m:t>
                          </m:r>
                        </m:sub>
                        <m:sup>
                          <m:r>
                            <a:rPr lang="en-US" sz="2400" i="1">
                              <a:latin typeface="Cambria Math"/>
                            </a:rPr>
                            <m:t>𝛩</m:t>
                          </m:r>
                        </m:sup>
                        <m:e>
                          <m:sSup>
                            <m:sSupPr>
                              <m:ctrlPr>
                                <a:rPr lang="en-US" sz="2400" i="1">
                                  <a:latin typeface="Cambria Math"/>
                                </a:rPr>
                              </m:ctrlPr>
                            </m:sSupPr>
                            <m:e>
                              <m:r>
                                <a:rPr lang="en-US" sz="2400" i="1">
                                  <a:latin typeface="Cambria Math"/>
                                </a:rPr>
                                <m:t>𝑓</m:t>
                              </m:r>
                            </m:e>
                            <m:sup>
                              <m:sSub>
                                <m:sSubPr>
                                  <m:ctrlPr>
                                    <a:rPr lang="en-US" sz="2400" i="1">
                                      <a:latin typeface="Cambria Math"/>
                                    </a:rPr>
                                  </m:ctrlPr>
                                </m:sSubPr>
                                <m:e>
                                  <m:r>
                                    <a:rPr lang="en-US" sz="2400" i="1">
                                      <a:latin typeface="Cambria Math"/>
                                    </a:rPr>
                                    <m:t>𝜇</m:t>
                                  </m:r>
                                </m:e>
                                <m:sub>
                                  <m:r>
                                    <a:rPr lang="en-US" sz="2400" i="1">
                                      <a:latin typeface="Cambria Math"/>
                                    </a:rPr>
                                    <m:t>𝑖</m:t>
                                  </m:r>
                                </m:sub>
                              </m:sSub>
                            </m:sup>
                          </m:sSup>
                          <m:d>
                            <m:dPr>
                              <m:ctrlPr>
                                <a:rPr lang="en-US" sz="2400" i="1">
                                  <a:latin typeface="Cambria Math"/>
                                </a:rPr>
                              </m:ctrlPr>
                            </m:dPr>
                            <m:e>
                              <m:r>
                                <a:rPr lang="en-US" sz="2400" i="1">
                                  <a:latin typeface="Cambria Math"/>
                                </a:rPr>
                                <m:t>𝑡</m:t>
                              </m:r>
                              <m:r>
                                <a:rPr lang="en-US" sz="2400">
                                  <a:latin typeface="Cambria Math"/>
                                </a:rPr>
                                <m:t>|</m:t>
                              </m:r>
                              <m:sSub>
                                <m:sSubPr>
                                  <m:ctrlPr>
                                    <a:rPr lang="en-US" sz="2400" i="1">
                                      <a:latin typeface="Cambria Math"/>
                                    </a:rPr>
                                  </m:ctrlPr>
                                </m:sSubPr>
                                <m:e>
                                  <m:r>
                                    <a:rPr lang="en-US" sz="2400" i="1">
                                      <a:latin typeface="Cambria Math"/>
                                    </a:rPr>
                                    <m:t>𝑇</m:t>
                                  </m:r>
                                </m:e>
                                <m:sub>
                                  <m:r>
                                    <a:rPr lang="en-US" sz="2400" i="1">
                                      <a:latin typeface="Cambria Math"/>
                                    </a:rPr>
                                    <m:t>𝑖</m:t>
                                  </m:r>
                                </m:sub>
                              </m:sSub>
                            </m:e>
                          </m:d>
                          <m:d>
                            <m:dPr>
                              <m:ctrlPr>
                                <a:rPr lang="en-US" sz="2400" i="1">
                                  <a:latin typeface="Cambria Math"/>
                                </a:rPr>
                              </m:ctrlPr>
                            </m:dPr>
                            <m:e>
                              <m:r>
                                <a:rPr lang="en-US" sz="2400" i="1">
                                  <a:latin typeface="Cambria Math"/>
                                </a:rPr>
                                <m:t>𝑢</m:t>
                              </m:r>
                              <m:d>
                                <m:dPr>
                                  <m:ctrlPr>
                                    <a:rPr lang="en-US" sz="2400" i="1">
                                      <a:latin typeface="Cambria Math"/>
                                    </a:rPr>
                                  </m:ctrlPr>
                                </m:dPr>
                                <m:e>
                                  <m:r>
                                    <a:rPr lang="en-US" sz="2400" i="1">
                                      <a:latin typeface="Cambria Math"/>
                                    </a:rPr>
                                    <m:t>𝑡</m:t>
                                  </m:r>
                                  <m:r>
                                    <a:rPr lang="en-US" sz="2400">
                                      <a:latin typeface="Cambria Math"/>
                                    </a:rPr>
                                    <m:t>,</m:t>
                                  </m:r>
                                  <m:sSub>
                                    <m:sSubPr>
                                      <m:ctrlPr>
                                        <a:rPr lang="en-US" sz="2400" i="1">
                                          <a:latin typeface="Cambria Math"/>
                                        </a:rPr>
                                      </m:ctrlPr>
                                    </m:sSubPr>
                                    <m:e>
                                      <m:r>
                                        <a:rPr lang="en-US" sz="2400" i="1">
                                          <a:latin typeface="Cambria Math"/>
                                        </a:rPr>
                                        <m:t>𝑇</m:t>
                                      </m:r>
                                    </m:e>
                                    <m:sub>
                                      <m:r>
                                        <a:rPr lang="en-US" sz="2400" i="1">
                                          <a:latin typeface="Cambria Math"/>
                                        </a:rPr>
                                        <m:t>𝑖</m:t>
                                      </m:r>
                                    </m:sub>
                                  </m:sSub>
                                </m:e>
                              </m:d>
                              <m:r>
                                <a:rPr lang="en-US" sz="2400">
                                  <a:latin typeface="Cambria Math"/>
                                </a:rPr>
                                <m:t>+</m:t>
                              </m:r>
                              <m:sSubSup>
                                <m:sSubSupPr>
                                  <m:ctrlPr>
                                    <a:rPr lang="en-US" sz="2400" i="1">
                                      <a:latin typeface="Cambria Math"/>
                                    </a:rPr>
                                  </m:ctrlPr>
                                </m:sSubSupPr>
                                <m:e>
                                  <m:r>
                                    <a:rPr lang="en-US" sz="2400" i="1">
                                      <a:latin typeface="Cambria Math"/>
                                    </a:rPr>
                                    <m:t>𝜙</m:t>
                                  </m:r>
                                </m:e>
                                <m:sub>
                                  <m:r>
                                    <a:rPr lang="en-US" sz="2400" i="1">
                                      <a:latin typeface="Cambria Math"/>
                                    </a:rPr>
                                    <m:t>𝑗</m:t>
                                  </m:r>
                                </m:sub>
                                <m:sup>
                                  <m:sSub>
                                    <m:sSubPr>
                                      <m:ctrlPr>
                                        <a:rPr lang="en-US" sz="2400" i="1">
                                          <a:latin typeface="Cambria Math"/>
                                        </a:rPr>
                                      </m:ctrlPr>
                                    </m:sSubPr>
                                    <m:e>
                                      <m:r>
                                        <a:rPr lang="en-US" sz="2400" i="1">
                                          <a:latin typeface="Cambria Math"/>
                                        </a:rPr>
                                        <m:t>𝜋</m:t>
                                      </m:r>
                                    </m:e>
                                    <m:sub>
                                      <m:r>
                                        <a:rPr lang="en-US" sz="2400" i="1">
                                          <a:latin typeface="Cambria Math"/>
                                        </a:rPr>
                                        <m:t>𝑗</m:t>
                                      </m:r>
                                    </m:sub>
                                  </m:sSub>
                                </m:sup>
                              </m:sSubSup>
                              <m:d>
                                <m:dPr>
                                  <m:ctrlPr>
                                    <a:rPr lang="en-US" sz="2400" i="1">
                                      <a:latin typeface="Cambria Math"/>
                                    </a:rPr>
                                  </m:ctrlPr>
                                </m:dPr>
                                <m:e>
                                  <m:sSub>
                                    <m:sSubPr>
                                      <m:ctrlPr>
                                        <a:rPr lang="en-US" sz="2400" i="1">
                                          <a:latin typeface="Cambria Math"/>
                                        </a:rPr>
                                      </m:ctrlPr>
                                    </m:sSubPr>
                                    <m:e>
                                      <m:r>
                                        <a:rPr lang="en-US" sz="2400" i="1">
                                          <a:latin typeface="Cambria Math"/>
                                        </a:rPr>
                                        <m:t>𝑇</m:t>
                                      </m:r>
                                    </m:e>
                                    <m:sub>
                                      <m:r>
                                        <a:rPr lang="en-US" sz="2400" i="1">
                                          <a:latin typeface="Cambria Math"/>
                                        </a:rPr>
                                        <m:t>𝑗</m:t>
                                      </m:r>
                                    </m:sub>
                                  </m:sSub>
                                </m:e>
                              </m:d>
                            </m:e>
                          </m:d>
                          <m:r>
                            <a:rPr lang="en-US" sz="2400" i="1">
                              <a:latin typeface="Cambria Math"/>
                            </a:rPr>
                            <m:t>𝑑𝑡</m:t>
                          </m:r>
                        </m:e>
                      </m:nary>
                    </m:oMath>
                  </m:oMathPara>
                </a14:m>
                <a:endParaRPr lang="en-US" sz="2400" dirty="0" smtClean="0"/>
              </a:p>
              <a:p>
                <a:pPr lvl="1">
                  <a:spcAft>
                    <a:spcPts val="600"/>
                  </a:spcAft>
                </a:pPr>
                <a:r>
                  <a:rPr lang="en-US" dirty="0" smtClean="0"/>
                  <a:t>Admissible set</a:t>
                </a:r>
              </a:p>
              <a:p>
                <a:pPr marL="320040" lvl="1" indent="0">
                  <a:spcAft>
                    <a:spcPts val="600"/>
                  </a:spcAft>
                  <a:buNone/>
                </a:pPr>
                <a14:m>
                  <m:oMathPara xmlns:m="http://schemas.openxmlformats.org/officeDocument/2006/math">
                    <m:oMathParaPr>
                      <m:jc m:val="centerGroup"/>
                    </m:oMathParaPr>
                    <m:oMath xmlns:m="http://schemas.openxmlformats.org/officeDocument/2006/math">
                      <m:sSub>
                        <m:sSubPr>
                          <m:ctrlPr>
                            <a:rPr lang="en-US" sz="2000" b="1" i="1">
                              <a:latin typeface="Cambria Math"/>
                            </a:rPr>
                          </m:ctrlPr>
                        </m:sSubPr>
                        <m:e>
                          <m:r>
                            <a:rPr lang="en-US" sz="2000" b="1">
                              <a:latin typeface="Cambria Math"/>
                            </a:rPr>
                            <m:t>𝐒</m:t>
                          </m:r>
                        </m:e>
                        <m:sub>
                          <m:r>
                            <a:rPr lang="en-US" sz="2000" i="1">
                              <a:latin typeface="Cambria Math"/>
                            </a:rPr>
                            <m:t>𝑖</m:t>
                          </m:r>
                        </m:sub>
                      </m:sSub>
                      <m:r>
                        <a:rPr lang="en-US" sz="2000">
                          <a:latin typeface="Cambria Math"/>
                        </a:rPr>
                        <m:t>=</m:t>
                      </m:r>
                      <m:d>
                        <m:dPr>
                          <m:begChr m:val="{"/>
                          <m:endChr m:val="}"/>
                          <m:ctrlPr>
                            <a:rPr lang="en-US" sz="2000" i="1">
                              <a:latin typeface="Cambria Math"/>
                            </a:rPr>
                          </m:ctrlPr>
                        </m:dPr>
                        <m:e>
                          <m:sSub>
                            <m:sSubPr>
                              <m:ctrlPr>
                                <a:rPr lang="en-US" sz="2000" i="1">
                                  <a:latin typeface="Cambria Math"/>
                                </a:rPr>
                              </m:ctrlPr>
                            </m:sSubPr>
                            <m:e>
                              <m:r>
                                <a:rPr lang="en-US" sz="2000" i="1">
                                  <a:latin typeface="Cambria Math"/>
                                </a:rPr>
                                <m:t>𝜇</m:t>
                              </m:r>
                            </m:e>
                            <m:sub>
                              <m:r>
                                <a:rPr lang="en-US" sz="2000" i="1">
                                  <a:latin typeface="Cambria Math"/>
                                </a:rPr>
                                <m:t>𝑖</m:t>
                              </m:r>
                            </m:sub>
                          </m:sSub>
                          <m:r>
                            <a:rPr lang="en-US" sz="2000">
                              <a:latin typeface="Cambria Math"/>
                            </a:rPr>
                            <m:t>:</m:t>
                          </m:r>
                          <m:sSub>
                            <m:sSubPr>
                              <m:ctrlPr>
                                <a:rPr lang="en-US" sz="2000" i="1">
                                  <a:latin typeface="Cambria Math"/>
                                </a:rPr>
                              </m:ctrlPr>
                            </m:sSubPr>
                            <m:e>
                              <m:r>
                                <a:rPr lang="en-US" sz="2000" i="1">
                                  <a:latin typeface="Cambria Math"/>
                                </a:rPr>
                                <m:t>𝑓</m:t>
                              </m:r>
                            </m:e>
                            <m:sub>
                              <m:sSub>
                                <m:sSubPr>
                                  <m:ctrlPr>
                                    <a:rPr lang="en-US" sz="2000" i="1">
                                      <a:latin typeface="Cambria Math"/>
                                    </a:rPr>
                                  </m:ctrlPr>
                                </m:sSubPr>
                                <m:e>
                                  <m:r>
                                    <a:rPr lang="en-US" sz="2000" i="1">
                                      <a:latin typeface="Cambria Math"/>
                                    </a:rPr>
                                    <m:t>𝜇</m:t>
                                  </m:r>
                                </m:e>
                                <m:sub>
                                  <m:r>
                                    <a:rPr lang="en-US" sz="2000" i="1">
                                      <a:latin typeface="Cambria Math"/>
                                    </a:rPr>
                                    <m:t>𝑖</m:t>
                                  </m:r>
                                </m:sub>
                              </m:sSub>
                            </m:sub>
                          </m:sSub>
                          <m:d>
                            <m:dPr>
                              <m:ctrlPr>
                                <a:rPr lang="en-US" sz="2000" i="1">
                                  <a:latin typeface="Cambria Math"/>
                                </a:rPr>
                              </m:ctrlPr>
                            </m:dPr>
                            <m:e>
                              <m:r>
                                <a:rPr lang="en-US" sz="2000" i="1">
                                  <a:latin typeface="Cambria Math"/>
                                </a:rPr>
                                <m:t>𝑡</m:t>
                              </m:r>
                            </m:e>
                          </m:d>
                          <m:sSub>
                            <m:sSubPr>
                              <m:ctrlPr>
                                <a:rPr lang="en-US" sz="2000" i="1">
                                  <a:latin typeface="Cambria Math"/>
                                </a:rPr>
                              </m:ctrlPr>
                            </m:sSubPr>
                            <m:e>
                              <m:groupChr>
                                <m:groupChrPr>
                                  <m:chr m:val="¯"/>
                                  <m:ctrlPr>
                                    <a:rPr lang="en-US" sz="2000" i="1">
                                      <a:latin typeface="Cambria Math"/>
                                    </a:rPr>
                                  </m:ctrlPr>
                                </m:groupChrPr>
                                <m:e>
                                  <m:r>
                                    <a:rPr lang="en-US" sz="2000">
                                      <a:latin typeface="Cambria Math"/>
                                    </a:rPr>
                                    <m:t>≻</m:t>
                                  </m:r>
                                </m:e>
                              </m:groupChr>
                            </m:e>
                            <m:sub>
                              <m:r>
                                <a:rPr lang="en-US" sz="2000">
                                  <a:latin typeface="Cambria Math"/>
                                </a:rPr>
                                <m:t>2</m:t>
                              </m:r>
                            </m:sub>
                          </m:sSub>
                          <m:sSub>
                            <m:sSubPr>
                              <m:ctrlPr>
                                <a:rPr lang="en-US" sz="2000" i="1">
                                  <a:latin typeface="Cambria Math"/>
                                </a:rPr>
                              </m:ctrlPr>
                            </m:sSubPr>
                            <m:e>
                              <m:r>
                                <a:rPr lang="en-US" sz="2000" i="1">
                                  <a:latin typeface="Cambria Math"/>
                                </a:rPr>
                                <m:t>𝑓</m:t>
                              </m:r>
                            </m:e>
                            <m:sub>
                              <m:sSub>
                                <m:sSubPr>
                                  <m:ctrlPr>
                                    <a:rPr lang="en-US" sz="2000" i="1">
                                      <a:latin typeface="Cambria Math"/>
                                    </a:rPr>
                                  </m:ctrlPr>
                                </m:sSubPr>
                                <m:e>
                                  <m:r>
                                    <a:rPr lang="en-US" sz="2000" i="1">
                                      <a:latin typeface="Cambria Math"/>
                                    </a:rPr>
                                    <m:t>𝜏</m:t>
                                  </m:r>
                                </m:e>
                                <m:sub>
                                  <m:r>
                                    <a:rPr lang="en-US" sz="2000" i="1">
                                      <a:latin typeface="Cambria Math"/>
                                    </a:rPr>
                                    <m:t>𝑖</m:t>
                                  </m:r>
                                </m:sub>
                              </m:sSub>
                            </m:sub>
                          </m:sSub>
                          <m:d>
                            <m:dPr>
                              <m:ctrlPr>
                                <a:rPr lang="en-US" sz="2000" i="1">
                                  <a:latin typeface="Cambria Math"/>
                                </a:rPr>
                              </m:ctrlPr>
                            </m:dPr>
                            <m:e>
                              <m:r>
                                <a:rPr lang="en-US" sz="2000" i="1">
                                  <a:latin typeface="Cambria Math"/>
                                </a:rPr>
                                <m:t>𝑡</m:t>
                              </m:r>
                            </m:e>
                          </m:d>
                        </m:e>
                      </m:d>
                    </m:oMath>
                  </m:oMathPara>
                </a14:m>
                <a:endParaRPr lang="en-US" sz="2000" dirty="0"/>
              </a:p>
              <a:p>
                <a:pPr lvl="1">
                  <a:spcAft>
                    <a:spcPts val="600"/>
                  </a:spcAft>
                </a:pPr>
                <a:r>
                  <a:rPr lang="en-US" dirty="0" smtClean="0"/>
                  <a:t>Benchmark</a:t>
                </a:r>
              </a:p>
              <a:p>
                <a:pPr marL="320040" lvl="1" indent="0">
                  <a:spcAft>
                    <a:spcPts val="600"/>
                  </a:spcAft>
                  <a:buNone/>
                </a:pPr>
                <a14:m>
                  <m:oMathPara xmlns:m="http://schemas.openxmlformats.org/officeDocument/2006/math">
                    <m:oMathParaPr>
                      <m:jc m:val="centerGroup"/>
                    </m:oMathParaPr>
                    <m:oMath xmlns:m="http://schemas.openxmlformats.org/officeDocument/2006/math">
                      <m:sSub>
                        <m:sSubPr>
                          <m:ctrlPr>
                            <a:rPr lang="en-US" sz="2000" i="1">
                              <a:latin typeface="Cambria Math"/>
                            </a:rPr>
                          </m:ctrlPr>
                        </m:sSubPr>
                        <m:e>
                          <m:r>
                            <a:rPr lang="en-US" sz="2000" i="1">
                              <a:latin typeface="Cambria Math"/>
                            </a:rPr>
                            <m:t>𝜏</m:t>
                          </m:r>
                        </m:e>
                        <m:sub>
                          <m:r>
                            <a:rPr lang="en-US" sz="2000" i="1">
                              <a:latin typeface="Cambria Math"/>
                            </a:rPr>
                            <m:t>𝑖</m:t>
                          </m:r>
                        </m:sub>
                      </m:sSub>
                      <m:d>
                        <m:dPr>
                          <m:ctrlPr>
                            <a:rPr lang="en-US" sz="2000" i="1">
                              <a:latin typeface="Cambria Math"/>
                            </a:rPr>
                          </m:ctrlPr>
                        </m:dPr>
                        <m:e>
                          <m:sSub>
                            <m:sSubPr>
                              <m:ctrlPr>
                                <a:rPr lang="en-US" sz="2000" i="1">
                                  <a:latin typeface="Cambria Math"/>
                                </a:rPr>
                              </m:ctrlPr>
                            </m:sSubPr>
                            <m:e>
                              <m:r>
                                <a:rPr lang="en-US" sz="2000" i="1">
                                  <a:latin typeface="Cambria Math"/>
                                </a:rPr>
                                <m:t>𝑇</m:t>
                              </m:r>
                            </m:e>
                            <m:sub>
                              <m:r>
                                <a:rPr lang="en-US" sz="2000" i="1">
                                  <a:latin typeface="Cambria Math"/>
                                </a:rPr>
                                <m:t>𝑖</m:t>
                              </m:r>
                            </m:sub>
                          </m:sSub>
                        </m:e>
                      </m:d>
                      <m:r>
                        <a:rPr lang="en-US" sz="2000">
                          <a:latin typeface="Cambria Math"/>
                        </a:rPr>
                        <m:t>=</m:t>
                      </m:r>
                      <m:limLow>
                        <m:limLowPr>
                          <m:ctrlPr>
                            <a:rPr lang="en-US" sz="2000" i="1">
                              <a:latin typeface="Cambria Math"/>
                            </a:rPr>
                          </m:ctrlPr>
                        </m:limLowPr>
                        <m:e>
                          <m:r>
                            <m:rPr>
                              <m:sty m:val="p"/>
                            </m:rPr>
                            <a:rPr lang="en-US" sz="2000">
                              <a:latin typeface="Cambria Math"/>
                            </a:rPr>
                            <m:t>arg</m:t>
                          </m:r>
                        </m:e>
                        <m:lim>
                          <m:sSub>
                            <m:sSubPr>
                              <m:ctrlPr>
                                <a:rPr lang="en-US" sz="2000" i="1">
                                  <a:latin typeface="Cambria Math"/>
                                </a:rPr>
                              </m:ctrlPr>
                            </m:sSubPr>
                            <m:e>
                              <m:r>
                                <a:rPr lang="en-US" sz="2000" i="1">
                                  <a:latin typeface="Cambria Math"/>
                                </a:rPr>
                                <m:t>𝜇</m:t>
                              </m:r>
                            </m:e>
                            <m:sub>
                              <m:r>
                                <a:rPr lang="en-US" sz="2000" i="1">
                                  <a:latin typeface="Cambria Math"/>
                                </a:rPr>
                                <m:t>𝑖</m:t>
                              </m:r>
                            </m:sub>
                          </m:sSub>
                          <m:r>
                            <a:rPr lang="en-US" sz="2000">
                              <a:latin typeface="Cambria Math"/>
                            </a:rPr>
                            <m:t>∈</m:t>
                          </m:r>
                          <m:sSub>
                            <m:sSubPr>
                              <m:ctrlPr>
                                <a:rPr lang="en-US" sz="2000" i="1">
                                  <a:latin typeface="Cambria Math"/>
                                </a:rPr>
                              </m:ctrlPr>
                            </m:sSubPr>
                            <m:e>
                              <m:r>
                                <a:rPr lang="en-US" sz="2000" b="1">
                                  <a:latin typeface="Cambria Math"/>
                                </a:rPr>
                                <m:t>𝛍</m:t>
                              </m:r>
                            </m:e>
                            <m:sub>
                              <m:r>
                                <a:rPr lang="en-US" sz="2000" i="1">
                                  <a:latin typeface="Cambria Math"/>
                                </a:rPr>
                                <m:t>𝑖</m:t>
                              </m:r>
                            </m:sub>
                          </m:sSub>
                        </m:lim>
                      </m:limLow>
                      <m:r>
                        <m:rPr>
                          <m:sty m:val="p"/>
                        </m:rPr>
                        <a:rPr lang="en-US" sz="2000">
                          <a:latin typeface="Cambria Math"/>
                        </a:rPr>
                        <m:t>max</m:t>
                      </m:r>
                      <m:d>
                        <m:dPr>
                          <m:begChr m:val="{"/>
                          <m:endChr m:val="}"/>
                          <m:ctrlPr>
                            <a:rPr lang="en-US" sz="2000" i="1">
                              <a:latin typeface="Cambria Math"/>
                            </a:rPr>
                          </m:ctrlPr>
                        </m:dPr>
                        <m:e>
                          <m:sSubSup>
                            <m:sSubSupPr>
                              <m:ctrlPr>
                                <a:rPr lang="en-US" sz="2000" i="1">
                                  <a:latin typeface="Cambria Math"/>
                                </a:rPr>
                              </m:ctrlPr>
                            </m:sSubSupPr>
                            <m:e>
                              <m:r>
                                <a:rPr lang="en-US" sz="2000" i="1">
                                  <a:latin typeface="Cambria Math"/>
                                </a:rPr>
                                <m:t>𝑅</m:t>
                              </m:r>
                            </m:e>
                            <m:sub>
                              <m:r>
                                <a:rPr lang="en-US" sz="2000" i="1">
                                  <a:latin typeface="Cambria Math"/>
                                </a:rPr>
                                <m:t>𝑖</m:t>
                              </m:r>
                            </m:sub>
                            <m:sup>
                              <m:sSub>
                                <m:sSubPr>
                                  <m:ctrlPr>
                                    <a:rPr lang="en-US" sz="2000" i="1">
                                      <a:latin typeface="Cambria Math"/>
                                    </a:rPr>
                                  </m:ctrlPr>
                                </m:sSubPr>
                                <m:e>
                                  <m:r>
                                    <a:rPr lang="en-US" sz="2000" i="1">
                                      <a:latin typeface="Cambria Math"/>
                                    </a:rPr>
                                    <m:t>𝜇</m:t>
                                  </m:r>
                                </m:e>
                                <m:sub>
                                  <m:r>
                                    <a:rPr lang="en-US" sz="2000" i="1">
                                      <a:latin typeface="Cambria Math"/>
                                    </a:rPr>
                                    <m:t>𝑖</m:t>
                                  </m:r>
                                </m:sub>
                              </m:sSub>
                            </m:sup>
                          </m:sSubSup>
                          <m:d>
                            <m:dPr>
                              <m:ctrlPr>
                                <a:rPr lang="en-US" sz="2000" i="1">
                                  <a:latin typeface="Cambria Math"/>
                                </a:rPr>
                              </m:ctrlPr>
                            </m:dPr>
                            <m:e>
                              <m:r>
                                <a:rPr lang="en-US" sz="2000" i="1">
                                  <a:latin typeface="Cambria Math"/>
                                </a:rPr>
                                <m:t>𝑏</m:t>
                              </m:r>
                              <m:r>
                                <a:rPr lang="en-US" sz="2000">
                                  <a:latin typeface="Cambria Math"/>
                                </a:rPr>
                                <m:t>,</m:t>
                              </m:r>
                              <m:sSub>
                                <m:sSubPr>
                                  <m:ctrlPr>
                                    <a:rPr lang="en-US" sz="2000" i="1">
                                      <a:latin typeface="Cambria Math"/>
                                    </a:rPr>
                                  </m:ctrlPr>
                                </m:sSubPr>
                                <m:e>
                                  <m:r>
                                    <a:rPr lang="en-US" sz="2000" i="1">
                                      <a:latin typeface="Cambria Math"/>
                                    </a:rPr>
                                    <m:t>𝑇</m:t>
                                  </m:r>
                                </m:e>
                                <m:sub>
                                  <m:r>
                                    <a:rPr lang="en-US" sz="2000" i="1">
                                      <a:latin typeface="Cambria Math"/>
                                    </a:rPr>
                                    <m:t>𝑖</m:t>
                                  </m:r>
                                </m:sub>
                              </m:sSub>
                            </m:e>
                          </m:d>
                        </m:e>
                      </m:d>
                    </m:oMath>
                  </m:oMathPara>
                </a14:m>
                <a:endParaRPr lang="en-US" sz="2400" dirty="0" smtClean="0"/>
              </a:p>
              <a:p>
                <a:pPr lvl="1">
                  <a:spcAft>
                    <a:spcPts val="600"/>
                  </a:spcAft>
                </a:pPr>
                <a:r>
                  <a:rPr lang="en-US" dirty="0"/>
                  <a:t>Satisfy one of the criteria at an acceptable level</a:t>
                </a:r>
              </a:p>
              <a:p>
                <a:pPr lvl="2">
                  <a:spcAft>
                    <a:spcPts val="600"/>
                  </a:spcAft>
                </a:pPr>
                <a:r>
                  <a:rPr lang="en-US" sz="1800" dirty="0" smtClean="0"/>
                  <a:t>e.g., m</a:t>
                </a:r>
                <a:r>
                  <a:rPr lang="en-US" sz="1800" dirty="0" smtClean="0"/>
                  <a:t>ost </a:t>
                </a:r>
                <a:r>
                  <a:rPr lang="en-US" sz="1800" dirty="0"/>
                  <a:t>reliable or least expected travel time</a:t>
                </a:r>
              </a:p>
              <a:p>
                <a:pPr lvl="1">
                  <a:spcAft>
                    <a:spcPts val="600"/>
                  </a:spcAft>
                </a:pPr>
                <a:r>
                  <a:rPr lang="en-US" dirty="0"/>
                  <a:t>Construct an admissible set</a:t>
                </a:r>
              </a:p>
              <a:p>
                <a:pPr lvl="2">
                  <a:spcAft>
                    <a:spcPts val="600"/>
                  </a:spcAft>
                </a:pPr>
                <a:r>
                  <a:rPr lang="en-US" sz="1800" dirty="0" smtClean="0"/>
                  <a:t>SSD may not produce a full sequence of ordering</a:t>
                </a:r>
                <a:endParaRPr lang="en-US" sz="1800" dirty="0"/>
              </a:p>
              <a:p>
                <a:pPr lvl="2">
                  <a:spcAft>
                    <a:spcPts val="600"/>
                  </a:spcAft>
                </a:pPr>
                <a:r>
                  <a:rPr lang="en-US" dirty="0"/>
                  <a:t>Fallback decision</a:t>
                </a:r>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914400" y="1143000"/>
                <a:ext cx="8001000" cy="5486400"/>
              </a:xfrm>
              <a:blipFill rotWithShape="1">
                <a:blip r:embed="rId3"/>
                <a:stretch>
                  <a:fillRect/>
                </a:stretch>
              </a:blipFill>
            </p:spPr>
            <p:txBody>
              <a:bodyPr/>
              <a:lstStyle/>
              <a:p>
                <a:r>
                  <a:rPr lang="en-US">
                    <a:noFill/>
                  </a:rPr>
                  <a:t> </a:t>
                </a:r>
              </a:p>
            </p:txBody>
          </p:sp>
        </mc:Fallback>
      </mc:AlternateContent>
      <p:cxnSp>
        <p:nvCxnSpPr>
          <p:cNvPr id="5" name="Straight Connector 4"/>
          <p:cNvCxnSpPr/>
          <p:nvPr/>
        </p:nvCxnSpPr>
        <p:spPr>
          <a:xfrm>
            <a:off x="990600" y="2057400"/>
            <a:ext cx="67818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7170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t>
            </a:r>
            <a:r>
              <a:rPr lang="en-US" dirty="0" smtClean="0"/>
              <a:t>dmissible set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914400" y="1447800"/>
                <a:ext cx="7239000" cy="5181600"/>
              </a:xfrm>
            </p:spPr>
            <p:txBody>
              <a:bodyPr>
                <a:normAutofit/>
              </a:bodyPr>
              <a:lstStyle/>
              <a:p>
                <a:pPr marL="0" indent="0" algn="just">
                  <a:spcBef>
                    <a:spcPts val="600"/>
                  </a:spcBef>
                  <a:spcAft>
                    <a:spcPts val="600"/>
                  </a:spcAft>
                  <a:buNone/>
                </a:pPr>
                <a:r>
                  <a:rPr lang="en-US" i="1" dirty="0" smtClean="0"/>
                  <a:t>Proposition 3</a:t>
                </a:r>
                <a:r>
                  <a:rPr lang="en-US" dirty="0" smtClean="0"/>
                  <a:t>:</a:t>
                </a:r>
              </a:p>
              <a:p>
                <a:pPr marL="0" indent="0" algn="just">
                  <a:spcBef>
                    <a:spcPts val="600"/>
                  </a:spcBef>
                  <a:spcAft>
                    <a:spcPts val="1200"/>
                  </a:spcAft>
                  <a:buNone/>
                </a:pPr>
                <a:r>
                  <a:rPr lang="en-US" dirty="0" smtClean="0"/>
                  <a:t>The </a:t>
                </a:r>
                <a:r>
                  <a:rPr lang="en-US" dirty="0"/>
                  <a:t>expected travel time for each entry in the admissible set is no longer than that for the </a:t>
                </a:r>
                <a:r>
                  <a:rPr lang="en-US" dirty="0" smtClean="0"/>
                  <a:t>benchmark alternative, i.e.:</a:t>
                </a:r>
              </a:p>
              <a:p>
                <a:pPr marL="0" indent="0" algn="just">
                  <a:spcBef>
                    <a:spcPts val="1200"/>
                  </a:spcBef>
                  <a:spcAft>
                    <a:spcPts val="600"/>
                  </a:spcAft>
                  <a:buNone/>
                </a:pPr>
                <a14:m>
                  <m:oMathPara xmlns:m="http://schemas.openxmlformats.org/officeDocument/2006/math">
                    <m:oMathParaPr>
                      <m:jc m:val="centerGroup"/>
                    </m:oMathParaPr>
                    <m:oMath xmlns:m="http://schemas.openxmlformats.org/officeDocument/2006/math">
                      <m:sSup>
                        <m:sSupPr>
                          <m:ctrlPr>
                            <a:rPr lang="en-US" i="1" smtClean="0">
                              <a:latin typeface="Cambria Math"/>
                            </a:rPr>
                          </m:ctrlPr>
                        </m:sSupPr>
                        <m:e>
                          <m:r>
                            <a:rPr lang="en-US" b="0" i="1" smtClean="0">
                              <a:latin typeface="Cambria Math"/>
                            </a:rPr>
                            <m:t>𝐸</m:t>
                          </m:r>
                        </m:e>
                        <m:sup>
                          <m:sSub>
                            <m:sSubPr>
                              <m:ctrlPr>
                                <a:rPr lang="en-US" i="1" smtClean="0">
                                  <a:latin typeface="Cambria Math"/>
                                </a:rPr>
                              </m:ctrlPr>
                            </m:sSubPr>
                            <m:e>
                              <m:r>
                                <a:rPr lang="en-US" i="1" smtClean="0">
                                  <a:latin typeface="Cambria Math"/>
                                  <a:ea typeface="Cambria Math"/>
                                </a:rPr>
                                <m:t>𝜋</m:t>
                              </m:r>
                            </m:e>
                            <m:sub>
                              <m:r>
                                <a:rPr lang="en-US" b="0" i="1" smtClean="0">
                                  <a:latin typeface="Cambria Math"/>
                                </a:rPr>
                                <m:t>𝑖</m:t>
                              </m:r>
                            </m:sub>
                          </m:sSub>
                        </m:sup>
                      </m:sSup>
                      <m:d>
                        <m:dPr>
                          <m:ctrlPr>
                            <a:rPr lang="en-US" i="1" smtClean="0">
                              <a:latin typeface="Cambria Math"/>
                            </a:rPr>
                          </m:ctrlPr>
                        </m:dPr>
                        <m:e>
                          <m:r>
                            <a:rPr lang="en-US" b="0" i="1" smtClean="0">
                              <a:latin typeface="Cambria Math"/>
                            </a:rPr>
                            <m:t>𝑡</m:t>
                          </m:r>
                        </m:e>
                      </m:d>
                      <m:r>
                        <a:rPr lang="en-US" i="1" smtClean="0">
                          <a:latin typeface="Cambria Math"/>
                          <a:ea typeface="Cambria Math"/>
                        </a:rPr>
                        <m:t>≤</m:t>
                      </m:r>
                      <m:sSup>
                        <m:sSupPr>
                          <m:ctrlPr>
                            <a:rPr lang="en-US" i="1">
                              <a:latin typeface="Cambria Math"/>
                            </a:rPr>
                          </m:ctrlPr>
                        </m:sSupPr>
                        <m:e>
                          <m:r>
                            <a:rPr lang="en-US" i="1">
                              <a:latin typeface="Cambria Math"/>
                            </a:rPr>
                            <m:t>𝐸</m:t>
                          </m:r>
                        </m:e>
                        <m:sup>
                          <m:sSub>
                            <m:sSubPr>
                              <m:ctrlPr>
                                <a:rPr lang="en-US" i="1">
                                  <a:latin typeface="Cambria Math"/>
                                </a:rPr>
                              </m:ctrlPr>
                            </m:sSubPr>
                            <m:e>
                              <m:r>
                                <a:rPr lang="en-US" i="1" smtClean="0">
                                  <a:latin typeface="Cambria Math"/>
                                  <a:ea typeface="Cambria Math"/>
                                </a:rPr>
                                <m:t>𝜏</m:t>
                              </m:r>
                            </m:e>
                            <m:sub>
                              <m:r>
                                <a:rPr lang="en-US" i="1">
                                  <a:latin typeface="Cambria Math"/>
                                </a:rPr>
                                <m:t>𝑖</m:t>
                              </m:r>
                            </m:sub>
                          </m:sSub>
                        </m:sup>
                      </m:sSup>
                      <m:d>
                        <m:dPr>
                          <m:ctrlPr>
                            <a:rPr lang="en-US" i="1">
                              <a:latin typeface="Cambria Math"/>
                            </a:rPr>
                          </m:ctrlPr>
                        </m:dPr>
                        <m:e>
                          <m:r>
                            <a:rPr lang="en-US" i="1">
                              <a:latin typeface="Cambria Math"/>
                            </a:rPr>
                            <m:t>𝑡</m:t>
                          </m:r>
                        </m:e>
                      </m:d>
                    </m:oMath>
                  </m:oMathPara>
                </a14:m>
                <a:endParaRPr lang="en-US" dirty="0" smtClean="0"/>
              </a:p>
              <a:p>
                <a:pPr marL="0" indent="0" algn="just">
                  <a:spcBef>
                    <a:spcPts val="600"/>
                  </a:spcBef>
                  <a:spcAft>
                    <a:spcPts val="600"/>
                  </a:spcAft>
                  <a:buNone/>
                </a:pPr>
                <a:r>
                  <a:rPr lang="en-US" i="1" dirty="0" smtClean="0"/>
                  <a:t>Proposition 4</a:t>
                </a:r>
                <a:r>
                  <a:rPr lang="en-US" dirty="0" smtClean="0"/>
                  <a:t>: </a:t>
                </a:r>
              </a:p>
              <a:p>
                <a:pPr marL="0" indent="0" algn="just">
                  <a:spcBef>
                    <a:spcPts val="600"/>
                  </a:spcBef>
                  <a:spcAft>
                    <a:spcPts val="600"/>
                  </a:spcAft>
                  <a:buNone/>
                </a:pPr>
                <a:r>
                  <a:rPr lang="en-US" dirty="0" smtClean="0"/>
                  <a:t>Each </a:t>
                </a:r>
                <a:r>
                  <a:rPr lang="en-US" dirty="0"/>
                  <a:t>entry in the admissible set has a higher on-time arrival reliability for at least one instance of travel time budget than the </a:t>
                </a:r>
                <a:r>
                  <a:rPr lang="en-US" dirty="0" smtClean="0"/>
                  <a:t>benchmark alternative</a:t>
                </a: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914400" y="1447800"/>
                <a:ext cx="7239000" cy="5181600"/>
              </a:xfrm>
              <a:blipFill rotWithShape="1">
                <a:blip r:embed="rId3"/>
                <a:stretch>
                  <a:fillRect l="-1431" t="-1059" r="-1431"/>
                </a:stretch>
              </a:blipFill>
            </p:spPr>
            <p:txBody>
              <a:bodyPr/>
              <a:lstStyle/>
              <a:p>
                <a:r>
                  <a:rPr lang="en-US">
                    <a:noFill/>
                  </a:rPr>
                  <a:t> </a:t>
                </a:r>
              </a:p>
            </p:txBody>
          </p:sp>
        </mc:Fallback>
      </mc:AlternateContent>
    </p:spTree>
    <p:extLst>
      <p:ext uri="{BB962C8B-B14F-4D97-AF65-F5344CB8AC3E}">
        <p14:creationId xmlns:p14="http://schemas.microsoft.com/office/powerpoint/2010/main" val="1967640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procedure</a:t>
            </a:r>
            <a:endParaRPr lang="en-US" dirty="0"/>
          </a:p>
        </p:txBody>
      </p:sp>
      <p:sp>
        <p:nvSpPr>
          <p:cNvPr id="4" name="Rectangle 3"/>
          <p:cNvSpPr/>
          <p:nvPr/>
        </p:nvSpPr>
        <p:spPr>
          <a:xfrm>
            <a:off x="6718738" y="1286203"/>
            <a:ext cx="167640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Feasible set</a:t>
            </a:r>
            <a:endParaRPr lang="en-US" sz="2400" dirty="0">
              <a:solidFill>
                <a:schemeClr val="tx1"/>
              </a:solidFill>
              <a:latin typeface="Cambria" pitchFamily="18" charset="0"/>
            </a:endParaRPr>
          </a:p>
        </p:txBody>
      </p:sp>
      <p:sp>
        <p:nvSpPr>
          <p:cNvPr id="6" name="Rectangle 5"/>
          <p:cNvSpPr/>
          <p:nvPr/>
        </p:nvSpPr>
        <p:spPr>
          <a:xfrm>
            <a:off x="593972" y="1286203"/>
            <a:ext cx="184404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Input information</a:t>
            </a:r>
            <a:endParaRPr lang="en-US" sz="2400" dirty="0">
              <a:solidFill>
                <a:schemeClr val="tx1"/>
              </a:solidFill>
              <a:latin typeface="Cambria" pitchFamily="18" charset="0"/>
            </a:endParaRPr>
          </a:p>
        </p:txBody>
      </p:sp>
      <p:sp>
        <p:nvSpPr>
          <p:cNvPr id="7" name="Rectangle 6"/>
          <p:cNvSpPr/>
          <p:nvPr/>
        </p:nvSpPr>
        <p:spPr>
          <a:xfrm>
            <a:off x="593972" y="4214944"/>
            <a:ext cx="184404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ambria" pitchFamily="18" charset="0"/>
              </a:rPr>
              <a:t>C</a:t>
            </a:r>
            <a:r>
              <a:rPr lang="en-US" sz="2400" dirty="0" smtClean="0">
                <a:solidFill>
                  <a:schemeClr val="tx1"/>
                </a:solidFill>
                <a:latin typeface="Cambria" pitchFamily="18" charset="0"/>
              </a:rPr>
              <a:t>hoose this single entry</a:t>
            </a:r>
            <a:endParaRPr lang="en-US" sz="2400" dirty="0">
              <a:solidFill>
                <a:schemeClr val="tx1"/>
              </a:solidFill>
              <a:latin typeface="Cambria" pitchFamily="18" charset="0"/>
            </a:endParaRPr>
          </a:p>
        </p:txBody>
      </p:sp>
      <p:sp>
        <p:nvSpPr>
          <p:cNvPr id="8" name="Rectangle 7"/>
          <p:cNvSpPr/>
          <p:nvPr/>
        </p:nvSpPr>
        <p:spPr>
          <a:xfrm>
            <a:off x="3673365" y="2743200"/>
            <a:ext cx="167640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Admissible set</a:t>
            </a:r>
            <a:endParaRPr lang="en-US" sz="2400" dirty="0">
              <a:solidFill>
                <a:schemeClr val="tx1"/>
              </a:solidFill>
              <a:latin typeface="Cambria" pitchFamily="18" charset="0"/>
            </a:endParaRPr>
          </a:p>
        </p:txBody>
      </p:sp>
      <p:sp>
        <p:nvSpPr>
          <p:cNvPr id="10" name="Rectangle 9"/>
          <p:cNvSpPr/>
          <p:nvPr/>
        </p:nvSpPr>
        <p:spPr>
          <a:xfrm>
            <a:off x="3589545" y="6070232"/>
            <a:ext cx="1844040" cy="559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Benchmark</a:t>
            </a:r>
            <a:endParaRPr lang="en-US" sz="2400" dirty="0">
              <a:solidFill>
                <a:schemeClr val="tx1"/>
              </a:solidFill>
              <a:latin typeface="Cambria" pitchFamily="18" charset="0"/>
            </a:endParaRPr>
          </a:p>
        </p:txBody>
      </p:sp>
      <p:sp>
        <p:nvSpPr>
          <p:cNvPr id="11" name="Rectangle 10"/>
          <p:cNvSpPr/>
          <p:nvPr/>
        </p:nvSpPr>
        <p:spPr>
          <a:xfrm>
            <a:off x="3559065" y="1286203"/>
            <a:ext cx="190500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Benchmark</a:t>
            </a:r>
            <a:endParaRPr lang="en-US" sz="2400" dirty="0">
              <a:solidFill>
                <a:schemeClr val="tx1"/>
              </a:solidFill>
              <a:latin typeface="Cambria" pitchFamily="18" charset="0"/>
            </a:endParaRPr>
          </a:p>
        </p:txBody>
      </p:sp>
      <p:sp>
        <p:nvSpPr>
          <p:cNvPr id="12" name="Rectangle 11"/>
          <p:cNvSpPr/>
          <p:nvPr/>
        </p:nvSpPr>
        <p:spPr>
          <a:xfrm>
            <a:off x="6718738" y="2743200"/>
            <a:ext cx="167640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mbria" pitchFamily="18" charset="0"/>
              </a:rPr>
              <a:t>Feasible set = admissible set</a:t>
            </a:r>
            <a:endParaRPr lang="en-US" dirty="0">
              <a:solidFill>
                <a:schemeClr val="tx1"/>
              </a:solidFill>
              <a:latin typeface="Cambria" pitchFamily="18" charset="0"/>
            </a:endParaRPr>
          </a:p>
        </p:txBody>
      </p:sp>
      <p:cxnSp>
        <p:nvCxnSpPr>
          <p:cNvPr id="19" name="Straight Arrow Connector 18"/>
          <p:cNvCxnSpPr>
            <a:stCxn id="6" idx="3"/>
            <a:endCxn id="11" idx="1"/>
          </p:cNvCxnSpPr>
          <p:nvPr/>
        </p:nvCxnSpPr>
        <p:spPr>
          <a:xfrm>
            <a:off x="2438012" y="1781503"/>
            <a:ext cx="112105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1"/>
            <a:endCxn id="11" idx="3"/>
          </p:cNvCxnSpPr>
          <p:nvPr/>
        </p:nvCxnSpPr>
        <p:spPr>
          <a:xfrm flipH="1">
            <a:off x="5464065" y="1781503"/>
            <a:ext cx="125467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1" idx="2"/>
            <a:endCxn id="8" idx="0"/>
          </p:cNvCxnSpPr>
          <p:nvPr/>
        </p:nvCxnSpPr>
        <p:spPr>
          <a:xfrm>
            <a:off x="4511565" y="2276803"/>
            <a:ext cx="0" cy="46639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Flowchart: Decision 34"/>
          <p:cNvSpPr/>
          <p:nvPr/>
        </p:nvSpPr>
        <p:spPr>
          <a:xfrm>
            <a:off x="3299293" y="4038600"/>
            <a:ext cx="2424545" cy="1343288"/>
          </a:xfrm>
          <a:prstGeom prst="flowChartDecisi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ambria" pitchFamily="18" charset="0"/>
              </a:rPr>
              <a:t>Set </a:t>
            </a:r>
            <a:r>
              <a:rPr lang="en-US" sz="2400" dirty="0" smtClean="0">
                <a:solidFill>
                  <a:schemeClr val="tx1"/>
                </a:solidFill>
                <a:latin typeface="Cambria" pitchFamily="18" charset="0"/>
              </a:rPr>
              <a:t>size?</a:t>
            </a:r>
            <a:endParaRPr lang="en-US" sz="2400" dirty="0">
              <a:solidFill>
                <a:schemeClr val="tx1"/>
              </a:solidFill>
              <a:latin typeface="Cambria" pitchFamily="18" charset="0"/>
            </a:endParaRPr>
          </a:p>
        </p:txBody>
      </p:sp>
      <p:cxnSp>
        <p:nvCxnSpPr>
          <p:cNvPr id="37" name="Straight Arrow Connector 36"/>
          <p:cNvCxnSpPr>
            <a:stCxn id="8" idx="2"/>
            <a:endCxn id="35" idx="0"/>
          </p:cNvCxnSpPr>
          <p:nvPr/>
        </p:nvCxnSpPr>
        <p:spPr>
          <a:xfrm>
            <a:off x="4511565" y="3733800"/>
            <a:ext cx="1" cy="304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Elbow Connector 73"/>
          <p:cNvCxnSpPr>
            <a:stCxn id="35" idx="3"/>
            <a:endCxn id="12" idx="2"/>
          </p:cNvCxnSpPr>
          <p:nvPr/>
        </p:nvCxnSpPr>
        <p:spPr>
          <a:xfrm flipV="1">
            <a:off x="5723838" y="3733800"/>
            <a:ext cx="1833100" cy="976444"/>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6384112" y="4511566"/>
            <a:ext cx="566777" cy="401321"/>
          </a:xfrm>
          <a:prstGeom prst="rect">
            <a:avLst/>
          </a:prstGeom>
          <a:solidFill>
            <a:schemeClr val="bg1"/>
          </a:solidFill>
          <a:ln>
            <a:noFill/>
          </a:ln>
        </p:spPr>
        <p:txBody>
          <a:bodyPr wrap="square" rtlCol="0">
            <a:spAutoFit/>
          </a:bodyPr>
          <a:lstStyle/>
          <a:p>
            <a:r>
              <a:rPr lang="en-US" dirty="0" smtClean="0">
                <a:latin typeface="Cambria" pitchFamily="18" charset="0"/>
              </a:rPr>
              <a:t>&gt;=2</a:t>
            </a:r>
            <a:endParaRPr lang="en-US" dirty="0">
              <a:latin typeface="Cambria" pitchFamily="18" charset="0"/>
            </a:endParaRPr>
          </a:p>
        </p:txBody>
      </p:sp>
      <p:cxnSp>
        <p:nvCxnSpPr>
          <p:cNvPr id="78" name="Straight Arrow Connector 77"/>
          <p:cNvCxnSpPr>
            <a:stCxn id="12" idx="0"/>
            <a:endCxn id="4" idx="2"/>
          </p:cNvCxnSpPr>
          <p:nvPr/>
        </p:nvCxnSpPr>
        <p:spPr>
          <a:xfrm flipV="1">
            <a:off x="7556938" y="2276803"/>
            <a:ext cx="0" cy="46639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35" idx="1"/>
            <a:endCxn id="7" idx="3"/>
          </p:cNvCxnSpPr>
          <p:nvPr/>
        </p:nvCxnSpPr>
        <p:spPr>
          <a:xfrm flipH="1">
            <a:off x="2438012" y="4710244"/>
            <a:ext cx="86128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35" idx="2"/>
            <a:endCxn id="10" idx="0"/>
          </p:cNvCxnSpPr>
          <p:nvPr/>
        </p:nvCxnSpPr>
        <p:spPr>
          <a:xfrm flipH="1">
            <a:off x="4511565" y="5381888"/>
            <a:ext cx="1" cy="6883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655789" y="4511566"/>
            <a:ext cx="468411" cy="369332"/>
          </a:xfrm>
          <a:prstGeom prst="rect">
            <a:avLst/>
          </a:prstGeom>
          <a:solidFill>
            <a:schemeClr val="bg1"/>
          </a:solidFill>
          <a:ln>
            <a:noFill/>
          </a:ln>
        </p:spPr>
        <p:txBody>
          <a:bodyPr wrap="square" rtlCol="0">
            <a:spAutoFit/>
          </a:bodyPr>
          <a:lstStyle/>
          <a:p>
            <a:pPr algn="ctr"/>
            <a:r>
              <a:rPr lang="en-US" dirty="0" smtClean="0">
                <a:latin typeface="Cambria" pitchFamily="18" charset="0"/>
              </a:rPr>
              <a:t>=</a:t>
            </a:r>
            <a:r>
              <a:rPr lang="en-US" dirty="0">
                <a:latin typeface="Cambria" pitchFamily="18" charset="0"/>
              </a:rPr>
              <a:t>1</a:t>
            </a:r>
          </a:p>
        </p:txBody>
      </p:sp>
      <p:sp>
        <p:nvSpPr>
          <p:cNvPr id="90" name="TextBox 89"/>
          <p:cNvSpPr txBox="1"/>
          <p:nvPr/>
        </p:nvSpPr>
        <p:spPr>
          <a:xfrm>
            <a:off x="4277359" y="5498068"/>
            <a:ext cx="468411" cy="369332"/>
          </a:xfrm>
          <a:prstGeom prst="rect">
            <a:avLst/>
          </a:prstGeom>
          <a:solidFill>
            <a:schemeClr val="bg1"/>
          </a:solidFill>
          <a:ln>
            <a:noFill/>
          </a:ln>
        </p:spPr>
        <p:txBody>
          <a:bodyPr wrap="square" rtlCol="0">
            <a:spAutoFit/>
          </a:bodyPr>
          <a:lstStyle/>
          <a:p>
            <a:pPr algn="ctr"/>
            <a:r>
              <a:rPr lang="en-US" dirty="0" smtClean="0">
                <a:latin typeface="Cambria" pitchFamily="18" charset="0"/>
              </a:rPr>
              <a:t>=0</a:t>
            </a:r>
            <a:endParaRPr lang="en-US" dirty="0">
              <a:latin typeface="Cambria" pitchFamily="18" charset="0"/>
            </a:endParaRPr>
          </a:p>
        </p:txBody>
      </p:sp>
      <p:sp>
        <p:nvSpPr>
          <p:cNvPr id="91" name="TextBox 90"/>
          <p:cNvSpPr txBox="1"/>
          <p:nvPr/>
        </p:nvSpPr>
        <p:spPr>
          <a:xfrm>
            <a:off x="190360" y="2819400"/>
            <a:ext cx="3075019" cy="819841"/>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r>
              <a:rPr lang="en-US" sz="2400" dirty="0" smtClean="0">
                <a:latin typeface="Cambria" pitchFamily="18" charset="0"/>
              </a:rPr>
              <a:t>Eliminating obviously inferior choices</a:t>
            </a:r>
            <a:endParaRPr lang="en-US" sz="2400" dirty="0">
              <a:latin typeface="Cambria" pitchFamily="18" charset="0"/>
            </a:endParaRPr>
          </a:p>
        </p:txBody>
      </p:sp>
      <p:sp>
        <p:nvSpPr>
          <p:cNvPr id="92" name="Oval 91"/>
          <p:cNvSpPr/>
          <p:nvPr/>
        </p:nvSpPr>
        <p:spPr>
          <a:xfrm>
            <a:off x="3641834" y="2743200"/>
            <a:ext cx="1752600" cy="990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360838" y="5381888"/>
            <a:ext cx="2310307" cy="830997"/>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r>
              <a:rPr lang="en-US" sz="2400" dirty="0" smtClean="0">
                <a:latin typeface="Cambria" pitchFamily="18" charset="0"/>
              </a:rPr>
              <a:t>Outperforms the benchmark</a:t>
            </a:r>
            <a:endParaRPr lang="en-US" sz="2400" dirty="0">
              <a:latin typeface="Cambria" pitchFamily="18" charset="0"/>
            </a:endParaRPr>
          </a:p>
        </p:txBody>
      </p:sp>
      <p:sp>
        <p:nvSpPr>
          <p:cNvPr id="27" name="TextBox 26"/>
          <p:cNvSpPr txBox="1"/>
          <p:nvPr/>
        </p:nvSpPr>
        <p:spPr>
          <a:xfrm>
            <a:off x="5680219" y="6066024"/>
            <a:ext cx="2541338" cy="567583"/>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r>
              <a:rPr lang="en-US" sz="2400" dirty="0" smtClean="0">
                <a:latin typeface="Cambria" pitchFamily="18" charset="0"/>
              </a:rPr>
              <a:t>Fallback decision</a:t>
            </a:r>
            <a:endParaRPr lang="en-US" sz="2400" dirty="0">
              <a:latin typeface="Cambria" pitchFamily="18" charset="0"/>
            </a:endParaRPr>
          </a:p>
        </p:txBody>
      </p:sp>
      <p:sp>
        <p:nvSpPr>
          <p:cNvPr id="28" name="TextBox 27"/>
          <p:cNvSpPr txBox="1"/>
          <p:nvPr/>
        </p:nvSpPr>
        <p:spPr>
          <a:xfrm>
            <a:off x="6921603" y="4049901"/>
            <a:ext cx="1270669" cy="461665"/>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sz="2400" dirty="0" smtClean="0">
                <a:latin typeface="Cambria" pitchFamily="18" charset="0"/>
              </a:rPr>
              <a:t>Update</a:t>
            </a:r>
            <a:endParaRPr lang="en-US" sz="2400" dirty="0">
              <a:latin typeface="Cambria" pitchFamily="18" charset="0"/>
            </a:endParaRPr>
          </a:p>
        </p:txBody>
      </p:sp>
    </p:spTree>
    <p:extLst>
      <p:ext uri="{BB962C8B-B14F-4D97-AF65-F5344CB8AC3E}">
        <p14:creationId xmlns:p14="http://schemas.microsoft.com/office/powerpoint/2010/main" val="52790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92" grpId="0" animBg="1"/>
      <p:bldP spid="26" grpId="0" animBg="1"/>
      <p:bldP spid="27" grpId="0" animBg="1"/>
      <p:bldP spid="2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1226</TotalTime>
  <Words>2338</Words>
  <Application>Microsoft Office PowerPoint</Application>
  <PresentationFormat>On-screen Show (4:3)</PresentationFormat>
  <Paragraphs>398</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Adaptive Vehicle Routing for Risk-averse Travelers</vt:lpstr>
      <vt:lpstr>Outline</vt:lpstr>
      <vt:lpstr>Literature review</vt:lpstr>
      <vt:lpstr>Objective</vt:lpstr>
      <vt:lpstr>Initial formulation and difficulties</vt:lpstr>
      <vt:lpstr>Stochastic dominance (SD)</vt:lpstr>
      <vt:lpstr>SSD constrained formulation </vt:lpstr>
      <vt:lpstr>Admissible set</vt:lpstr>
      <vt:lpstr>Solution procedure</vt:lpstr>
      <vt:lpstr>Numerical study</vt:lpstr>
      <vt:lpstr>Results - Depart from node 2 at 11:55</vt:lpstr>
      <vt:lpstr>Results - Depart from node 2 at 11:55</vt:lpstr>
      <vt:lpstr>Results - Depart from node 2 at 11:55</vt:lpstr>
      <vt:lpstr>Results - Depart from node 2 at 11:55</vt:lpstr>
      <vt:lpstr>Result – Decision matrix</vt:lpstr>
      <vt:lpstr>Result – Compare the results</vt:lpstr>
      <vt:lpstr>Concluding remarks</vt:lpstr>
      <vt:lpstr>Future research directions</vt:lpstr>
      <vt:lpstr>Thank You All questions and discussions are welcome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xl</dc:creator>
  <cp:lastModifiedBy>XL</cp:lastModifiedBy>
  <cp:revision>71</cp:revision>
  <cp:lastPrinted>2013-07-13T06:51:47Z</cp:lastPrinted>
  <dcterms:created xsi:type="dcterms:W3CDTF">2013-07-11T08:14:03Z</dcterms:created>
  <dcterms:modified xsi:type="dcterms:W3CDTF">2013-07-19T10:25:45Z</dcterms:modified>
</cp:coreProperties>
</file>