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7" r:id="rId2"/>
    <p:sldId id="643" r:id="rId3"/>
    <p:sldId id="711" r:id="rId4"/>
    <p:sldId id="697" r:id="rId5"/>
    <p:sldId id="716" r:id="rId6"/>
    <p:sldId id="698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21" r:id="rId15"/>
    <p:sldId id="722" r:id="rId16"/>
    <p:sldId id="706" r:id="rId17"/>
    <p:sldId id="708" r:id="rId18"/>
    <p:sldId id="707" r:id="rId19"/>
    <p:sldId id="710" r:id="rId20"/>
    <p:sldId id="712" r:id="rId21"/>
    <p:sldId id="709" r:id="rId22"/>
    <p:sldId id="713" r:id="rId23"/>
    <p:sldId id="491" r:id="rId24"/>
    <p:sldId id="720" r:id="rId25"/>
    <p:sldId id="717" r:id="rId26"/>
    <p:sldId id="718" r:id="rId27"/>
    <p:sldId id="71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8F0"/>
    <a:srgbClr val="00FAF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70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4E28A-17BD-4DFF-8135-A5CDEDED964E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C5280-8DC5-4D49-B305-9D8DE07A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B6A6219D-EB8B-44DD-810F-EA7FBE0DF512}" type="slidenum">
              <a:rPr lang="zh-CN" altLang="en-US" sz="1200" smtClean="0">
                <a:latin typeface="Arial" charset="0"/>
              </a:rPr>
              <a:pPr eaLnBrk="1" hangingPunct="1"/>
              <a:t>11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C23F34E7-B947-44CF-BE69-7748375D9D37}" type="slidenum">
              <a:rPr lang="zh-CN" altLang="en-US" sz="1200" smtClean="0">
                <a:latin typeface="Arial" charset="0"/>
              </a:rPr>
              <a:pPr eaLnBrk="1" hangingPunct="1"/>
              <a:t>12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C996AE49-A805-48E4-8C41-BDE77243A7EF}" type="slidenum">
              <a:rPr lang="zh-CN" altLang="en-US" sz="1200" smtClean="0">
                <a:latin typeface="Arial" charset="0"/>
              </a:rPr>
              <a:pPr eaLnBrk="1" hangingPunct="1"/>
              <a:t>13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27A3-D0B4-4E1A-9B64-DF0C960DBEF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F92DDF89-0FC7-4485-8CB3-A8929BE9F182}" type="slidenum">
              <a:rPr lang="zh-CN" altLang="en-US" sz="1200" smtClean="0">
                <a:latin typeface="Arial" charset="0"/>
              </a:rPr>
              <a:pPr eaLnBrk="1" hangingPunct="1"/>
              <a:t>16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56B96729-63F7-4783-A4CC-8EF415DF0D18}" type="slidenum">
              <a:rPr lang="zh-CN" altLang="en-US" sz="1200" smtClean="0">
                <a:latin typeface="Arial" charset="0"/>
              </a:rPr>
              <a:pPr eaLnBrk="1" hangingPunct="1"/>
              <a:t>17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6398AECC-48C2-4353-9F0E-56489C29B7AC}" type="slidenum">
              <a:rPr lang="zh-CN" altLang="en-US" sz="1200" smtClean="0">
                <a:latin typeface="Arial" charset="0"/>
              </a:rPr>
              <a:pPr eaLnBrk="1" hangingPunct="1"/>
              <a:t>18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3A073B4B-E1E3-4FC8-8182-465B3A890220}" type="slidenum">
              <a:rPr lang="zh-CN" altLang="en-US" sz="1200" smtClean="0">
                <a:latin typeface="Arial" charset="0"/>
              </a:rPr>
              <a:pPr eaLnBrk="1" hangingPunct="1"/>
              <a:t>19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FC92989C-2F0F-485D-B247-7CB643578A73}" type="slidenum">
              <a:rPr lang="zh-CN" altLang="en-US" sz="1200" smtClean="0">
                <a:latin typeface="Arial" pitchFamily="34" charset="0"/>
              </a:rPr>
              <a:pPr eaLnBrk="1" hangingPunct="1"/>
              <a:t>20</a:t>
            </a:fld>
            <a:endParaRPr lang="en-US" altLang="zh-CN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C19419F5-D2B5-4835-8B17-8AA08776F4D1}" type="slidenum">
              <a:rPr lang="zh-CN" altLang="en-US" sz="1200" smtClean="0">
                <a:latin typeface="Arial" charset="0"/>
              </a:rPr>
              <a:pPr eaLnBrk="1" hangingPunct="1"/>
              <a:t>21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68197090-5295-46B1-9888-82B55ACFB89C}" type="slidenum">
              <a:rPr lang="zh-CN" altLang="en-US" sz="1200" smtClean="0">
                <a:latin typeface="Arial" charset="0"/>
              </a:rPr>
              <a:pPr eaLnBrk="1" hangingPunct="1"/>
              <a:t>4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5280-8DC5-4D49-B305-9D8DE07A49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FADA9EE8-659E-4474-BA58-7B47231461FE}" type="slidenum">
              <a:rPr lang="zh-CN" altLang="en-US" sz="1200" smtClean="0">
                <a:latin typeface="Arial" charset="0"/>
              </a:rPr>
              <a:pPr eaLnBrk="1" hangingPunct="1"/>
              <a:t>6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010AC440-1D3A-4A42-B04F-6B9EBA0C5835}" type="slidenum">
              <a:rPr lang="zh-CN" altLang="en-US" sz="1200" smtClean="0">
                <a:latin typeface="Arial" charset="0"/>
              </a:rPr>
              <a:pPr eaLnBrk="1" hangingPunct="1"/>
              <a:t>7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561BF9B2-F2F1-473F-BF41-351F49FF95B4}" type="slidenum">
              <a:rPr lang="zh-CN" altLang="en-US" sz="1200" smtClean="0">
                <a:latin typeface="Arial" charset="0"/>
              </a:rPr>
              <a:pPr eaLnBrk="1" hangingPunct="1"/>
              <a:t>8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0CB6006C-97ED-4FB3-B21E-49046928BA82}" type="slidenum">
              <a:rPr lang="zh-CN" altLang="en-US" sz="1200" smtClean="0">
                <a:latin typeface="Arial" charset="0"/>
              </a:rPr>
              <a:pPr eaLnBrk="1" hangingPunct="1"/>
              <a:t>9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E3C81A21-4F8B-418A-94D2-EE415CC21118}" type="slidenum">
              <a:rPr lang="zh-CN" altLang="en-US" sz="1200" smtClean="0">
                <a:latin typeface="Arial" charset="0"/>
              </a:rPr>
              <a:pPr eaLnBrk="1" hangingPunct="1"/>
              <a:t>10</a:t>
            </a:fld>
            <a:endParaRPr lang="en-US" altLang="zh-C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anx@rpi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32756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33CC"/>
                </a:solidFill>
                <a:cs typeface="Times New Roman" pitchFamily="18" charset="0"/>
              </a:rPr>
              <a:t>Privacy-Preserving </a:t>
            </a:r>
            <a:r>
              <a:rPr lang="en-US" sz="3600" dirty="0" err="1" smtClean="0">
                <a:solidFill>
                  <a:srgbClr val="0033CC"/>
                </a:solidFill>
                <a:cs typeface="Times New Roman" pitchFamily="18" charset="0"/>
              </a:rPr>
              <a:t>IntelliDrive</a:t>
            </a:r>
            <a:r>
              <a:rPr lang="en-US" sz="3600" dirty="0" smtClean="0">
                <a:solidFill>
                  <a:srgbClr val="0033CC"/>
                </a:solidFill>
                <a:cs typeface="Times New Roman" pitchFamily="18" charset="0"/>
              </a:rPr>
              <a:t> Data for Signalized Intersection Performance Measurement</a:t>
            </a:r>
            <a:endParaRPr lang="en-US" sz="36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84984"/>
            <a:ext cx="7010400" cy="2811016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Xuegang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(Jeff) Ban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Rensselaer Polytechnic Institute (RPI)</a:t>
            </a:r>
          </a:p>
          <a:p>
            <a:endParaRPr 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January 24, 2011 </a:t>
            </a:r>
          </a:p>
          <a:p>
            <a:endParaRPr lang="en-US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Session 228, TRB-2011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C:\Users\Michael Gonzalez\Desktop\TrafficVideo PPT\finalImg\Presentation_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6552728" cy="39087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Vehicle Index Estimation for Signalized Intersections Using Sample Travel Times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Peng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Zhanbo</a:t>
            </a:r>
            <a:r>
              <a:rPr lang="en-US" sz="2400" dirty="0" smtClean="0">
                <a:solidFill>
                  <a:schemeClr val="bg1"/>
                </a:solidFill>
              </a:rPr>
              <a:t> Sun, </a:t>
            </a:r>
            <a:r>
              <a:rPr lang="en-US" sz="2400" dirty="0" err="1" smtClean="0">
                <a:solidFill>
                  <a:schemeClr val="bg1"/>
                </a:solidFill>
              </a:rPr>
              <a:t>Xuegang</a:t>
            </a:r>
            <a:r>
              <a:rPr lang="en-US" sz="2400" dirty="0" smtClean="0">
                <a:solidFill>
                  <a:schemeClr val="bg1"/>
                </a:solidFill>
              </a:rPr>
              <a:t> (Jeff) Ban, Dong </a:t>
            </a:r>
            <a:r>
              <a:rPr lang="en-US" sz="2400" dirty="0" err="1" smtClean="0">
                <a:solidFill>
                  <a:schemeClr val="bg1"/>
                </a:solidFill>
              </a:rPr>
              <a:t>Guo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Qiang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Ji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Rensselaer Polytechnic Institute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ISTTT 20, The Netherlands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July 19,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Parameter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60D7D-B4B4-4959-B805-B16F295DF66E}" type="slidenum">
              <a:rPr lang="zh-CN" altLang="en-US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253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253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2534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2535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253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5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538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57325"/>
            <a:ext cx="7966075" cy="476885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Departure Process</a:t>
            </a:r>
          </a:p>
          <a:p>
            <a:pPr lvl="1" eaLnBrk="1" hangingPunct="1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departure headway between the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8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18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queued vehicles at an intersection is stable for different cycles.</a:t>
            </a:r>
          </a:p>
          <a:p>
            <a:pPr lvl="1" eaLnBrk="1" hangingPunct="1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location parameter μ and scale parameter σ of a log-normal distribution are estimated from 100% penetration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historical data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by the maximum likelihood estimation method.</a:t>
            </a:r>
          </a:p>
          <a:p>
            <a:pPr lvl="1" eaLnBrk="1" hangingPunct="1"/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Arrival Process</a:t>
            </a:r>
          </a:p>
          <a:p>
            <a:pPr lvl="1" eaLnBrk="1" hangingPunct="1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arrival rate 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between two sample vehicles are estimated from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sample data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collected in real time by assuming constant index differences.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r="44724" b="12125"/>
          <a:stretch>
            <a:fillRect/>
          </a:stretch>
        </p:blipFill>
        <p:spPr bwMode="auto">
          <a:xfrm>
            <a:off x="3038475" y="3392488"/>
            <a:ext cx="3505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03548" y="6203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Penetration Rate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46AF8-504E-4FA7-B6F3-D0DD18A5CE84}" type="slidenum">
              <a:rPr lang="zh-CN" altLang="en-US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355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3557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3558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3559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356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35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3562" name="Content Placeholder 3"/>
          <p:cNvSpPr>
            <a:spLocks noGrp="1"/>
          </p:cNvSpPr>
          <p:nvPr>
            <p:ph sz="quarter" idx="1"/>
          </p:nvPr>
        </p:nvSpPr>
        <p:spPr>
          <a:xfrm>
            <a:off x="911581" y="1246663"/>
            <a:ext cx="7966075" cy="4768850"/>
          </a:xfrm>
        </p:spPr>
        <p:txBody>
          <a:bodyPr/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If the penetration rate is unknown, we can estimate it by computing the percentage of the sample queued vehicles (known) in the total queued vehicles (estimated via a simple queue length estimation algorithm). 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3" name="图片 6" descr="pene_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547" r="8351" b="2254"/>
          <a:stretch>
            <a:fillRect/>
          </a:stretch>
        </p:blipFill>
        <p:spPr bwMode="auto">
          <a:xfrm>
            <a:off x="884238" y="2324100"/>
            <a:ext cx="397986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5" descr="pene_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5734" r="8501" b="1933"/>
          <a:stretch>
            <a:fillRect/>
          </a:stretch>
        </p:blipFill>
        <p:spPr bwMode="auto">
          <a:xfrm>
            <a:off x="4900613" y="2324100"/>
            <a:ext cx="397668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/>
          </a:p>
        </p:txBody>
      </p:sp>
      <p:sp>
        <p:nvSpPr>
          <p:cNvPr id="23567" name="矩形 15"/>
          <p:cNvSpPr>
            <a:spLocks noChangeArrowheads="1"/>
          </p:cNvSpPr>
          <p:nvPr/>
        </p:nvSpPr>
        <p:spPr bwMode="auto">
          <a:xfrm>
            <a:off x="2701925" y="58293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Performance of the penetration estimation algorithm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矩形 16"/>
          <p:cNvSpPr>
            <a:spLocks noChangeArrowheads="1"/>
          </p:cNvSpPr>
          <p:nvPr/>
        </p:nvSpPr>
        <p:spPr bwMode="auto">
          <a:xfrm>
            <a:off x="2308225" y="5537200"/>
            <a:ext cx="1239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NGSIM data</a:t>
            </a:r>
            <a:endParaRPr lang="zh-CN" altLang="en-US" sz="1600"/>
          </a:p>
        </p:txBody>
      </p:sp>
      <p:sp>
        <p:nvSpPr>
          <p:cNvPr id="23569" name="矩形 17"/>
          <p:cNvSpPr>
            <a:spLocks noChangeArrowheads="1"/>
          </p:cNvSpPr>
          <p:nvPr/>
        </p:nvSpPr>
        <p:spPr bwMode="auto">
          <a:xfrm>
            <a:off x="6324600" y="5537200"/>
            <a:ext cx="1339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Field test data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2858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9113" y="-3175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Vehicle Index Estimation (Inference)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86633-B40C-4F98-9D3E-22068926640E}" type="slidenum">
              <a:rPr lang="zh-CN" altLang="en-US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4581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4582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4583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4584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86" name="Content Placeholder 3"/>
          <p:cNvSpPr>
            <a:spLocks noGrp="1"/>
          </p:cNvSpPr>
          <p:nvPr>
            <p:ph sz="quarter" idx="1"/>
          </p:nvPr>
        </p:nvSpPr>
        <p:spPr>
          <a:xfrm>
            <a:off x="359532" y="1088740"/>
            <a:ext cx="7966075" cy="54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conditional probability of vehicle index, given the observed arrival and departure times, is derived from the graphical representation of the BN model using the chain rule.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index inference results, such as the Most Probable Explanation (MPE) and the marginal posterior distribution can then be calculated based on the conditional probability.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>
            <a:fillRect/>
          </a:stretch>
        </p:blipFill>
        <p:spPr bwMode="auto">
          <a:xfrm>
            <a:off x="731044" y="2708920"/>
            <a:ext cx="7681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83" y="1865632"/>
            <a:ext cx="4930501" cy="18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1620" y="3969060"/>
            <a:ext cx="936104" cy="324036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63988" y="2636912"/>
            <a:ext cx="576064" cy="264964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59732" y="4005064"/>
            <a:ext cx="1512168" cy="311862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016" y="2901876"/>
            <a:ext cx="0" cy="56312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64088" y="2769394"/>
            <a:ext cx="432048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64088" y="2132856"/>
            <a:ext cx="390328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64088" y="2060848"/>
            <a:ext cx="432048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68144" y="2132856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62266" y="2838871"/>
            <a:ext cx="392150" cy="62613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64088" y="3573016"/>
            <a:ext cx="432048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8144" y="2809333"/>
            <a:ext cx="0" cy="65567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067944" y="3969060"/>
            <a:ext cx="1980220" cy="370934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97614" y="4840010"/>
            <a:ext cx="3474386" cy="317182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37793" y="4797152"/>
            <a:ext cx="3474386" cy="389190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-3175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Simplified Bayesian Network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328B7-878C-449A-957B-60397EE8F496}" type="slidenum">
              <a:rPr lang="zh-CN" altLang="en-US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560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5605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5606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5607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560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6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5610" name="图片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185988"/>
            <a:ext cx="67183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57325"/>
            <a:ext cx="7966075" cy="476885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vehicle departure headway stabilizes at the saturation flow rate after the fourth or fifth headway position after the signal turns green.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basic BN can be decomposed into 3 types of independent sub-networks to reduce computation if the number of sample vehicles is greater than 4.</a:t>
            </a:r>
          </a:p>
        </p:txBody>
      </p:sp>
      <p:sp>
        <p:nvSpPr>
          <p:cNvPr id="25612" name="矩形 15"/>
          <p:cNvSpPr>
            <a:spLocks noChangeArrowheads="1"/>
          </p:cNvSpPr>
          <p:nvPr/>
        </p:nvSpPr>
        <p:spPr bwMode="auto">
          <a:xfrm>
            <a:off x="2052638" y="4779963"/>
            <a:ext cx="168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First four vehicles</a:t>
            </a:r>
            <a:endParaRPr lang="zh-CN" altLang="en-US" sz="1600"/>
          </a:p>
        </p:txBody>
      </p:sp>
      <p:sp>
        <p:nvSpPr>
          <p:cNvPr id="25613" name="矩形 16"/>
          <p:cNvSpPr>
            <a:spLocks noChangeArrowheads="1"/>
          </p:cNvSpPr>
          <p:nvPr/>
        </p:nvSpPr>
        <p:spPr bwMode="auto">
          <a:xfrm>
            <a:off x="3878263" y="4779963"/>
            <a:ext cx="202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Other queued vehicles</a:t>
            </a:r>
            <a:endParaRPr lang="zh-CN" altLang="en-US" sz="1600"/>
          </a:p>
        </p:txBody>
      </p:sp>
      <p:sp>
        <p:nvSpPr>
          <p:cNvPr id="25614" name="矩形 17"/>
          <p:cNvSpPr>
            <a:spLocks noChangeArrowheads="1"/>
          </p:cNvSpPr>
          <p:nvPr/>
        </p:nvSpPr>
        <p:spPr bwMode="auto">
          <a:xfrm>
            <a:off x="5886450" y="4779963"/>
            <a:ext cx="2178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Other free flow vehicles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0815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Numerical Experiments (Data)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NGSIM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Peachtree St, Atlanta, Georgia (2 15-minutes; up to 100% penetration)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Field Tests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Albany, NY area (1 hour for each field test; up to 30% using tracking devices and up to 100% for travel times using video cameras)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265" r="22802"/>
          <a:stretch>
            <a:fillRect/>
          </a:stretch>
        </p:blipFill>
        <p:spPr bwMode="auto">
          <a:xfrm>
            <a:off x="0" y="84112"/>
            <a:ext cx="9144000" cy="6772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511897" y="-37943"/>
            <a:ext cx="973494" cy="3632718"/>
          </a:xfrm>
          <a:custGeom>
            <a:avLst/>
            <a:gdLst>
              <a:gd name="connsiteX0" fmla="*/ 727788 w 973494"/>
              <a:gd name="connsiteY0" fmla="*/ 572277 h 3632718"/>
              <a:gd name="connsiteX1" fmla="*/ 970384 w 973494"/>
              <a:gd name="connsiteY1" fmla="*/ 199053 h 3632718"/>
              <a:gd name="connsiteX2" fmla="*/ 746449 w 973494"/>
              <a:gd name="connsiteY2" fmla="*/ 21771 h 3632718"/>
              <a:gd name="connsiteX3" fmla="*/ 410547 w 973494"/>
              <a:gd name="connsiteY3" fmla="*/ 329681 h 3632718"/>
              <a:gd name="connsiteX4" fmla="*/ 261257 w 973494"/>
              <a:gd name="connsiteY4" fmla="*/ 656253 h 3632718"/>
              <a:gd name="connsiteX5" fmla="*/ 681135 w 973494"/>
              <a:gd name="connsiteY5" fmla="*/ 1104122 h 3632718"/>
              <a:gd name="connsiteX6" fmla="*/ 709127 w 973494"/>
              <a:gd name="connsiteY6" fmla="*/ 1841240 h 3632718"/>
              <a:gd name="connsiteX7" fmla="*/ 335902 w 973494"/>
              <a:gd name="connsiteY7" fmla="*/ 2494383 h 3632718"/>
              <a:gd name="connsiteX8" fmla="*/ 27992 w 973494"/>
              <a:gd name="connsiteY8" fmla="*/ 3184848 h 3632718"/>
              <a:gd name="connsiteX9" fmla="*/ 167951 w 973494"/>
              <a:gd name="connsiteY9" fmla="*/ 3632718 h 363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3494" h="3632718">
                <a:moveTo>
                  <a:pt x="727788" y="572277"/>
                </a:moveTo>
                <a:cubicBezTo>
                  <a:pt x="847531" y="431540"/>
                  <a:pt x="967274" y="290804"/>
                  <a:pt x="970384" y="199053"/>
                </a:cubicBezTo>
                <a:cubicBezTo>
                  <a:pt x="973494" y="107302"/>
                  <a:pt x="839755" y="0"/>
                  <a:pt x="746449" y="21771"/>
                </a:cubicBezTo>
                <a:cubicBezTo>
                  <a:pt x="653143" y="43542"/>
                  <a:pt x="491412" y="223934"/>
                  <a:pt x="410547" y="329681"/>
                </a:cubicBezTo>
                <a:cubicBezTo>
                  <a:pt x="329682" y="435428"/>
                  <a:pt x="216159" y="527180"/>
                  <a:pt x="261257" y="656253"/>
                </a:cubicBezTo>
                <a:cubicBezTo>
                  <a:pt x="306355" y="785326"/>
                  <a:pt x="606490" y="906624"/>
                  <a:pt x="681135" y="1104122"/>
                </a:cubicBezTo>
                <a:cubicBezTo>
                  <a:pt x="755780" y="1301620"/>
                  <a:pt x="766666" y="1609530"/>
                  <a:pt x="709127" y="1841240"/>
                </a:cubicBezTo>
                <a:cubicBezTo>
                  <a:pt x="651588" y="2072950"/>
                  <a:pt x="449424" y="2270448"/>
                  <a:pt x="335902" y="2494383"/>
                </a:cubicBezTo>
                <a:cubicBezTo>
                  <a:pt x="222379" y="2718318"/>
                  <a:pt x="55984" y="2995126"/>
                  <a:pt x="27992" y="3184848"/>
                </a:cubicBezTo>
                <a:cubicBezTo>
                  <a:pt x="0" y="3374570"/>
                  <a:pt x="167951" y="3632718"/>
                  <a:pt x="167951" y="3632718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70518" y="-14029"/>
            <a:ext cx="6481665" cy="6707155"/>
          </a:xfrm>
          <a:custGeom>
            <a:avLst/>
            <a:gdLst>
              <a:gd name="connsiteX0" fmla="*/ 0 w 6481665"/>
              <a:gd name="connsiteY0" fmla="*/ 3586065 h 6707155"/>
              <a:gd name="connsiteX1" fmla="*/ 970383 w 6481665"/>
              <a:gd name="connsiteY1" fmla="*/ 4733731 h 6707155"/>
              <a:gd name="connsiteX2" fmla="*/ 1679510 w 6481665"/>
              <a:gd name="connsiteY2" fmla="*/ 5545494 h 6707155"/>
              <a:gd name="connsiteX3" fmla="*/ 2397967 w 6481665"/>
              <a:gd name="connsiteY3" fmla="*/ 6170645 h 6707155"/>
              <a:gd name="connsiteX4" fmla="*/ 3844212 w 6481665"/>
              <a:gd name="connsiteY4" fmla="*/ 6581192 h 6707155"/>
              <a:gd name="connsiteX5" fmla="*/ 4982547 w 6481665"/>
              <a:gd name="connsiteY5" fmla="*/ 6683829 h 6707155"/>
              <a:gd name="connsiteX6" fmla="*/ 5421085 w 6481665"/>
              <a:gd name="connsiteY6" fmla="*/ 6441233 h 6707155"/>
              <a:gd name="connsiteX7" fmla="*/ 5654351 w 6481665"/>
              <a:gd name="connsiteY7" fmla="*/ 5218923 h 6707155"/>
              <a:gd name="connsiteX8" fmla="*/ 5850294 w 6481665"/>
              <a:gd name="connsiteY8" fmla="*/ 4024604 h 6707155"/>
              <a:gd name="connsiteX9" fmla="*/ 5812971 w 6481665"/>
              <a:gd name="connsiteY9" fmla="*/ 3903306 h 6707155"/>
              <a:gd name="connsiteX10" fmla="*/ 6139543 w 6481665"/>
              <a:gd name="connsiteY10" fmla="*/ 2326433 h 6707155"/>
              <a:gd name="connsiteX11" fmla="*/ 6354147 w 6481665"/>
              <a:gd name="connsiteY11" fmla="*/ 1048139 h 6707155"/>
              <a:gd name="connsiteX12" fmla="*/ 6391469 w 6481665"/>
              <a:gd name="connsiteY12" fmla="*/ 665584 h 6707155"/>
              <a:gd name="connsiteX13" fmla="*/ 5812971 w 6481665"/>
              <a:gd name="connsiteY13" fmla="*/ 432319 h 6707155"/>
              <a:gd name="connsiteX14" fmla="*/ 5131836 w 6481665"/>
              <a:gd name="connsiteY14" fmla="*/ 77755 h 6707155"/>
              <a:gd name="connsiteX15" fmla="*/ 4917232 w 6481665"/>
              <a:gd name="connsiteY15" fmla="*/ 77755 h 6707155"/>
              <a:gd name="connsiteX16" fmla="*/ 4786604 w 6481665"/>
              <a:gd name="connsiteY16" fmla="*/ 544286 h 6707155"/>
              <a:gd name="connsiteX17" fmla="*/ 5281126 w 6481665"/>
              <a:gd name="connsiteY17" fmla="*/ 637592 h 6707155"/>
              <a:gd name="connsiteX18" fmla="*/ 5570375 w 6481665"/>
              <a:gd name="connsiteY18" fmla="*/ 441649 h 6707155"/>
              <a:gd name="connsiteX19" fmla="*/ 6176865 w 6481665"/>
              <a:gd name="connsiteY19" fmla="*/ 646923 h 6707155"/>
              <a:gd name="connsiteX20" fmla="*/ 6298163 w 6481665"/>
              <a:gd name="connsiteY20" fmla="*/ 768221 h 6707155"/>
              <a:gd name="connsiteX21" fmla="*/ 6223518 w 6481665"/>
              <a:gd name="connsiteY21" fmla="*/ 1458686 h 6707155"/>
              <a:gd name="connsiteX22" fmla="*/ 6092889 w 6481665"/>
              <a:gd name="connsiteY22" fmla="*/ 2233127 h 6707155"/>
              <a:gd name="connsiteX23" fmla="*/ 5756987 w 6481665"/>
              <a:gd name="connsiteY23" fmla="*/ 3875314 h 6707155"/>
              <a:gd name="connsiteX24" fmla="*/ 5654351 w 6481665"/>
              <a:gd name="connsiteY24" fmla="*/ 4071257 h 6707155"/>
              <a:gd name="connsiteX25" fmla="*/ 5523722 w 6481665"/>
              <a:gd name="connsiteY25" fmla="*/ 4892351 h 6707155"/>
              <a:gd name="connsiteX26" fmla="*/ 5402424 w 6481665"/>
              <a:gd name="connsiteY26" fmla="*/ 5685453 h 6707155"/>
              <a:gd name="connsiteX27" fmla="*/ 5197151 w 6481665"/>
              <a:gd name="connsiteY27" fmla="*/ 6077339 h 6707155"/>
              <a:gd name="connsiteX28" fmla="*/ 4674636 w 6481665"/>
              <a:gd name="connsiteY28" fmla="*/ 6338596 h 6707155"/>
              <a:gd name="connsiteX29" fmla="*/ 3069771 w 6481665"/>
              <a:gd name="connsiteY29" fmla="*/ 6105331 h 6707155"/>
              <a:gd name="connsiteX30" fmla="*/ 3069771 w 6481665"/>
              <a:gd name="connsiteY30" fmla="*/ 6105331 h 670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81665" h="6707155">
                <a:moveTo>
                  <a:pt x="0" y="3586065"/>
                </a:moveTo>
                <a:lnTo>
                  <a:pt x="970383" y="4733731"/>
                </a:lnTo>
                <a:cubicBezTo>
                  <a:pt x="1250301" y="5060303"/>
                  <a:pt x="1441579" y="5306008"/>
                  <a:pt x="1679510" y="5545494"/>
                </a:cubicBezTo>
                <a:cubicBezTo>
                  <a:pt x="1917441" y="5784980"/>
                  <a:pt x="2037183" y="5998029"/>
                  <a:pt x="2397967" y="6170645"/>
                </a:cubicBezTo>
                <a:cubicBezTo>
                  <a:pt x="2758751" y="6343261"/>
                  <a:pt x="3413449" y="6495661"/>
                  <a:pt x="3844212" y="6581192"/>
                </a:cubicBezTo>
                <a:cubicBezTo>
                  <a:pt x="4274975" y="6666723"/>
                  <a:pt x="4719735" y="6707155"/>
                  <a:pt x="4982547" y="6683829"/>
                </a:cubicBezTo>
                <a:cubicBezTo>
                  <a:pt x="5245359" y="6660503"/>
                  <a:pt x="5309118" y="6685384"/>
                  <a:pt x="5421085" y="6441233"/>
                </a:cubicBezTo>
                <a:cubicBezTo>
                  <a:pt x="5533052" y="6197082"/>
                  <a:pt x="5582816" y="5621694"/>
                  <a:pt x="5654351" y="5218923"/>
                </a:cubicBezTo>
                <a:cubicBezTo>
                  <a:pt x="5725886" y="4816152"/>
                  <a:pt x="5823857" y="4243873"/>
                  <a:pt x="5850294" y="4024604"/>
                </a:cubicBezTo>
                <a:cubicBezTo>
                  <a:pt x="5876731" y="3805335"/>
                  <a:pt x="5764763" y="4186335"/>
                  <a:pt x="5812971" y="3903306"/>
                </a:cubicBezTo>
                <a:cubicBezTo>
                  <a:pt x="5861179" y="3620278"/>
                  <a:pt x="6049347" y="2802294"/>
                  <a:pt x="6139543" y="2326433"/>
                </a:cubicBezTo>
                <a:cubicBezTo>
                  <a:pt x="6229739" y="1850572"/>
                  <a:pt x="6312159" y="1324947"/>
                  <a:pt x="6354147" y="1048139"/>
                </a:cubicBezTo>
                <a:cubicBezTo>
                  <a:pt x="6396135" y="771331"/>
                  <a:pt x="6481665" y="768221"/>
                  <a:pt x="6391469" y="665584"/>
                </a:cubicBezTo>
                <a:cubicBezTo>
                  <a:pt x="6301273" y="562947"/>
                  <a:pt x="6022910" y="530290"/>
                  <a:pt x="5812971" y="432319"/>
                </a:cubicBezTo>
                <a:cubicBezTo>
                  <a:pt x="5603032" y="334348"/>
                  <a:pt x="5281126" y="136849"/>
                  <a:pt x="5131836" y="77755"/>
                </a:cubicBezTo>
                <a:cubicBezTo>
                  <a:pt x="4982546" y="18661"/>
                  <a:pt x="4974771" y="0"/>
                  <a:pt x="4917232" y="77755"/>
                </a:cubicBezTo>
                <a:cubicBezTo>
                  <a:pt x="4859693" y="155510"/>
                  <a:pt x="4725955" y="450980"/>
                  <a:pt x="4786604" y="544286"/>
                </a:cubicBezTo>
                <a:cubicBezTo>
                  <a:pt x="4847253" y="637592"/>
                  <a:pt x="5150498" y="654698"/>
                  <a:pt x="5281126" y="637592"/>
                </a:cubicBezTo>
                <a:cubicBezTo>
                  <a:pt x="5411754" y="620486"/>
                  <a:pt x="5421085" y="440094"/>
                  <a:pt x="5570375" y="441649"/>
                </a:cubicBezTo>
                <a:cubicBezTo>
                  <a:pt x="5719665" y="443204"/>
                  <a:pt x="6055567" y="592494"/>
                  <a:pt x="6176865" y="646923"/>
                </a:cubicBezTo>
                <a:cubicBezTo>
                  <a:pt x="6298163" y="701352"/>
                  <a:pt x="6290388" y="632927"/>
                  <a:pt x="6298163" y="768221"/>
                </a:cubicBezTo>
                <a:cubicBezTo>
                  <a:pt x="6305939" y="903515"/>
                  <a:pt x="6257730" y="1214535"/>
                  <a:pt x="6223518" y="1458686"/>
                </a:cubicBezTo>
                <a:cubicBezTo>
                  <a:pt x="6189306" y="1702837"/>
                  <a:pt x="6170644" y="1830356"/>
                  <a:pt x="6092889" y="2233127"/>
                </a:cubicBezTo>
                <a:cubicBezTo>
                  <a:pt x="6015134" y="2635898"/>
                  <a:pt x="5830077" y="3568959"/>
                  <a:pt x="5756987" y="3875314"/>
                </a:cubicBezTo>
                <a:cubicBezTo>
                  <a:pt x="5683897" y="4181669"/>
                  <a:pt x="5693228" y="3901751"/>
                  <a:pt x="5654351" y="4071257"/>
                </a:cubicBezTo>
                <a:cubicBezTo>
                  <a:pt x="5615474" y="4240763"/>
                  <a:pt x="5565710" y="4623318"/>
                  <a:pt x="5523722" y="4892351"/>
                </a:cubicBezTo>
                <a:cubicBezTo>
                  <a:pt x="5481734" y="5161384"/>
                  <a:pt x="5456852" y="5487955"/>
                  <a:pt x="5402424" y="5685453"/>
                </a:cubicBezTo>
                <a:cubicBezTo>
                  <a:pt x="5347996" y="5882951"/>
                  <a:pt x="5318449" y="5968482"/>
                  <a:pt x="5197151" y="6077339"/>
                </a:cubicBezTo>
                <a:cubicBezTo>
                  <a:pt x="5075853" y="6186196"/>
                  <a:pt x="5029199" y="6333931"/>
                  <a:pt x="4674636" y="6338596"/>
                </a:cubicBezTo>
                <a:cubicBezTo>
                  <a:pt x="4320073" y="6343261"/>
                  <a:pt x="3069771" y="6105331"/>
                  <a:pt x="3069771" y="6105331"/>
                </a:cubicBezTo>
                <a:lnTo>
                  <a:pt x="3069771" y="6105331"/>
                </a:ln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25420" y="576910"/>
            <a:ext cx="3077547" cy="5486400"/>
          </a:xfrm>
          <a:custGeom>
            <a:avLst/>
            <a:gdLst>
              <a:gd name="connsiteX0" fmla="*/ 3077547 w 3077547"/>
              <a:gd name="connsiteY0" fmla="*/ 5486400 h 5486400"/>
              <a:gd name="connsiteX1" fmla="*/ 2349759 w 3077547"/>
              <a:gd name="connsiteY1" fmla="*/ 5215812 h 5486400"/>
              <a:gd name="connsiteX2" fmla="*/ 1519334 w 3077547"/>
              <a:gd name="connsiteY2" fmla="*/ 4413380 h 5486400"/>
              <a:gd name="connsiteX3" fmla="*/ 1155441 w 3077547"/>
              <a:gd name="connsiteY3" fmla="*/ 3937518 h 5486400"/>
              <a:gd name="connsiteX4" fmla="*/ 436983 w 3077547"/>
              <a:gd name="connsiteY4" fmla="*/ 3079102 h 5486400"/>
              <a:gd name="connsiteX5" fmla="*/ 63759 w 3077547"/>
              <a:gd name="connsiteY5" fmla="*/ 2733869 h 5486400"/>
              <a:gd name="connsiteX6" fmla="*/ 63759 w 3077547"/>
              <a:gd name="connsiteY6" fmla="*/ 2388637 h 5486400"/>
              <a:gd name="connsiteX7" fmla="*/ 446314 w 3077547"/>
              <a:gd name="connsiteY7" fmla="*/ 1688841 h 5486400"/>
              <a:gd name="connsiteX8" fmla="*/ 754224 w 3077547"/>
              <a:gd name="connsiteY8" fmla="*/ 1119673 h 5486400"/>
              <a:gd name="connsiteX9" fmla="*/ 726232 w 3077547"/>
              <a:gd name="connsiteY9" fmla="*/ 662473 h 5486400"/>
              <a:gd name="connsiteX10" fmla="*/ 595604 w 3077547"/>
              <a:gd name="connsiteY10" fmla="*/ 307910 h 5486400"/>
              <a:gd name="connsiteX11" fmla="*/ 474306 w 3077547"/>
              <a:gd name="connsiteY11" fmla="*/ 205273 h 5486400"/>
              <a:gd name="connsiteX12" fmla="*/ 548951 w 3077547"/>
              <a:gd name="connsiteY12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7547" h="5486400">
                <a:moveTo>
                  <a:pt x="3077547" y="5486400"/>
                </a:moveTo>
                <a:cubicBezTo>
                  <a:pt x="2843504" y="5440524"/>
                  <a:pt x="2609461" y="5394649"/>
                  <a:pt x="2349759" y="5215812"/>
                </a:cubicBezTo>
                <a:cubicBezTo>
                  <a:pt x="2090057" y="5036975"/>
                  <a:pt x="1718387" y="4626429"/>
                  <a:pt x="1519334" y="4413380"/>
                </a:cubicBezTo>
                <a:cubicBezTo>
                  <a:pt x="1320281" y="4200331"/>
                  <a:pt x="1335833" y="4159898"/>
                  <a:pt x="1155441" y="3937518"/>
                </a:cubicBezTo>
                <a:cubicBezTo>
                  <a:pt x="975049" y="3715138"/>
                  <a:pt x="618930" y="3279710"/>
                  <a:pt x="436983" y="3079102"/>
                </a:cubicBezTo>
                <a:cubicBezTo>
                  <a:pt x="255036" y="2878494"/>
                  <a:pt x="125963" y="2848946"/>
                  <a:pt x="63759" y="2733869"/>
                </a:cubicBezTo>
                <a:cubicBezTo>
                  <a:pt x="1555" y="2618792"/>
                  <a:pt x="0" y="2562808"/>
                  <a:pt x="63759" y="2388637"/>
                </a:cubicBezTo>
                <a:cubicBezTo>
                  <a:pt x="127518" y="2214466"/>
                  <a:pt x="331237" y="1900335"/>
                  <a:pt x="446314" y="1688841"/>
                </a:cubicBezTo>
                <a:cubicBezTo>
                  <a:pt x="561391" y="1477347"/>
                  <a:pt x="707571" y="1290734"/>
                  <a:pt x="754224" y="1119673"/>
                </a:cubicBezTo>
                <a:cubicBezTo>
                  <a:pt x="800877" y="948612"/>
                  <a:pt x="752669" y="797767"/>
                  <a:pt x="726232" y="662473"/>
                </a:cubicBezTo>
                <a:cubicBezTo>
                  <a:pt x="699795" y="527179"/>
                  <a:pt x="637592" y="384110"/>
                  <a:pt x="595604" y="307910"/>
                </a:cubicBezTo>
                <a:cubicBezTo>
                  <a:pt x="553616" y="231710"/>
                  <a:pt x="482082" y="256591"/>
                  <a:pt x="474306" y="205273"/>
                </a:cubicBezTo>
                <a:cubicBezTo>
                  <a:pt x="466531" y="153955"/>
                  <a:pt x="507741" y="76977"/>
                  <a:pt x="548951" y="0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714512" y="-1588"/>
            <a:ext cx="357222" cy="35716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857420" y="1498586"/>
            <a:ext cx="42862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214446" y="2927346"/>
            <a:ext cx="428628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2000280" y="4213246"/>
            <a:ext cx="428628" cy="28572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571900" y="5927742"/>
            <a:ext cx="285752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43602" y="6856412"/>
            <a:ext cx="928694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036643" y="6249213"/>
            <a:ext cx="500066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036643" y="4248949"/>
            <a:ext cx="1071570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500990" y="1570024"/>
            <a:ext cx="1143008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7643866" y="355578"/>
            <a:ext cx="500066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143668" y="355578"/>
            <a:ext cx="357190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58048" y="641330"/>
            <a:ext cx="428628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7608147" y="962801"/>
            <a:ext cx="428628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893767" y="2105809"/>
            <a:ext cx="1357322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107949" y="4177511"/>
            <a:ext cx="2214578" cy="4286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465139" y="5749147"/>
            <a:ext cx="500066" cy="4286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929222" y="5927742"/>
            <a:ext cx="1285884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3643338" y="5213362"/>
            <a:ext cx="928694" cy="64294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2393173" y="4034635"/>
            <a:ext cx="857256" cy="64294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1714512" y="3213098"/>
            <a:ext cx="42862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2178859" y="1534305"/>
            <a:ext cx="714380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2214578" y="784206"/>
            <a:ext cx="28575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86082" y="1141396"/>
            <a:ext cx="1714512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Jordan 105/145/165</a:t>
            </a:r>
          </a:p>
          <a:p>
            <a:r>
              <a:rPr lang="en-US" sz="1400" dirty="0" smtClean="0"/>
              <a:t>Parking Lot</a:t>
            </a:r>
          </a:p>
          <a:p>
            <a:r>
              <a:rPr lang="en-US" sz="1400" dirty="0" smtClean="0"/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Staging Area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2464611" y="534173"/>
            <a:ext cx="71438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86412" y="1641462"/>
            <a:ext cx="128588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Alexis Dinner</a:t>
            </a:r>
          </a:p>
          <a:p>
            <a:r>
              <a:rPr lang="en-US" sz="1400" dirty="0" smtClean="0"/>
              <a:t>Parking Lot</a:t>
            </a:r>
            <a:endParaRPr lang="en-US" sz="1400" dirty="0"/>
          </a:p>
        </p:txBody>
      </p:sp>
      <p:cxnSp>
        <p:nvCxnSpPr>
          <p:cNvPr id="68" name="Straight Arrow Connector 67"/>
          <p:cNvCxnSpPr/>
          <p:nvPr/>
        </p:nvCxnSpPr>
        <p:spPr>
          <a:xfrm rot="5400000" flipH="1" flipV="1">
            <a:off x="5929354" y="927082"/>
            <a:ext cx="928694" cy="5000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7190" y="427016"/>
            <a:ext cx="85725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RPI Tech Park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stCxn id="72" idx="0"/>
          </p:cNvCxnSpPr>
          <p:nvPr/>
        </p:nvCxnSpPr>
        <p:spPr>
          <a:xfrm rot="16200000" flipV="1">
            <a:off x="535785" y="176983"/>
            <a:ext cx="214314" cy="28575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79896" y="3246435"/>
            <a:ext cx="2133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Experimental 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7" name="Picture 4" descr="C:\Documents and Settings\Jeff Ban\Desktop\semsons-inc_2073_127647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58" y="2475081"/>
            <a:ext cx="623880" cy="99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rot="10800000" flipV="1">
            <a:off x="2231741" y="3424418"/>
            <a:ext cx="438156" cy="32861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957" y="3538539"/>
            <a:ext cx="561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>
            <a:stCxn id="43010" idx="2"/>
          </p:cNvCxnSpPr>
          <p:nvPr/>
        </p:nvCxnSpPr>
        <p:spPr>
          <a:xfrm rot="5400000">
            <a:off x="3263803" y="4583916"/>
            <a:ext cx="403245" cy="42704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15516" y="-3175"/>
            <a:ext cx="881894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Numerical Experiments (NGSIM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EC4B-B493-4C60-A8FA-D34C38ED3C41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2662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6629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6630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6631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663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63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5" name="矩形 16"/>
          <p:cNvSpPr>
            <a:spLocks noChangeArrowheads="1"/>
          </p:cNvSpPr>
          <p:nvPr/>
        </p:nvSpPr>
        <p:spPr bwMode="auto">
          <a:xfrm>
            <a:off x="1877875" y="6021288"/>
            <a:ext cx="4787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Marginal probability of vehicle index</a:t>
            </a:r>
          </a:p>
        </p:txBody>
      </p:sp>
      <p:pic>
        <p:nvPicPr>
          <p:cNvPr id="26636" name="Picture 13" descr="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4958" r="7169" b="34"/>
          <a:stretch>
            <a:fillRect/>
          </a:stretch>
        </p:blipFill>
        <p:spPr bwMode="auto">
          <a:xfrm>
            <a:off x="1242802" y="1160748"/>
            <a:ext cx="6046705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1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69913" y="-114300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Numerical Experiments (NGSIM)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D29F1-8763-49F1-A4CF-AC947B785483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2867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8677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8678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8679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868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8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84" name="矩形 16"/>
          <p:cNvSpPr>
            <a:spLocks noChangeArrowheads="1"/>
          </p:cNvSpPr>
          <p:nvPr/>
        </p:nvSpPr>
        <p:spPr bwMode="auto">
          <a:xfrm>
            <a:off x="4827588" y="5395119"/>
            <a:ext cx="3651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Mean Absolute Error vs. Penetration rate</a:t>
            </a:r>
          </a:p>
        </p:txBody>
      </p:sp>
      <p:sp>
        <p:nvSpPr>
          <p:cNvPr id="28685" name="矩形 16"/>
          <p:cNvSpPr>
            <a:spLocks noChangeArrowheads="1"/>
          </p:cNvSpPr>
          <p:nvPr/>
        </p:nvSpPr>
        <p:spPr bwMode="auto">
          <a:xfrm>
            <a:off x="847725" y="5395119"/>
            <a:ext cx="332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Estimated index (x) and true index (o)</a:t>
            </a:r>
          </a:p>
        </p:txBody>
      </p:sp>
      <p:sp>
        <p:nvSpPr>
          <p:cNvPr id="286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89" name="Rectangle 9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Calibri" pitchFamily="34" charset="0"/>
              </a:rPr>
              <a:t> </a:t>
            </a:r>
            <a:endParaRPr lang="en-US" altLang="zh-CN"/>
          </a:p>
        </p:txBody>
      </p:sp>
      <p:sp>
        <p:nvSpPr>
          <p:cNvPr id="28690" name="Rectangle 10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000">
                <a:latin typeface="Calibri" pitchFamily="34" charset="0"/>
              </a:rPr>
              <a:t> </a:t>
            </a:r>
            <a:endParaRPr lang="en-US" altLang="zh-CN"/>
          </a:p>
        </p:txBody>
      </p:sp>
      <p:pic>
        <p:nvPicPr>
          <p:cNvPr id="20" name="图片 10" descr="C:\Users\HP\Documents\MATLAB\NGSIM_BN\MAE200.jpg"/>
          <p:cNvPicPr/>
          <p:nvPr/>
        </p:nvPicPr>
        <p:blipFill>
          <a:blip r:embed="rId3" cstate="print"/>
          <a:srcRect l="7361" t="6969" r="8870" b="2962"/>
          <a:stretch>
            <a:fillRect/>
          </a:stretch>
        </p:blipFill>
        <p:spPr bwMode="auto">
          <a:xfrm>
            <a:off x="4427984" y="1308269"/>
            <a:ext cx="4572508" cy="408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 descr="C:\Users\HP\Documents\MATLAB\NGSIM_BN\id_CI_NG_ISTTT.jpg"/>
          <p:cNvPicPr/>
          <p:nvPr/>
        </p:nvPicPr>
        <p:blipFill>
          <a:blip r:embed="rId4"/>
          <a:srcRect l="6778" t="7007" r="9144" b="4288"/>
          <a:stretch>
            <a:fillRect/>
          </a:stretch>
        </p:blipFill>
        <p:spPr bwMode="auto">
          <a:xfrm>
            <a:off x="143508" y="1308269"/>
            <a:ext cx="4284476" cy="408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7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19113" y="-3175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Numerical Experiments (Field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D7EC2-98D1-426C-AADA-92DC694334DB}" type="slidenum">
              <a:rPr lang="zh-CN" altLang="en-US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2765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765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7654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7655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765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6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6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7659" name="图片 7" descr="id_CI_b_ist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5794" r="7773" b="2933"/>
          <a:stretch>
            <a:fillRect/>
          </a:stretch>
        </p:blipFill>
        <p:spPr bwMode="auto">
          <a:xfrm>
            <a:off x="409575" y="1566863"/>
            <a:ext cx="40798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图片 11" descr="MAE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6764" r="8948" b="1724"/>
          <a:stretch>
            <a:fillRect/>
          </a:stretch>
        </p:blipFill>
        <p:spPr bwMode="auto">
          <a:xfrm>
            <a:off x="4535488" y="1566863"/>
            <a:ext cx="41989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7662" name="矩形 16"/>
          <p:cNvSpPr>
            <a:spLocks noChangeArrowheads="1"/>
          </p:cNvSpPr>
          <p:nvPr/>
        </p:nvSpPr>
        <p:spPr bwMode="auto">
          <a:xfrm>
            <a:off x="4827588" y="5062538"/>
            <a:ext cx="3651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Mean Absolute Error vs. Penetration rate</a:t>
            </a:r>
          </a:p>
        </p:txBody>
      </p:sp>
      <p:sp>
        <p:nvSpPr>
          <p:cNvPr id="27663" name="矩形 16"/>
          <p:cNvSpPr>
            <a:spLocks noChangeArrowheads="1"/>
          </p:cNvSpPr>
          <p:nvPr/>
        </p:nvSpPr>
        <p:spPr bwMode="auto">
          <a:xfrm>
            <a:off x="847725" y="5062538"/>
            <a:ext cx="332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Estimated index (x) and true index (o)</a:t>
            </a:r>
          </a:p>
        </p:txBody>
      </p:sp>
    </p:spTree>
    <p:extLst>
      <p:ext uri="{BB962C8B-B14F-4D97-AF65-F5344CB8AC3E}">
        <p14:creationId xmlns:p14="http://schemas.microsoft.com/office/powerpoint/2010/main" val="39935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16533" y="-99392"/>
            <a:ext cx="88569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Application: BN-Based Queue Length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CAF9-C1CB-4176-95D0-AFAAEF33575C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3072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30725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30726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30727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072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0730" name="Content Placeholder 3"/>
          <p:cNvSpPr>
            <a:spLocks noGrp="1"/>
          </p:cNvSpPr>
          <p:nvPr>
            <p:ph sz="quarter" idx="1"/>
          </p:nvPr>
        </p:nvSpPr>
        <p:spPr>
          <a:xfrm>
            <a:off x="871538" y="980728"/>
            <a:ext cx="7966075" cy="1082675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queue length of a cycle is the index of the last queued vehicle.</a:t>
            </a: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 focus on the hidden vehicles between the last queued sample vehicle and the first free flow sample vehicle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1616" r="28200" b="6676"/>
          <a:stretch>
            <a:fillRect/>
          </a:stretch>
        </p:blipFill>
        <p:spPr bwMode="auto">
          <a:xfrm>
            <a:off x="4368800" y="2179291"/>
            <a:ext cx="38322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箭头连接符 22"/>
          <p:cNvCxnSpPr/>
          <p:nvPr/>
        </p:nvCxnSpPr>
        <p:spPr>
          <a:xfrm flipV="1">
            <a:off x="5037138" y="2077691"/>
            <a:ext cx="18288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V="1">
            <a:off x="7331869" y="2018160"/>
            <a:ext cx="325437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矩形 25"/>
          <p:cNvSpPr>
            <a:spLocks noChangeArrowheads="1"/>
          </p:cNvSpPr>
          <p:nvPr/>
        </p:nvSpPr>
        <p:spPr bwMode="auto">
          <a:xfrm>
            <a:off x="6848475" y="1734791"/>
            <a:ext cx="1579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Sample vehicles </a:t>
            </a:r>
            <a:endParaRPr lang="zh-CN" altLang="en-US" sz="1600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5994400" y="4646266"/>
            <a:ext cx="1393825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7053263" y="4662141"/>
            <a:ext cx="493712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矩形 30"/>
          <p:cNvSpPr>
            <a:spLocks noChangeArrowheads="1"/>
          </p:cNvSpPr>
          <p:nvPr/>
        </p:nvSpPr>
        <p:spPr bwMode="auto">
          <a:xfrm>
            <a:off x="7048500" y="4289078"/>
            <a:ext cx="1906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Hidden vehicles </a:t>
            </a:r>
            <a:endParaRPr lang="zh-CN" altLang="en-US" sz="1600"/>
          </a:p>
        </p:txBody>
      </p:sp>
      <p:sp>
        <p:nvSpPr>
          <p:cNvPr id="30738" name="矩形 31"/>
          <p:cNvSpPr>
            <a:spLocks noChangeArrowheads="1"/>
          </p:cNvSpPr>
          <p:nvPr/>
        </p:nvSpPr>
        <p:spPr bwMode="auto">
          <a:xfrm>
            <a:off x="3616325" y="2315816"/>
            <a:ext cx="98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Arrival Time</a:t>
            </a:r>
            <a:endParaRPr lang="zh-CN" altLang="en-US" sz="1600" dirty="0"/>
          </a:p>
        </p:txBody>
      </p:sp>
      <p:sp>
        <p:nvSpPr>
          <p:cNvPr id="30739" name="矩形 32"/>
          <p:cNvSpPr>
            <a:spLocks noChangeArrowheads="1"/>
          </p:cNvSpPr>
          <p:nvPr/>
        </p:nvSpPr>
        <p:spPr bwMode="auto">
          <a:xfrm>
            <a:off x="3659188" y="3679478"/>
            <a:ext cx="98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600"/>
          </a:p>
        </p:txBody>
      </p:sp>
      <p:sp>
        <p:nvSpPr>
          <p:cNvPr id="30740" name="矩形 33"/>
          <p:cNvSpPr>
            <a:spLocks noChangeArrowheads="1"/>
          </p:cNvSpPr>
          <p:nvPr/>
        </p:nvSpPr>
        <p:spPr bwMode="auto">
          <a:xfrm>
            <a:off x="3644900" y="4825653"/>
            <a:ext cx="113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Departure Time</a:t>
            </a:r>
            <a:endParaRPr lang="zh-CN" altLang="en-US" sz="1600"/>
          </a:p>
        </p:txBody>
      </p:sp>
      <p:sp>
        <p:nvSpPr>
          <p:cNvPr id="47" name="Content Placeholder 3"/>
          <p:cNvSpPr txBox="1">
            <a:spLocks/>
          </p:cNvSpPr>
          <p:nvPr/>
        </p:nvSpPr>
        <p:spPr bwMode="auto">
          <a:xfrm>
            <a:off x="871538" y="2025303"/>
            <a:ext cx="2786062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The queue length distribution is the marginal distribution  of the last queued vehicle’s index given sample travel times.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The queue length model works with over-saturation and low penetration cases.</a:t>
            </a:r>
          </a:p>
        </p:txBody>
      </p:sp>
      <p:sp>
        <p:nvSpPr>
          <p:cNvPr id="30742" name="矩形 51"/>
          <p:cNvSpPr>
            <a:spLocks noChangeArrowheads="1"/>
          </p:cNvSpPr>
          <p:nvPr/>
        </p:nvSpPr>
        <p:spPr bwMode="auto">
          <a:xfrm>
            <a:off x="4044950" y="4128741"/>
            <a:ext cx="947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Queue length</a:t>
            </a:r>
            <a:endParaRPr lang="zh-CN" altLang="en-US" sz="1600" b="1"/>
          </a:p>
        </p:txBody>
      </p:sp>
      <p:cxnSp>
        <p:nvCxnSpPr>
          <p:cNvPr id="53" name="直接箭头连接符 52"/>
          <p:cNvCxnSpPr/>
          <p:nvPr/>
        </p:nvCxnSpPr>
        <p:spPr>
          <a:xfrm rot="10800000" flipV="1">
            <a:off x="4949825" y="4022378"/>
            <a:ext cx="782638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602288" y="3993803"/>
            <a:ext cx="3921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29"/>
          <p:cNvSpPr/>
          <p:nvPr/>
        </p:nvSpPr>
        <p:spPr>
          <a:xfrm>
            <a:off x="197961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30"/>
          <p:cNvSpPr/>
          <p:nvPr/>
        </p:nvSpPr>
        <p:spPr>
          <a:xfrm>
            <a:off x="241776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31"/>
          <p:cNvSpPr/>
          <p:nvPr/>
        </p:nvSpPr>
        <p:spPr>
          <a:xfrm>
            <a:off x="285591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32"/>
          <p:cNvSpPr/>
          <p:nvPr/>
        </p:nvSpPr>
        <p:spPr>
          <a:xfrm>
            <a:off x="329406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椭圆 33"/>
          <p:cNvSpPr/>
          <p:nvPr/>
        </p:nvSpPr>
        <p:spPr>
          <a:xfrm>
            <a:off x="373221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5" name="椭圆 34"/>
          <p:cNvSpPr/>
          <p:nvPr/>
        </p:nvSpPr>
        <p:spPr>
          <a:xfrm>
            <a:off x="417036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椭圆 35"/>
          <p:cNvSpPr/>
          <p:nvPr/>
        </p:nvSpPr>
        <p:spPr>
          <a:xfrm>
            <a:off x="4937126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" name="椭圆 36"/>
          <p:cNvSpPr/>
          <p:nvPr/>
        </p:nvSpPr>
        <p:spPr>
          <a:xfrm>
            <a:off x="5703888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椭圆 37"/>
          <p:cNvSpPr/>
          <p:nvPr/>
        </p:nvSpPr>
        <p:spPr>
          <a:xfrm>
            <a:off x="6464301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椭圆 38"/>
          <p:cNvSpPr/>
          <p:nvPr/>
        </p:nvSpPr>
        <p:spPr>
          <a:xfrm>
            <a:off x="7237413" y="5584825"/>
            <a:ext cx="365125" cy="36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" name="矩形 71"/>
          <p:cNvSpPr>
            <a:spLocks noChangeArrowheads="1"/>
          </p:cNvSpPr>
          <p:nvPr/>
        </p:nvSpPr>
        <p:spPr bwMode="auto">
          <a:xfrm>
            <a:off x="4170363" y="5584825"/>
            <a:ext cx="401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6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-25000"/>
          </a:p>
        </p:txBody>
      </p:sp>
      <p:sp>
        <p:nvSpPr>
          <p:cNvPr id="62" name="矩形 71"/>
          <p:cNvSpPr>
            <a:spLocks noChangeArrowheads="1"/>
          </p:cNvSpPr>
          <p:nvPr/>
        </p:nvSpPr>
        <p:spPr bwMode="auto">
          <a:xfrm>
            <a:off x="4900613" y="5584825"/>
            <a:ext cx="401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600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1600" baseline="-25000"/>
          </a:p>
        </p:txBody>
      </p:sp>
      <p:sp>
        <p:nvSpPr>
          <p:cNvPr id="63" name="矩形 71"/>
          <p:cNvSpPr>
            <a:spLocks noChangeArrowheads="1"/>
          </p:cNvSpPr>
          <p:nvPr/>
        </p:nvSpPr>
        <p:spPr bwMode="auto">
          <a:xfrm>
            <a:off x="3257551" y="5584825"/>
            <a:ext cx="401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6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1600" baseline="-25000"/>
          </a:p>
        </p:txBody>
      </p:sp>
      <p:sp>
        <p:nvSpPr>
          <p:cNvPr id="64" name="矩形 71"/>
          <p:cNvSpPr>
            <a:spLocks noChangeArrowheads="1"/>
          </p:cNvSpPr>
          <p:nvPr/>
        </p:nvSpPr>
        <p:spPr bwMode="auto">
          <a:xfrm>
            <a:off x="5703888" y="5584825"/>
            <a:ext cx="401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600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1600" baseline="-25000"/>
          </a:p>
        </p:txBody>
      </p:sp>
      <p:cxnSp>
        <p:nvCxnSpPr>
          <p:cNvPr id="65" name="直接连接符 50"/>
          <p:cNvCxnSpPr/>
          <p:nvPr/>
        </p:nvCxnSpPr>
        <p:spPr>
          <a:xfrm rot="5400000">
            <a:off x="1394620" y="5768181"/>
            <a:ext cx="5842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51"/>
          <p:cNvCxnSpPr/>
          <p:nvPr/>
        </p:nvCxnSpPr>
        <p:spPr>
          <a:xfrm rot="10800000" flipV="1">
            <a:off x="5411788" y="6059488"/>
            <a:ext cx="1350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右大括号 55"/>
          <p:cNvSpPr/>
          <p:nvPr/>
        </p:nvSpPr>
        <p:spPr>
          <a:xfrm rot="5400000">
            <a:off x="3129757" y="4690269"/>
            <a:ext cx="292100" cy="2665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矩形 49"/>
          <p:cNvSpPr>
            <a:spLocks noChangeArrowheads="1"/>
          </p:cNvSpPr>
          <p:nvPr/>
        </p:nvSpPr>
        <p:spPr bwMode="auto">
          <a:xfrm>
            <a:off x="2865438" y="6059488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Queue</a:t>
            </a:r>
            <a:endParaRPr lang="zh-CN" altLang="en-US" sz="1600"/>
          </a:p>
        </p:txBody>
      </p:sp>
      <p:sp>
        <p:nvSpPr>
          <p:cNvPr id="69" name="矩形 49"/>
          <p:cNvSpPr>
            <a:spLocks noChangeArrowheads="1"/>
          </p:cNvSpPr>
          <p:nvPr/>
        </p:nvSpPr>
        <p:spPr bwMode="auto">
          <a:xfrm>
            <a:off x="1212851" y="6059488"/>
            <a:ext cx="922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Stop line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119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7" grpId="0"/>
      <p:bldP spid="30738" grpId="0"/>
      <p:bldP spid="30739" grpId="0"/>
      <p:bldP spid="30740" grpId="0"/>
      <p:bldP spid="30742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Jeff Ban\Desktop\414MCB1S6XL._SS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30" y="2798068"/>
            <a:ext cx="2677547" cy="26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Sample Vehicle Travel Times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90481"/>
            <a:ext cx="8229600" cy="5004556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Technology advances have enabled and accelerated the deployment of travel time collection systems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Instead of estimating urban travel times from e.g. loop data, sample travel times are directly available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4" descr="C:\Documents and Settings\Jeff Ban\Desktop\semsons-inc_2073_127647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190" y="3323463"/>
            <a:ext cx="1023485" cy="16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609" y="3093454"/>
            <a:ext cx="1116844" cy="19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1" y="3260676"/>
            <a:ext cx="2251154" cy="168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51" y="5013176"/>
            <a:ext cx="2646187" cy="1744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" y="5089127"/>
            <a:ext cx="2582668" cy="1775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52" y="4910400"/>
            <a:ext cx="1307976" cy="19401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65116"/>
            <a:ext cx="2158405" cy="16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30F05-DE89-4BC6-A3FE-734EE50A5CA0}" type="slidenum">
              <a:rPr lang="zh-CN" altLang="en-US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450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45060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45061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45062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45067" name="Title 1"/>
          <p:cNvSpPr txBox="1">
            <a:spLocks/>
          </p:cNvSpPr>
          <p:nvPr/>
        </p:nvSpPr>
        <p:spPr bwMode="auto">
          <a:xfrm>
            <a:off x="519113" y="-99392"/>
            <a:ext cx="8515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Numerical Experiments (NGSIM Data)</a:t>
            </a:r>
          </a:p>
        </p:txBody>
      </p:sp>
      <p:pic>
        <p:nvPicPr>
          <p:cNvPr id="4506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r="5196" b="15033"/>
          <a:stretch>
            <a:fillRect/>
          </a:stretch>
        </p:blipFill>
        <p:spPr bwMode="auto">
          <a:xfrm>
            <a:off x="519113" y="1676400"/>
            <a:ext cx="419893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 descr="C:\Users\HP\Documents\MATLAB\Field_sample4_BNQL2\MAE_Q2.jpg"/>
          <p:cNvPicPr/>
          <p:nvPr/>
        </p:nvPicPr>
        <p:blipFill>
          <a:blip r:embed="rId4"/>
          <a:srcRect l="7032" t="5000" r="7110" b="4412"/>
          <a:stretch>
            <a:fillRect/>
          </a:stretch>
        </p:blipFill>
        <p:spPr bwMode="auto">
          <a:xfrm>
            <a:off x="647564" y="1676400"/>
            <a:ext cx="424847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1234281" y="4834349"/>
            <a:ext cx="276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Queue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5" descr="C:\Users\HP\Documents\MATLAB\Field_sample4_BNQL2\CCcomp.jpg"/>
          <p:cNvPicPr/>
          <p:nvPr/>
        </p:nvPicPr>
        <p:blipFill>
          <a:blip r:embed="rId5"/>
          <a:srcRect l="5644" t="6069" r="8381" b="3757"/>
          <a:stretch>
            <a:fillRect/>
          </a:stretch>
        </p:blipFill>
        <p:spPr bwMode="auto">
          <a:xfrm>
            <a:off x="4867620" y="1801193"/>
            <a:ext cx="4060863" cy="28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5140473" y="4818638"/>
            <a:ext cx="3075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Success Rate vs. Penetration Rate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矩形 16"/>
          <p:cNvSpPr>
            <a:spLocks noChangeArrowheads="1"/>
          </p:cNvSpPr>
          <p:nvPr/>
        </p:nvSpPr>
        <p:spPr bwMode="auto">
          <a:xfrm>
            <a:off x="1299344" y="4807327"/>
            <a:ext cx="2768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Error vs. Penetration Rate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0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6D29-AAD8-4BA6-9808-446D34AE27B0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034524" cy="5184576"/>
          </a:xfrm>
        </p:spPr>
        <p:txBody>
          <a:bodyPr/>
          <a:lstStyle/>
          <a:p>
            <a:pPr algn="just"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Bayesian Network model systematically integrates the major stochastic processes of an arterial signalized intersection, with sample vehicle travel times as the major input (data) to the model.</a:t>
            </a:r>
          </a:p>
          <a:p>
            <a:pPr algn="just"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model is a combination of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learning method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domain knowledg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just"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model works better for queued vehicles that for free flow vehicles, and for congested intersections than for less congested intersections.</a:t>
            </a:r>
          </a:p>
          <a:p>
            <a:pPr algn="just"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Information on queued vehicles contribute directly to performance (such as queue) estimation, while free flow vehicles contribute to selecting the proper model structure (i.e., distinguish traffic states).</a:t>
            </a:r>
          </a:p>
          <a:p>
            <a:pPr algn="just"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model may provide a useful framework to estimate the performance measures of a signalized intersection using emerging urban traffic data (e.g., sample travel times), such as queue length and intersection delays, as well as the performance measures of arterial corridors or even networks.</a:t>
            </a:r>
          </a:p>
        </p:txBody>
      </p:sp>
    </p:spTree>
    <p:extLst>
      <p:ext uri="{BB962C8B-B14F-4D97-AF65-F5344CB8AC3E}">
        <p14:creationId xmlns:p14="http://schemas.microsoft.com/office/powerpoint/2010/main" val="15855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980728"/>
            <a:ext cx="8229600" cy="5724636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Ban, X.,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2012. Towards fine-grained urban traffic knowledge extraction using mobile sensing.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Proceedings of the ACM-SIGKDD International Workshop on Urban Computing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pages 111-117.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X.,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P., and Sun, Z., 2011. Real time queue length estimation for signalized intersections using sampled travel times.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Transportation Research Part 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19,  1133-1156.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X.,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2010. Mobile sensors as traffic probes: addressing transportation modeling and privacy protection in an integrated framework. In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Proceedings of the 7th International Conference on Traffic and Transportation Studies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Kunming, China. </a:t>
            </a:r>
          </a:p>
          <a:p>
            <a:pPr lv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Ban, X., Herring, R.,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P.,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A., 2009. Delay pattern estimation for signalized intersections using sampled travel times.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Transportation Research Record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2130, 109-119.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P., Ban, X., Bennett, K.,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Q., and Sun, Z., 2011. Signal timing estimation using intersection travel times.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IEEE Transactions on Intelligent Transportation Systems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13(2), 792-804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Herrera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J.C., Work, D.B., Herring, R., Ban, X.,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A., 2010. Evaluation of traffic data obtained via GPS-enabled mobile phones: the Mobile Century field experiment.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Transportation Research Part 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18(4) , 568-583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Hofleitner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A., Herring R.,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A., 2012.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Arterial travel time forecast with streaming data: a hybrid approach of flow modeling and machine learning,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Transportation Research Part 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46,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1097-1122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Herring, R., Ban, X., Work, D., Herrera, J.,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A., 2008. Virtual trip lines for distributed privacy-preserving traffic monitoring. In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Proceedings of The International Conference on Mobile Systems, Applications, and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Services (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MobiSys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Hoh, B.,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Iwuchukwu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T., Jacobson, Q.,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A., Herrera, J.C., Herring, R.,  Work, D.,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Annavaram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and Ban, X,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2011. Enhancing Privacy and Accuracy in Probe Vehicle Based Traffic Monitoring via Virtual Trip Lines.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IEEE Transactions on Mobile Computing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11(5), 849-864.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Jin, X., Zhang, Y., Wang, F., Li, L., Yao, D., Su, Y.,&amp; Wei, Z. (2009). Departure headways at signalized intersections: A log-normal distribution model approach, Transportation Research Part C, 17, 318-327.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Z., and Ban, X., 2012. Vehicle trajectory reconstruction for signalized intersections using mobile traffic sensors. Submitted to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Transportation Research Part 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Sun, Z.,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B., Ban, X.,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M., 2013. Privacy protection method for fine-grained urban traffic modeling using mobile sensors.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Accepted by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Transportation Research Part 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Work, S.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Blandin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Tossavainen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Piccoli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Bayen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 traffic model for velocity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data assimilation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Applied Mathematics Research eXpress,2010(1):1-35, 2010.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791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353"/>
            <a:ext cx="8229600" cy="4525963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Questions?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Email: </a:t>
            </a:r>
            <a:r>
              <a:rPr lang="en-US" sz="4800" dirty="0" smtClean="0">
                <a:solidFill>
                  <a:srgbClr val="0000FF"/>
                </a:solidFill>
                <a:hlinkClick r:id="rId3"/>
              </a:rPr>
              <a:t>banx@rpi.edu</a:t>
            </a:r>
            <a:endParaRPr lang="en-US" sz="4800" dirty="0" smtClean="0">
              <a:solidFill>
                <a:srgbClr val="0000FF"/>
              </a:solidFill>
            </a:endParaRPr>
          </a:p>
          <a:p>
            <a:r>
              <a:rPr lang="en-US" sz="4800" dirty="0" smtClean="0">
                <a:solidFill>
                  <a:srgbClr val="0000FF"/>
                </a:solidFill>
              </a:rPr>
              <a:t>URL: www.rpi.edu/~banx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en-US" dirty="0" smtClean="0"/>
              <a:t>How About Very Sparse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20" y="3212976"/>
            <a:ext cx="7205092" cy="3724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636"/>
            <a:ext cx="84609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World Data by Industry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78889"/>
            <a:ext cx="365460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signalized intersection of a major US city</a:t>
            </a:r>
          </a:p>
          <a:p>
            <a:r>
              <a:rPr lang="en-US" sz="2400" dirty="0" smtClean="0"/>
              <a:t>Very sparse data (2-9 sample vehicles per day)</a:t>
            </a:r>
          </a:p>
          <a:p>
            <a:r>
              <a:rPr lang="en-US" sz="2400" dirty="0" smtClean="0"/>
              <a:t>Sampling frequency: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15 seconds 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4115" y="1412776"/>
            <a:ext cx="5256076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636"/>
            <a:ext cx="84609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8780"/>
            <a:ext cx="365460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there is a </a:t>
            </a:r>
            <a:r>
              <a:rPr lang="en-US" sz="2400" i="1" dirty="0" smtClean="0"/>
              <a:t>queued</a:t>
            </a:r>
            <a:r>
              <a:rPr lang="en-US" sz="2400" dirty="0" smtClean="0"/>
              <a:t> sample vehicle in a cycle, the position of the vehicle in the queue and the maximum queue length of the cycle can be estimated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115" y="1412776"/>
            <a:ext cx="5256076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468016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128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38" y="1520788"/>
            <a:ext cx="8229600" cy="4525963"/>
          </a:xfrm>
        </p:spPr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We need 1 queued sample vehicle in a cycle in order to provide some estimates of the cycle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541"/>
            <a:ext cx="9133076" cy="266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62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Sample Travel Times for Urban Traffic Modeling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5328592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Signalized intersection delay pattern estimation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Ban et al. (2009)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Cycle by Cycle Queue length estimation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Ban et al. (2011);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Ban (2013)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Cycle by cycle signal timing estimation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 (2012)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Vehicle trajectory estimation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Sun and Ban (2013)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Corridor travel times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Hofleitner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 (2012);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 (2013)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Benefits of using sample travel times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Better to address issues related to the use of new technologies, such as privacy etc. (Hoh et al., 2008, 2011; Herrera et al., 2010; Ban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Gruteser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2010, 2012; Sun et al., 2013)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stable than other measures such as speeds (Work et al., 2010)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Challenges: samples only; no direct information of the entire traffic flow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8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9113" y="-3175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Vehicle Index and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Stochasticity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Urban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D6CF-2470-4100-B512-C022376F7F88}" type="slidenum">
              <a:rPr lang="zh-CN" altLang="en-US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741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741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7414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7415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741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1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18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016732"/>
            <a:ext cx="8326115" cy="133214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Vehicle index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: the position of a sample vehicle in the departure sequence of a cycle. </a:t>
            </a: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altLang="zh-CN" sz="2000" u="sng" dirty="0">
                <a:latin typeface="Times New Roman" pitchFamily="18" charset="0"/>
                <a:cs typeface="Times New Roman" pitchFamily="18" charset="0"/>
              </a:rPr>
              <a:t>sample vehicles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and information about </a:t>
            </a:r>
            <a:r>
              <a:rPr lang="en-US" altLang="zh-CN" sz="2000" u="sng" dirty="0">
                <a:latin typeface="Times New Roman" pitchFamily="18" charset="0"/>
                <a:cs typeface="Times New Roman" pitchFamily="18" charset="0"/>
              </a:rPr>
              <a:t>the entire traffic </a:t>
            </a:r>
            <a:r>
              <a:rPr lang="en-US" altLang="zh-CN" sz="2000" u="sng" dirty="0" smtClean="0">
                <a:latin typeface="Times New Roman" pitchFamily="18" charset="0"/>
                <a:cs typeface="Times New Roman" pitchFamily="18" charset="0"/>
              </a:rPr>
              <a:t>flow</a:t>
            </a:r>
            <a:endParaRPr lang="en-US" altLang="zh-CN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377280"/>
            <a:ext cx="452913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67544" y="2377280"/>
            <a:ext cx="3672408" cy="36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Stochasticity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Traffic arriving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intersection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usually stochastic</a:t>
            </a: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Stochastic models are often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applied to describe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intersection traffic: arrival process, departure process, etc.</a:t>
            </a:r>
          </a:p>
          <a:p>
            <a:pPr marL="273050" indent="-27305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how to infer sample vehicle indices from their travel times by considering stochastic arrivals and departures?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4282" y="2174667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8204" y="2174667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0212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0418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12260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4422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44408" y="2168860"/>
            <a:ext cx="30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364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862" y="1592796"/>
            <a:ext cx="52006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 of Queued Vehicles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MTT (minimum traverse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time):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measured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minimum travel time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to traverse the intersection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actual travel time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exceeds MTT by a pre-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defined threshold, the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vehicle is considered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“queued”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8264" y="1592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Queued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287" y="15439"/>
            <a:ext cx="8515350" cy="1073301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Bayesian Network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18DED-738D-4E7D-9055-62D94CE4A7C0}" type="slidenum">
              <a:rPr lang="zh-CN" altLang="en-US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1843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8437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8438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8439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844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844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8442" name="Picture 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411" r="4105" b="8824"/>
          <a:stretch>
            <a:fillRect/>
          </a:stretch>
        </p:blipFill>
        <p:spPr bwMode="auto">
          <a:xfrm>
            <a:off x="1581150" y="2244725"/>
            <a:ext cx="6143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矩形 19"/>
          <p:cNvSpPr>
            <a:spLocks noChangeArrowheads="1"/>
          </p:cNvSpPr>
          <p:nvPr/>
        </p:nvSpPr>
        <p:spPr bwMode="auto">
          <a:xfrm>
            <a:off x="887413" y="2187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Arrival Time</a:t>
            </a:r>
            <a:endParaRPr lang="zh-CN" altLang="en-US" sz="1400"/>
          </a:p>
        </p:txBody>
      </p:sp>
      <p:sp>
        <p:nvSpPr>
          <p:cNvPr id="18444" name="矩形 20"/>
          <p:cNvSpPr>
            <a:spLocks noChangeArrowheads="1"/>
          </p:cNvSpPr>
          <p:nvPr/>
        </p:nvSpPr>
        <p:spPr bwMode="auto">
          <a:xfrm>
            <a:off x="901700" y="326231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400"/>
          </a:p>
        </p:txBody>
      </p:sp>
      <p:sp>
        <p:nvSpPr>
          <p:cNvPr id="18445" name="矩形 21"/>
          <p:cNvSpPr>
            <a:spLocks noChangeArrowheads="1"/>
          </p:cNvSpPr>
          <p:nvPr/>
        </p:nvSpPr>
        <p:spPr bwMode="auto">
          <a:xfrm>
            <a:off x="873125" y="4219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Departure Time</a:t>
            </a:r>
            <a:endParaRPr lang="zh-CN" altLang="en-US" sz="1400"/>
          </a:p>
        </p:txBody>
      </p:sp>
      <p:sp>
        <p:nvSpPr>
          <p:cNvPr id="18446" name="Content Placeholder 3"/>
          <p:cNvSpPr>
            <a:spLocks noGrp="1"/>
          </p:cNvSpPr>
          <p:nvPr>
            <p:ph sz="quarter" idx="1"/>
          </p:nvPr>
        </p:nvSpPr>
        <p:spPr>
          <a:xfrm>
            <a:off x="873125" y="1170780"/>
            <a:ext cx="7966075" cy="48865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proposed Bayesian Network is a three layer model that integrates the arrival times, the indices, and the departure times of all sample vehicles.</a:t>
            </a: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directed arcs indicate conditional dependency of variables.</a:t>
            </a:r>
          </a:p>
        </p:txBody>
      </p:sp>
      <p:sp>
        <p:nvSpPr>
          <p:cNvPr id="22" name="右大括号 21"/>
          <p:cNvSpPr/>
          <p:nvPr/>
        </p:nvSpPr>
        <p:spPr>
          <a:xfrm rot="5400000">
            <a:off x="3713956" y="2936082"/>
            <a:ext cx="328613" cy="4089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48" name="矩形 49"/>
          <p:cNvSpPr>
            <a:spLocks noChangeArrowheads="1"/>
          </p:cNvSpPr>
          <p:nvPr/>
        </p:nvSpPr>
        <p:spPr bwMode="auto">
          <a:xfrm>
            <a:off x="2965450" y="5072063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Queued vehicles</a:t>
            </a:r>
            <a:endParaRPr lang="zh-CN" altLang="en-US" sz="1600"/>
          </a:p>
        </p:txBody>
      </p:sp>
      <p:sp>
        <p:nvSpPr>
          <p:cNvPr id="24" name="右大括号 23"/>
          <p:cNvSpPr/>
          <p:nvPr/>
        </p:nvSpPr>
        <p:spPr>
          <a:xfrm rot="5400000">
            <a:off x="6963569" y="4579144"/>
            <a:ext cx="365125" cy="839787"/>
          </a:xfrm>
          <a:prstGeom prst="rightBrace">
            <a:avLst>
              <a:gd name="adj1" fmla="val 8333"/>
              <a:gd name="adj2" fmla="val 484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50" name="矩形 49"/>
          <p:cNvSpPr>
            <a:spLocks noChangeArrowheads="1"/>
          </p:cNvSpPr>
          <p:nvPr/>
        </p:nvSpPr>
        <p:spPr bwMode="auto">
          <a:xfrm>
            <a:off x="6335713" y="5072063"/>
            <a:ext cx="1814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Free flow vehicles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048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1468" y="116632"/>
            <a:ext cx="77768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Arrival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04EAE-A66F-4DED-A4A7-FB06A086B728}" type="slidenum">
              <a:rPr lang="zh-CN" altLang="en-US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946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9461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9462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9463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19464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94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9466" name="Picture 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411" r="4105" b="8824"/>
          <a:stretch>
            <a:fillRect/>
          </a:stretch>
        </p:blipFill>
        <p:spPr bwMode="auto">
          <a:xfrm>
            <a:off x="1581150" y="2244725"/>
            <a:ext cx="6143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矩形 15"/>
          <p:cNvSpPr>
            <a:spLocks noChangeArrowheads="1"/>
          </p:cNvSpPr>
          <p:nvPr/>
        </p:nvSpPr>
        <p:spPr bwMode="auto">
          <a:xfrm>
            <a:off x="873125" y="1389208"/>
            <a:ext cx="650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2088" indent="-192088">
              <a:spcBef>
                <a:spcPts val="538"/>
              </a:spcBef>
              <a:spcAft>
                <a:spcPts val="175"/>
              </a:spcAft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Arrival Process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: Non-homogeneous Poisson process (NHPP)</a:t>
            </a:r>
          </a:p>
        </p:txBody>
      </p:sp>
      <p:sp>
        <p:nvSpPr>
          <p:cNvPr id="19468" name="矩形 19"/>
          <p:cNvSpPr>
            <a:spLocks noChangeArrowheads="1"/>
          </p:cNvSpPr>
          <p:nvPr/>
        </p:nvSpPr>
        <p:spPr bwMode="auto">
          <a:xfrm>
            <a:off x="887413" y="2187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Arrival Time</a:t>
            </a:r>
            <a:endParaRPr lang="zh-CN" altLang="en-US" sz="1400" dirty="0"/>
          </a:p>
        </p:txBody>
      </p:sp>
      <p:sp>
        <p:nvSpPr>
          <p:cNvPr id="19469" name="矩形 20"/>
          <p:cNvSpPr>
            <a:spLocks noChangeArrowheads="1"/>
          </p:cNvSpPr>
          <p:nvPr/>
        </p:nvSpPr>
        <p:spPr bwMode="auto">
          <a:xfrm>
            <a:off x="901700" y="326231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400"/>
          </a:p>
        </p:txBody>
      </p:sp>
      <p:sp>
        <p:nvSpPr>
          <p:cNvPr id="19470" name="矩形 21"/>
          <p:cNvSpPr>
            <a:spLocks noChangeArrowheads="1"/>
          </p:cNvSpPr>
          <p:nvPr/>
        </p:nvSpPr>
        <p:spPr bwMode="auto">
          <a:xfrm>
            <a:off x="873125" y="4219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Departure Time</a:t>
            </a:r>
            <a:endParaRPr lang="zh-CN" altLang="en-US" sz="140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586163" y="2435225"/>
            <a:ext cx="584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 flipH="1" flipV="1">
            <a:off x="3440113" y="2617787"/>
            <a:ext cx="839788" cy="6207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5400000" flipH="1" flipV="1">
            <a:off x="3877469" y="2909094"/>
            <a:ext cx="803275" cy="15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914400" y="3969060"/>
            <a:ext cx="7083425" cy="1938337"/>
            <a:chOff x="920750" y="3903663"/>
            <a:chExt cx="7083425" cy="1938337"/>
          </a:xfrm>
        </p:grpSpPr>
        <p:sp>
          <p:nvSpPr>
            <p:cNvPr id="19476" name="TextBox 39"/>
            <p:cNvSpPr txBox="1">
              <a:spLocks noChangeArrowheads="1"/>
            </p:cNvSpPr>
            <p:nvPr/>
          </p:nvSpPr>
          <p:spPr bwMode="auto">
            <a:xfrm>
              <a:off x="920750" y="3903663"/>
              <a:ext cx="7083425" cy="1938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Non-homogeneous Poisson process is a Poisson process with a time dependent arrival rate </a:t>
              </a:r>
              <a:r>
                <a:rPr lang="en-US" altLang="zh-CN" sz="2000" i="1" dirty="0" err="1">
                  <a:solidFill>
                    <a:srgbClr val="000000"/>
                  </a:solidFill>
                  <a:latin typeface="Times New Roman" pitchFamily="18" charset="0"/>
                </a:rPr>
                <a:t>λ</a:t>
              </a:r>
              <a:r>
                <a:rPr lang="en-US" altLang="zh-CN" sz="2000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. The time difference between </a:t>
              </a:r>
              <a:r>
                <a:rPr lang="en-US" altLang="zh-CN" sz="20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zh-CN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and </a:t>
              </a:r>
              <a:r>
                <a:rPr lang="en-US" altLang="zh-CN" sz="20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i-1</a:t>
              </a:r>
              <a:r>
                <a:rPr lang="zh-CN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follows a gamma distribution with shape parameter </a:t>
              </a:r>
              <a:r>
                <a:rPr lang="en-US" altLang="zh-CN" sz="2000" i="1" dirty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en-US" altLang="zh-CN" sz="2000" i="1" dirty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i-1</a:t>
              </a:r>
              <a:r>
                <a:rPr lang="zh-CN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and scale parameter 1/</a:t>
              </a:r>
              <a:r>
                <a:rPr lang="el-GR" altLang="zh-CN" sz="2000" i="1" dirty="0">
                  <a:solidFill>
                    <a:srgbClr val="000000"/>
                  </a:solidFill>
                  <a:latin typeface="Times New Roman" pitchFamily="18" charset="0"/>
                </a:rPr>
                <a:t>λ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</a:p>
            <a:p>
              <a:pPr algn="just" eaLnBrk="1" hangingPunct="1"/>
              <a:endParaRPr lang="en-US" altLang="zh-CN" sz="2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just" eaLnBrk="1" hangingPunct="1"/>
              <a:endParaRPr lang="zh-CN" altLang="en-US" sz="2000" dirty="0"/>
            </a:p>
          </p:txBody>
        </p:sp>
        <p:pic>
          <p:nvPicPr>
            <p:cNvPr id="19477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0" r="28712" b="21951"/>
            <a:stretch>
              <a:fillRect/>
            </a:stretch>
          </p:blipFill>
          <p:spPr bwMode="auto">
            <a:xfrm>
              <a:off x="2746375" y="5143500"/>
              <a:ext cx="3906838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3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Sampling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63A19-1535-48EF-9B24-500683809205}" type="slidenum">
              <a:rPr lang="zh-CN" altLang="en-US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2048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0485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0486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0487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048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04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0490" name="Picture 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411" r="4105" b="8824"/>
          <a:stretch>
            <a:fillRect/>
          </a:stretch>
        </p:blipFill>
        <p:spPr bwMode="auto">
          <a:xfrm>
            <a:off x="1581150" y="2244725"/>
            <a:ext cx="6143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矩形 19"/>
          <p:cNvSpPr>
            <a:spLocks noChangeArrowheads="1"/>
          </p:cNvSpPr>
          <p:nvPr/>
        </p:nvSpPr>
        <p:spPr bwMode="auto">
          <a:xfrm>
            <a:off x="887413" y="2187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Arrival Time</a:t>
            </a:r>
            <a:endParaRPr lang="zh-CN" altLang="en-US" sz="1400"/>
          </a:p>
        </p:txBody>
      </p:sp>
      <p:sp>
        <p:nvSpPr>
          <p:cNvPr id="20492" name="矩形 20"/>
          <p:cNvSpPr>
            <a:spLocks noChangeArrowheads="1"/>
          </p:cNvSpPr>
          <p:nvPr/>
        </p:nvSpPr>
        <p:spPr bwMode="auto">
          <a:xfrm>
            <a:off x="901700" y="326231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400"/>
          </a:p>
        </p:txBody>
      </p:sp>
      <p:sp>
        <p:nvSpPr>
          <p:cNvPr id="20493" name="矩形 21"/>
          <p:cNvSpPr>
            <a:spLocks noChangeArrowheads="1"/>
          </p:cNvSpPr>
          <p:nvPr/>
        </p:nvSpPr>
        <p:spPr bwMode="auto">
          <a:xfrm>
            <a:off x="873125" y="4219575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Departure Time</a:t>
            </a:r>
            <a:endParaRPr lang="zh-CN" altLang="en-US" sz="140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586163" y="3429000"/>
            <a:ext cx="584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矩形 15"/>
          <p:cNvSpPr>
            <a:spLocks noChangeArrowheads="1"/>
          </p:cNvSpPr>
          <p:nvPr/>
        </p:nvSpPr>
        <p:spPr bwMode="auto">
          <a:xfrm>
            <a:off x="736600" y="1385888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2088" indent="-192088">
              <a:spcBef>
                <a:spcPts val="538"/>
              </a:spcBef>
              <a:spcAft>
                <a:spcPts val="175"/>
              </a:spcAft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Sampling Process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: Geometric distribution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920750" y="3867150"/>
            <a:ext cx="7119938" cy="1938338"/>
            <a:chOff x="920750" y="3867150"/>
            <a:chExt cx="7119938" cy="1938338"/>
          </a:xfrm>
        </p:grpSpPr>
        <p:sp>
          <p:nvSpPr>
            <p:cNvPr id="20498" name="TextBox 28"/>
            <p:cNvSpPr txBox="1">
              <a:spLocks noChangeArrowheads="1"/>
            </p:cNvSpPr>
            <p:nvPr/>
          </p:nvSpPr>
          <p:spPr bwMode="auto">
            <a:xfrm>
              <a:off x="920750" y="3867150"/>
              <a:ext cx="7119938" cy="1938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Assuming each vehicle is sampled independently with a given penetration rate </a:t>
              </a:r>
              <a:r>
                <a:rPr lang="en-US" altLang="zh-CN" sz="20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, the index difference of two consecutively sample vehicles </a:t>
              </a:r>
              <a:r>
                <a:rPr lang="en-US" altLang="zh-CN" sz="2000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en-US" altLang="zh-CN" sz="2000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itchFamily="18" charset="0"/>
                </a:rPr>
                <a:t>i-1</a:t>
              </a:r>
              <a:r>
                <a:rPr lang="zh-CN" alt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follows a geometric distribution:</a:t>
              </a:r>
            </a:p>
            <a:p>
              <a:pPr algn="just" eaLnBrk="1" hangingPunct="1"/>
              <a:endParaRPr lang="en-US" altLang="zh-CN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just" eaLnBrk="1" hangingPunct="1"/>
              <a:endParaRPr lang="en-US" altLang="zh-CN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just" eaLnBrk="1" hangingPunct="1"/>
              <a:endParaRPr lang="zh-CN" altLang="en-US" sz="2000"/>
            </a:p>
          </p:txBody>
        </p:sp>
        <p:pic>
          <p:nvPicPr>
            <p:cNvPr id="20499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8" t="9579" r="26379" b="30081"/>
            <a:stretch>
              <a:fillRect/>
            </a:stretch>
          </p:blipFill>
          <p:spPr bwMode="auto">
            <a:xfrm>
              <a:off x="1797050" y="5108575"/>
              <a:ext cx="53673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63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19113" y="-3175"/>
            <a:ext cx="8515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Departure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8EEF-B628-42E8-8F4A-08F36670B06A}" type="slidenum">
              <a:rPr lang="zh-CN" altLang="en-US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150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1509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1510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1511" name="Rectangle 4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2151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1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1514" name="Picture 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4411" r="4105" b="8824"/>
          <a:stretch>
            <a:fillRect/>
          </a:stretch>
        </p:blipFill>
        <p:spPr bwMode="auto">
          <a:xfrm>
            <a:off x="1577975" y="2252663"/>
            <a:ext cx="6143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矩形 17"/>
          <p:cNvSpPr>
            <a:spLocks noChangeArrowheads="1"/>
          </p:cNvSpPr>
          <p:nvPr/>
        </p:nvSpPr>
        <p:spPr bwMode="auto">
          <a:xfrm>
            <a:off x="1139825" y="4926013"/>
            <a:ext cx="7558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Departure Process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First sample vehicle: Index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dependent normal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Other sample vehicles: Index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dependent log-normal distribution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(Jin et al., 2009)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矩形 19"/>
          <p:cNvSpPr>
            <a:spLocks noChangeArrowheads="1"/>
          </p:cNvSpPr>
          <p:nvPr/>
        </p:nvSpPr>
        <p:spPr bwMode="auto">
          <a:xfrm>
            <a:off x="887413" y="2151063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Arrival Time</a:t>
            </a:r>
            <a:endParaRPr lang="zh-CN" altLang="en-US" sz="1400"/>
          </a:p>
        </p:txBody>
      </p:sp>
      <p:sp>
        <p:nvSpPr>
          <p:cNvPr id="21517" name="矩形 20"/>
          <p:cNvSpPr>
            <a:spLocks noChangeArrowheads="1"/>
          </p:cNvSpPr>
          <p:nvPr/>
        </p:nvSpPr>
        <p:spPr bwMode="auto">
          <a:xfrm>
            <a:off x="901700" y="3225800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400"/>
          </a:p>
        </p:txBody>
      </p:sp>
      <p:sp>
        <p:nvSpPr>
          <p:cNvPr id="21518" name="矩形 21"/>
          <p:cNvSpPr>
            <a:spLocks noChangeArrowheads="1"/>
          </p:cNvSpPr>
          <p:nvPr/>
        </p:nvSpPr>
        <p:spPr bwMode="auto">
          <a:xfrm>
            <a:off x="873125" y="4183063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Departure Time</a:t>
            </a:r>
            <a:endParaRPr lang="zh-CN" altLang="en-US" sz="140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586163" y="4559300"/>
            <a:ext cx="584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16200000" flipH="1">
            <a:off x="3403600" y="3684588"/>
            <a:ext cx="949325" cy="6572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841750" y="4013200"/>
            <a:ext cx="8763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5400000">
            <a:off x="1395413" y="4013200"/>
            <a:ext cx="8763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847725" y="1431925"/>
            <a:ext cx="7119938" cy="1412875"/>
            <a:chOff x="847725" y="1431925"/>
            <a:chExt cx="7119938" cy="1412875"/>
          </a:xfrm>
        </p:grpSpPr>
        <p:sp>
          <p:nvSpPr>
            <p:cNvPr id="21525" name="矩形 34"/>
            <p:cNvSpPr>
              <a:spLocks noChangeArrowheads="1"/>
            </p:cNvSpPr>
            <p:nvPr/>
          </p:nvSpPr>
          <p:spPr bwMode="auto">
            <a:xfrm>
              <a:off x="847725" y="1431925"/>
              <a:ext cx="7119938" cy="141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2088" indent="-192088">
                <a:spcBef>
                  <a:spcPts val="538"/>
                </a:spcBef>
                <a:spcAft>
                  <a:spcPts val="175"/>
                </a:spcAft>
              </a:pP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	The departure time difference, </a:t>
              </a:r>
              <a:r>
                <a:rPr lang="en-US" altLang="zh-CN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sz="2000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US" altLang="zh-CN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sz="2000" baseline="-25000" dirty="0">
                  <a:latin typeface="Times New Roman" pitchFamily="18" charset="0"/>
                  <a:cs typeface="Times New Roman" pitchFamily="18" charset="0"/>
                </a:rPr>
                <a:t>i-1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, of the (i-1)</a:t>
              </a:r>
              <a:r>
                <a:rPr lang="en-US" altLang="zh-CN" sz="2000" baseline="30000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altLang="zh-CN" sz="2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2000" baseline="30000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 (i≥2) sample queued vehicles follows an index dependent log-normal distribution (Jin, 2009):</a:t>
              </a:r>
            </a:p>
            <a:p>
              <a:pPr marL="192088" indent="-192088">
                <a:spcBef>
                  <a:spcPts val="538"/>
                </a:spcBef>
                <a:spcAft>
                  <a:spcPts val="175"/>
                </a:spcAft>
              </a:pPr>
              <a:endParaRPr lang="en-US" altLang="zh-C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26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-2341" r="21529" b="38145"/>
            <a:stretch>
              <a:fillRect/>
            </a:stretch>
          </p:blipFill>
          <p:spPr bwMode="auto">
            <a:xfrm>
              <a:off x="1754188" y="2422525"/>
              <a:ext cx="497205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24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33423</TotalTime>
  <Words>1898</Words>
  <Application>Microsoft Office PowerPoint</Application>
  <PresentationFormat>On-screen Show (4:3)</PresentationFormat>
  <Paragraphs>248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Privacy-Preserving IntelliDrive Data for Signalized Intersection Performance Measurement</vt:lpstr>
      <vt:lpstr>Sample Vehicle Travel Times</vt:lpstr>
      <vt:lpstr>Sample Travel Times for Urban Traffic Modeling</vt:lpstr>
      <vt:lpstr>Vehicle Index and Stochasticity of Urban Traffic</vt:lpstr>
      <vt:lpstr>Definition of Queued Vehicles</vt:lpstr>
      <vt:lpstr>A Bayesian Network Model</vt:lpstr>
      <vt:lpstr>Arrival Process</vt:lpstr>
      <vt:lpstr>Sampling Process</vt:lpstr>
      <vt:lpstr>Departure Process</vt:lpstr>
      <vt:lpstr>Parameter Learning</vt:lpstr>
      <vt:lpstr>Penetration Rate Estimation</vt:lpstr>
      <vt:lpstr>Vehicle Index Estimation (Inference)</vt:lpstr>
      <vt:lpstr>Simplified Bayesian Network Model</vt:lpstr>
      <vt:lpstr>Numerical Experiments (Data)</vt:lpstr>
      <vt:lpstr>PowerPoint Presentation</vt:lpstr>
      <vt:lpstr>Numerical Experiments (NGSIM Data)</vt:lpstr>
      <vt:lpstr>Numerical Experiments (NGSIM)</vt:lpstr>
      <vt:lpstr>Numerical Experiments (Field Data)</vt:lpstr>
      <vt:lpstr>Application: BN-Based Queue Length Estimation</vt:lpstr>
      <vt:lpstr>PowerPoint Presentation</vt:lpstr>
      <vt:lpstr>Summary</vt:lpstr>
      <vt:lpstr>References</vt:lpstr>
      <vt:lpstr>Thanks!</vt:lpstr>
      <vt:lpstr>How About Very Sparse Data?</vt:lpstr>
      <vt:lpstr>Real World Data by Industry Partners</vt:lpstr>
      <vt:lpstr>Results (I)</vt:lpstr>
      <vt:lpstr>Results (II)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Ban</dc:creator>
  <cp:lastModifiedBy>Jeff Ban</cp:lastModifiedBy>
  <cp:revision>1818</cp:revision>
  <dcterms:created xsi:type="dcterms:W3CDTF">2006-08-16T00:00:00Z</dcterms:created>
  <dcterms:modified xsi:type="dcterms:W3CDTF">2013-07-19T05:25:21Z</dcterms:modified>
</cp:coreProperties>
</file>